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embeddings/oleObject3.bin" ContentType="application/vnd.openxmlformats-officedocument.oleObject"/>
  <Override PartName="/ppt/charts/chart3.xml" ContentType="application/vnd.openxmlformats-officedocument.drawingml.chart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7"/>
  </p:notesMasterIdLst>
  <p:handoutMasterIdLst>
    <p:handoutMasterId r:id="rId38"/>
  </p:handoutMasterIdLst>
  <p:sldIdLst>
    <p:sldId id="339" r:id="rId2"/>
    <p:sldId id="1129" r:id="rId3"/>
    <p:sldId id="1198" r:id="rId4"/>
    <p:sldId id="1227" r:id="rId5"/>
    <p:sldId id="1132" r:id="rId6"/>
    <p:sldId id="1133" r:id="rId7"/>
    <p:sldId id="1134" r:id="rId8"/>
    <p:sldId id="1135" r:id="rId9"/>
    <p:sldId id="1199" r:id="rId10"/>
    <p:sldId id="1200" r:id="rId11"/>
    <p:sldId id="1202" r:id="rId12"/>
    <p:sldId id="1228" r:id="rId13"/>
    <p:sldId id="1205" r:id="rId14"/>
    <p:sldId id="1207" r:id="rId15"/>
    <p:sldId id="1206" r:id="rId16"/>
    <p:sldId id="1208" r:id="rId17"/>
    <p:sldId id="1210" r:id="rId18"/>
    <p:sldId id="1211" r:id="rId19"/>
    <p:sldId id="1209" r:id="rId20"/>
    <p:sldId id="1213" r:id="rId21"/>
    <p:sldId id="1212" r:id="rId22"/>
    <p:sldId id="1214" r:id="rId23"/>
    <p:sldId id="1215" r:id="rId24"/>
    <p:sldId id="1216" r:id="rId25"/>
    <p:sldId id="1217" r:id="rId26"/>
    <p:sldId id="1218" r:id="rId27"/>
    <p:sldId id="1219" r:id="rId28"/>
    <p:sldId id="1220" r:id="rId29"/>
    <p:sldId id="1221" r:id="rId30"/>
    <p:sldId id="1222" r:id="rId31"/>
    <p:sldId id="1223" r:id="rId32"/>
    <p:sldId id="1229" r:id="rId33"/>
    <p:sldId id="1224" r:id="rId34"/>
    <p:sldId id="1225" r:id="rId35"/>
    <p:sldId id="1226" r:id="rId3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75" autoAdjust="0"/>
    <p:restoredTop sz="94351" autoAdjust="0"/>
  </p:normalViewPr>
  <p:slideViewPr>
    <p:cSldViewPr>
      <p:cViewPr>
        <p:scale>
          <a:sx n="75" d="100"/>
          <a:sy n="75" d="100"/>
        </p:scale>
        <p:origin x="-592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Mar'16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Ya</c:v>
                </c:pt>
                <c:pt idx="1">
                  <c:v>Tidak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48.7854251</c:v>
                </c:pt>
                <c:pt idx="1">
                  <c:v>51.2145749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Sep'17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Ya</c:v>
                </c:pt>
                <c:pt idx="1">
                  <c:v>Tidak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49.84180274</c:v>
                </c:pt>
                <c:pt idx="1">
                  <c:v>50.15819726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Des'17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Ya</c:v>
                </c:pt>
                <c:pt idx="1">
                  <c:v>Tidak</c:v>
                </c:pt>
              </c:strCache>
            </c:strRef>
          </c:cat>
          <c:val>
            <c:numRef>
              <c:f>Sheet1!$D$2:$D$3</c:f>
              <c:numCache>
                <c:formatCode>0.0</c:formatCode>
                <c:ptCount val="2"/>
                <c:pt idx="0">
                  <c:v>58.27086636</c:v>
                </c:pt>
                <c:pt idx="1">
                  <c:v>41.72913364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47659480"/>
        <c:axId val="2047662712"/>
      </c:barChart>
      <c:catAx>
        <c:axId val="2047659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47662712"/>
        <c:crosses val="autoZero"/>
        <c:auto val="1"/>
        <c:lblAlgn val="ctr"/>
        <c:lblOffset val="100"/>
        <c:noMultiLvlLbl val="0"/>
      </c:catAx>
      <c:valAx>
        <c:axId val="2047662712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47659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Sep'17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Sangat mengancam</c:v>
                </c:pt>
                <c:pt idx="1">
                  <c:v>Cukup mengancam</c:v>
                </c:pt>
                <c:pt idx="2">
                  <c:v>Tidak mengancam</c:v>
                </c:pt>
                <c:pt idx="3">
                  <c:v>Sangat tidak mengancam</c:v>
                </c:pt>
                <c:pt idx="4">
                  <c:v>Tidak tahu/tidak jawab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40.76319532</c:v>
                </c:pt>
                <c:pt idx="1">
                  <c:v>44.56669343</c:v>
                </c:pt>
                <c:pt idx="2">
                  <c:v>10.07963353</c:v>
                </c:pt>
                <c:pt idx="3">
                  <c:v>0.84388981</c:v>
                </c:pt>
                <c:pt idx="4">
                  <c:v>3.74658791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Des'17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Sangat mengancam</c:v>
                </c:pt>
                <c:pt idx="1">
                  <c:v>Cukup mengancam</c:v>
                </c:pt>
                <c:pt idx="2">
                  <c:v>Tidak mengancam</c:v>
                </c:pt>
                <c:pt idx="3">
                  <c:v>Sangat tidak mengancam</c:v>
                </c:pt>
                <c:pt idx="4">
                  <c:v>Tidak tahu/tidak jawab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41.43994693</c:v>
                </c:pt>
                <c:pt idx="1">
                  <c:v>46.23123051</c:v>
                </c:pt>
                <c:pt idx="2">
                  <c:v>9.353332898</c:v>
                </c:pt>
                <c:pt idx="3">
                  <c:v>1.37898844</c:v>
                </c:pt>
                <c:pt idx="4">
                  <c:v>1.596501227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5840696"/>
        <c:axId val="2135843768"/>
      </c:barChart>
      <c:catAx>
        <c:axId val="2135840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5843768"/>
        <c:crosses val="autoZero"/>
        <c:auto val="1"/>
        <c:lblAlgn val="ctr"/>
        <c:lblOffset val="100"/>
        <c:noMultiLvlLbl val="0"/>
      </c:catAx>
      <c:valAx>
        <c:axId val="213584376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358406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Tetangga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Ya</c:v>
                </c:pt>
                <c:pt idx="1">
                  <c:v>Tidak</c:v>
                </c:pt>
                <c:pt idx="2">
                  <c:v>TJ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79.13266691</c:v>
                </c:pt>
                <c:pt idx="1">
                  <c:v>20.39742308</c:v>
                </c:pt>
                <c:pt idx="2">
                  <c:v>0.469910002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Bupati/Walikota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Ya</c:v>
                </c:pt>
                <c:pt idx="1">
                  <c:v>Tidak</c:v>
                </c:pt>
                <c:pt idx="2">
                  <c:v>TJ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89.30849511999996</c:v>
                </c:pt>
                <c:pt idx="1">
                  <c:v>10.22159488</c:v>
                </c:pt>
                <c:pt idx="2">
                  <c:v>0.469910002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Gubernur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Ya</c:v>
                </c:pt>
                <c:pt idx="1">
                  <c:v>Tidak</c:v>
                </c:pt>
                <c:pt idx="2">
                  <c:v>TJ</c:v>
                </c:pt>
              </c:strCache>
            </c:strRef>
          </c:cat>
          <c:val>
            <c:numRef>
              <c:f>Sheet1!$D$2:$D$4</c:f>
              <c:numCache>
                <c:formatCode>0.0</c:formatCode>
                <c:ptCount val="3"/>
                <c:pt idx="0">
                  <c:v>89.59360426</c:v>
                </c:pt>
                <c:pt idx="1">
                  <c:v>9.936485738</c:v>
                </c:pt>
                <c:pt idx="2">
                  <c:v>0.469910002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Presiden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Ya</c:v>
                </c:pt>
                <c:pt idx="1">
                  <c:v>Tidak</c:v>
                </c:pt>
                <c:pt idx="2">
                  <c:v>TJ</c:v>
                </c:pt>
              </c:strCache>
            </c:strRef>
          </c:cat>
          <c:val>
            <c:numRef>
              <c:f>Sheet1!$E$2:$E$4</c:f>
              <c:numCache>
                <c:formatCode>0.0</c:formatCode>
                <c:ptCount val="3"/>
                <c:pt idx="0">
                  <c:v>89.21757525</c:v>
                </c:pt>
                <c:pt idx="1">
                  <c:v>10.31251475</c:v>
                </c:pt>
                <c:pt idx="2">
                  <c:v>0.469910002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4094264"/>
        <c:axId val="2134091048"/>
      </c:barChart>
      <c:catAx>
        <c:axId val="2134094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34091048"/>
        <c:crosses val="autoZero"/>
        <c:auto val="1"/>
        <c:lblAlgn val="ctr"/>
        <c:lblOffset val="100"/>
        <c:noMultiLvlLbl val="0"/>
      </c:catAx>
      <c:valAx>
        <c:axId val="213409104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340942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54B0DB-45B9-4136-8F66-40828D11ED0F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/>
            </a:lvl1pPr>
          </a:lstStyle>
          <a:p>
            <a:pPr>
              <a:defRPr/>
            </a:pPr>
            <a:fld id="{63819E15-3134-4A47-B838-874338FC32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300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A34269-7843-4D0C-81E8-DE4FBC4F2021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139268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5E06796E-E2AA-47B2-A04B-80CC437900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089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7"/>
          <p:cNvSpPr txBox="1">
            <a:spLocks noGrp="1" noChangeArrowheads="1"/>
          </p:cNvSpPr>
          <p:nvPr/>
        </p:nvSpPr>
        <p:spPr bwMode="auto">
          <a:xfrm>
            <a:off x="3970159" y="8830086"/>
            <a:ext cx="3038604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560" tIns="43778" rIns="87560" bIns="43778" anchor="b"/>
          <a:lstStyle/>
          <a:p>
            <a:pPr algn="r" defTabSz="874713"/>
            <a:fld id="{64D1AFFE-4EF9-4607-8B4A-1B14DA922C8D}" type="slidenum">
              <a:rPr lang="en-US" sz="1100"/>
              <a:pPr algn="r" defTabSz="874713"/>
              <a:t>5</a:t>
            </a:fld>
            <a:endParaRPr lang="en-US" sz="1100"/>
          </a:p>
        </p:txBody>
      </p:sp>
      <p:sp>
        <p:nvSpPr>
          <p:cNvPr id="258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7560" tIns="43778" rIns="87560" bIns="43778"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56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8EAB88-E90C-4FA0-99F8-8DA68B7691BE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30C5B98-3C8C-46A1-A45D-917ACB74AC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0A854-8400-4BAB-9376-B8467CDA8E10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FF4FE-4BFF-48CC-A213-CB001A299F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F3DFA-77A0-4252-AB69-2824DDC93FFC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2C94D-3148-43BB-B7CA-85B83C59D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06702-9B07-46AE-9813-68D76A5CDDB9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2ACDE-E22C-443F-9C03-4E679C7E5E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pitchFamily="34" charset="0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3D203-71D0-468A-B9B5-6E30ABCF344D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0CC2E-51B7-424D-8086-05C92D888A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72669-5837-4BE2-8D19-4D6D6508D9C3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E2FFD-D065-4944-A5D4-A9604F183A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F1397-9398-4232-A86E-9B87C1DD59DD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BFE3C-B8AD-45D5-B5D5-16EAF579E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F7EAE-C713-4FC1-A34E-B445F5419951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7B516-B366-41FC-9086-B13C0A64F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48D0-6BAA-4DA4-90CD-E8E632B56B8A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F78ED-3A0C-4B35-8326-6458BD8308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202F8-0075-4272-B3E7-DE4B6520BD1B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14563-DB84-464E-B481-09B6920E13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2147483646 h 528"/>
              <a:gd name="T6" fmla="*/ 2147483646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pitchFamily="34" charset="0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23E32-5BEE-4E37-8DD4-4174D86F2C17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568F-503D-49EF-B21F-EA721E83D0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2147483646 h 528"/>
              <a:gd name="T6" fmla="*/ 2147483646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16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76D87C6-5F7A-4B44-B985-8AF4068548D8}" type="datetime1">
              <a:rPr lang="en-US"/>
              <a:pPr>
                <a:defRPr/>
              </a:pPr>
              <a:t>10/14/19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5F500A71-B8C9-446D-A74C-D3858A4AB5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package" Target="../embeddings/Microsoft_Excel_Sheet4.xlsx"/><Relationship Id="rId5" Type="http://schemas.openxmlformats.org/officeDocument/2006/relationships/image" Target="../media/image8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package" Target="../embeddings/Microsoft_Excel_Sheet5.xlsx"/><Relationship Id="rId5" Type="http://schemas.openxmlformats.org/officeDocument/2006/relationships/image" Target="../media/image9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0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package" Target="../embeddings/Microsoft_Excel_Sheet6.xlsx"/><Relationship Id="rId5" Type="http://schemas.openxmlformats.org/officeDocument/2006/relationships/image" Target="../media/image12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package" Target="../embeddings/Microsoft_Excel_Sheet7.xlsx"/><Relationship Id="rId5" Type="http://schemas.openxmlformats.org/officeDocument/2006/relationships/image" Target="../media/image13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package" Target="../embeddings/Microsoft_Excel_Sheet8.xlsx"/><Relationship Id="rId5" Type="http://schemas.openxmlformats.org/officeDocument/2006/relationships/image" Target="../media/image14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package" Target="../embeddings/Microsoft_Excel_Sheet9.xlsx"/><Relationship Id="rId5" Type="http://schemas.openxmlformats.org/officeDocument/2006/relationships/image" Target="../media/image15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6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package" Target="../embeddings/Microsoft_Excel_Sheet10.xlsx"/><Relationship Id="rId5" Type="http://schemas.openxmlformats.org/officeDocument/2006/relationships/image" Target="../media/image17.e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package" Target="../embeddings/Microsoft_Excel_Sheet11.xlsx"/><Relationship Id="rId5" Type="http://schemas.openxmlformats.org/officeDocument/2006/relationships/image" Target="../media/image18.e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package" Target="../embeddings/Microsoft_Excel_Sheet12.xlsx"/><Relationship Id="rId5" Type="http://schemas.openxmlformats.org/officeDocument/2006/relationships/image" Target="../media/image19.e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package" Target="../embeddings/Microsoft_Excel_Sheet13.xlsx"/><Relationship Id="rId5" Type="http://schemas.openxmlformats.org/officeDocument/2006/relationships/image" Target="../media/image20.e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685800"/>
            <a:ext cx="7772400" cy="2133601"/>
          </a:xfrm>
        </p:spPr>
        <p:txBody>
          <a:bodyPr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i="1" dirty="0">
                <a:solidFill>
                  <a:schemeClr val="tx1"/>
                </a:solidFill>
                <a:latin typeface="+mn-lt"/>
                <a:ea typeface="+mj-ea"/>
                <a:cs typeface="Mongolian Baiti" pitchFamily="66" charset="0"/>
              </a:rPr>
              <a:t/>
            </a:r>
            <a:br>
              <a:rPr lang="en-US" sz="2400" i="1" dirty="0">
                <a:solidFill>
                  <a:schemeClr val="tx1"/>
                </a:solidFill>
                <a:latin typeface="+mn-lt"/>
                <a:ea typeface="+mj-ea"/>
                <a:cs typeface="Mongolian Baiti" pitchFamily="66" charset="0"/>
              </a:rPr>
            </a:br>
            <a:endParaRPr lang="en-US" sz="2800" dirty="0">
              <a:solidFill>
                <a:schemeClr val="tx1"/>
              </a:solidFill>
              <a:latin typeface="Mongolian Baiti" pitchFamily="66" charset="0"/>
              <a:ea typeface="+mj-ea"/>
              <a:cs typeface="Mongolian Baiti" pitchFamily="66" charset="0"/>
            </a:endParaRPr>
          </a:p>
        </p:txBody>
      </p:sp>
      <p:sp>
        <p:nvSpPr>
          <p:cNvPr id="105475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5486400"/>
            <a:ext cx="7772400" cy="1611313"/>
          </a:xfrm>
        </p:spPr>
        <p:txBody>
          <a:bodyPr lIns="45720" rIns="45720"/>
          <a:lstStyle/>
          <a:p>
            <a:pPr marL="0" indent="0" algn="ctr" eaLnBrk="1" hangingPunct="1">
              <a:lnSpc>
                <a:spcPct val="60000"/>
              </a:lnSpc>
              <a:buFont typeface="Wingdings 3" pitchFamily="18" charset="2"/>
              <a:buNone/>
            </a:pPr>
            <a:r>
              <a:rPr lang="en-US" altLang="en-US" sz="1600" dirty="0">
                <a:solidFill>
                  <a:schemeClr val="tx2"/>
                </a:solidFill>
                <a:latin typeface="Angsana New" pitchFamily="18" charset="-34"/>
              </a:rPr>
              <a:t>Jl. </a:t>
            </a:r>
            <a:r>
              <a:rPr lang="en-US" altLang="en-US" sz="1600" dirty="0" err="1">
                <a:solidFill>
                  <a:schemeClr val="tx2"/>
                </a:solidFill>
                <a:latin typeface="Angsana New" pitchFamily="18" charset="-34"/>
              </a:rPr>
              <a:t>Kusumaatmaja</a:t>
            </a:r>
            <a:r>
              <a:rPr lang="en-US" altLang="en-US" sz="1600" dirty="0">
                <a:solidFill>
                  <a:schemeClr val="tx2"/>
                </a:solidFill>
                <a:latin typeface="Angsana New" pitchFamily="18" charset="-34"/>
              </a:rPr>
              <a:t> No. 59, </a:t>
            </a:r>
            <a:r>
              <a:rPr lang="en-US" altLang="en-US" sz="1600" dirty="0" err="1">
                <a:solidFill>
                  <a:schemeClr val="tx2"/>
                </a:solidFill>
                <a:latin typeface="Angsana New" pitchFamily="18" charset="-34"/>
              </a:rPr>
              <a:t>Menteng</a:t>
            </a:r>
            <a:r>
              <a:rPr lang="en-US" altLang="en-US" sz="1600" dirty="0">
                <a:solidFill>
                  <a:schemeClr val="tx2"/>
                </a:solidFill>
                <a:latin typeface="Angsana New" pitchFamily="18" charset="-34"/>
              </a:rPr>
              <a:t>, Jakarta </a:t>
            </a:r>
            <a:r>
              <a:rPr lang="en-US" altLang="en-US" sz="1600" dirty="0" err="1">
                <a:solidFill>
                  <a:schemeClr val="tx2"/>
                </a:solidFill>
                <a:latin typeface="Angsana New" pitchFamily="18" charset="-34"/>
              </a:rPr>
              <a:t>Pusat</a:t>
            </a:r>
            <a:r>
              <a:rPr lang="en-US" altLang="en-US" sz="1600" dirty="0">
                <a:solidFill>
                  <a:schemeClr val="tx2"/>
                </a:solidFill>
                <a:latin typeface="Angsana New" pitchFamily="18" charset="-34"/>
              </a:rPr>
              <a:t> 10340</a:t>
            </a:r>
          </a:p>
          <a:p>
            <a:pPr marL="0" indent="0" algn="ctr" eaLnBrk="1" hangingPunct="1">
              <a:lnSpc>
                <a:spcPct val="60000"/>
              </a:lnSpc>
              <a:buFont typeface="Wingdings 3" pitchFamily="18" charset="2"/>
              <a:buNone/>
            </a:pPr>
            <a:r>
              <a:rPr lang="en-US" altLang="en-US" sz="1600" dirty="0">
                <a:solidFill>
                  <a:schemeClr val="tx2"/>
                </a:solidFill>
                <a:latin typeface="Angsana New" pitchFamily="18" charset="-34"/>
              </a:rPr>
              <a:t>kontak@saifulmujani.com   |   www.saifulmujani.com</a:t>
            </a:r>
          </a:p>
          <a:p>
            <a:pPr marL="0" indent="0" algn="ctr" eaLnBrk="1" hangingPunct="1">
              <a:lnSpc>
                <a:spcPct val="60000"/>
              </a:lnSpc>
              <a:buFont typeface="Wingdings 3" pitchFamily="18" charset="2"/>
              <a:buNone/>
            </a:pPr>
            <a:endParaRPr lang="en-US" altLang="en-US" sz="1400" dirty="0">
              <a:solidFill>
                <a:schemeClr val="tx2"/>
              </a:solidFill>
              <a:latin typeface="Angsana New" pitchFamily="18" charset="-34"/>
            </a:endParaRP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0" y="2291792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rPr>
              <a:t>KONTROVERSI PUBLIK TENTANG </a:t>
            </a:r>
            <a:endParaRPr lang="en-US" altLang="en-US" sz="4000" b="1" dirty="0" smtClean="0">
              <a:solidFill>
                <a:schemeClr val="tx2"/>
              </a:solidFill>
              <a:latin typeface="Lucida Sans Unicode" pitchFamily="34" charset="0"/>
              <a:ea typeface="MS PGothic" pitchFamily="34" charset="-128"/>
            </a:endParaRPr>
          </a:p>
          <a:p>
            <a:pPr algn="ctr"/>
            <a:r>
              <a:rPr lang="en-US" altLang="en-US" sz="4000" b="1" dirty="0" smtClean="0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rPr>
              <a:t>LGBT DI INDONESIA</a:t>
            </a:r>
            <a:endParaRPr lang="en-US" altLang="en-US" sz="4000" b="1" dirty="0">
              <a:solidFill>
                <a:schemeClr val="tx2"/>
              </a:solidFill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408625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400" b="1" dirty="0" err="1" smtClean="0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rPr>
              <a:t>Hasil</a:t>
            </a:r>
            <a:r>
              <a:rPr lang="en-US" altLang="en-US" sz="2400" b="1" dirty="0" smtClean="0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en-US" altLang="en-US" sz="2400" b="1" dirty="0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rPr>
              <a:t>Survei Nasional SMRC </a:t>
            </a:r>
            <a:endParaRPr lang="en-US" altLang="en-US" sz="2400" b="1" dirty="0" smtClean="0">
              <a:solidFill>
                <a:schemeClr val="tx2"/>
              </a:solidFill>
              <a:latin typeface="Lucida Sans Unicode" pitchFamily="34" charset="0"/>
              <a:ea typeface="MS PGothic" pitchFamily="34" charset="-128"/>
            </a:endParaRPr>
          </a:p>
          <a:p>
            <a:pPr algn="ctr"/>
            <a:r>
              <a:rPr lang="en-US" altLang="en-US" sz="2400" b="1" dirty="0" smtClean="0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rPr>
              <a:t>2016-2017</a:t>
            </a:r>
            <a:endParaRPr lang="sv-SE" altLang="en-US" sz="2400" b="1" dirty="0">
              <a:solidFill>
                <a:schemeClr val="tx2"/>
              </a:solidFill>
              <a:latin typeface="Lucida Sans Unicode" pitchFamily="34" charset="0"/>
              <a:ea typeface="MS PGothic" pitchFamily="34" charset="-128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Tahu</a:t>
            </a:r>
            <a:r>
              <a:rPr lang="en-US" smtClean="0"/>
              <a:t> LGBT?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38200" y="12954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sv-SE" sz="1300" dirty="0">
                <a:latin typeface="Verdana" pitchFamily="34" charset="0"/>
              </a:rPr>
              <a:t>Apakah Ibu/Bapak tahu atau pernah dengar LGBT (Lesbian, Gay, Biseksual, dan Transgender)?</a:t>
            </a:r>
            <a:r>
              <a:rPr lang="id-ID" sz="1300" dirty="0" smtClean="0">
                <a:latin typeface="Verdana" pitchFamily="34" charset="0"/>
              </a:rPr>
              <a:t> </a:t>
            </a:r>
            <a:r>
              <a:rPr lang="id-ID" sz="1300" dirty="0">
                <a:latin typeface="Verdana" pitchFamily="34" charset="0"/>
              </a:rPr>
              <a:t>... (%)</a:t>
            </a:r>
            <a:endParaRPr lang="en-US" sz="1300" dirty="0">
              <a:latin typeface="Verdana" pitchFamily="34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071455586"/>
              </p:ext>
            </p:extLst>
          </p:nvPr>
        </p:nvGraphicFramePr>
        <p:xfrm>
          <a:off x="914401" y="2057400"/>
          <a:ext cx="7593012" cy="340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300" dirty="0" smtClean="0">
                <a:latin typeface="Verdana" pitchFamily="34" charset="0"/>
              </a:rPr>
              <a:t>Mayoritas </a:t>
            </a:r>
            <a:r>
              <a:rPr lang="en-US" sz="1300" dirty="0" err="1" smtClean="0">
                <a:latin typeface="Verdana" pitchFamily="34" charset="0"/>
              </a:rPr>
              <a:t>warga</a:t>
            </a:r>
            <a:r>
              <a:rPr lang="en-US" sz="1300" dirty="0" smtClean="0">
                <a:latin typeface="Verdana" pitchFamily="34" charset="0"/>
              </a:rPr>
              <a:t> (58.3%) </a:t>
            </a:r>
            <a:r>
              <a:rPr lang="en-US" sz="1300" dirty="0" err="1" smtClean="0">
                <a:latin typeface="Verdana" pitchFamily="34" charset="0"/>
              </a:rPr>
              <a:t>tahu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atau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pernah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dengar</a:t>
            </a:r>
            <a:r>
              <a:rPr lang="en-US" sz="1300" dirty="0" smtClean="0">
                <a:latin typeface="Verdana" pitchFamily="34" charset="0"/>
              </a:rPr>
              <a:t> LGBT.</a:t>
            </a:r>
            <a:endParaRPr lang="en-US" sz="13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000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… Lanjutan: Jika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tahu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seberapa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40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mengancam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LGBT?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12954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sv-SE" sz="1300" dirty="0">
                <a:latin typeface="Verdana" pitchFamily="34" charset="0"/>
              </a:rPr>
              <a:t>Menurut Ibu/Bapak, seberapa mengancam LGBT bagi kehidupan pribadi atau masyarakat di mana Ibu/Bapak berada sekarang?</a:t>
            </a:r>
            <a:r>
              <a:rPr lang="id-ID" sz="1300" dirty="0" smtClean="0">
                <a:latin typeface="Verdana" pitchFamily="34" charset="0"/>
              </a:rPr>
              <a:t> </a:t>
            </a:r>
            <a:r>
              <a:rPr lang="id-ID" sz="1300">
                <a:latin typeface="Verdana" pitchFamily="34" charset="0"/>
              </a:rPr>
              <a:t>... </a:t>
            </a:r>
            <a:r>
              <a:rPr lang="id-ID" sz="1300" smtClean="0">
                <a:latin typeface="Verdana" pitchFamily="34" charset="0"/>
              </a:rPr>
              <a:t>(%)</a:t>
            </a:r>
            <a:r>
              <a:rPr lang="en-US" sz="1300" smtClean="0">
                <a:latin typeface="Verdana" pitchFamily="34" charset="0"/>
              </a:rPr>
              <a:t> (Base: Yang tahu LGBT)</a:t>
            </a:r>
            <a:endParaRPr lang="en-US" sz="1300" dirty="0">
              <a:latin typeface="Verdana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300" dirty="0" smtClean="0">
                <a:latin typeface="Verdana" pitchFamily="34" charset="0"/>
              </a:rPr>
              <a:t>Warga—yang </a:t>
            </a:r>
            <a:r>
              <a:rPr lang="en-US" sz="1300" dirty="0" err="1" smtClean="0">
                <a:latin typeface="Verdana" pitchFamily="34" charset="0"/>
              </a:rPr>
              <a:t>tahu</a:t>
            </a:r>
            <a:r>
              <a:rPr lang="en-US" sz="1300" dirty="0" smtClean="0">
                <a:latin typeface="Verdana" pitchFamily="34" charset="0"/>
              </a:rPr>
              <a:t> LGBT—</a:t>
            </a:r>
            <a:r>
              <a:rPr lang="en-US" sz="1300" dirty="0" err="1" smtClean="0">
                <a:latin typeface="Verdana" pitchFamily="34" charset="0"/>
              </a:rPr>
              <a:t>umumnya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merasa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sangat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atau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cukup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terancam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oleh</a:t>
            </a:r>
            <a:r>
              <a:rPr lang="en-US" sz="1300" dirty="0" smtClean="0">
                <a:latin typeface="Verdana" pitchFamily="34" charset="0"/>
              </a:rPr>
              <a:t> LGBT.</a:t>
            </a:r>
            <a:endParaRPr lang="en-US" sz="1300" dirty="0">
              <a:latin typeface="Verdana" pitchFamily="34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163744396"/>
              </p:ext>
            </p:extLst>
          </p:nvPr>
        </p:nvGraphicFramePr>
        <p:xfrm>
          <a:off x="533400" y="2057400"/>
          <a:ext cx="8153400" cy="340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663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Setuju dengan pendata bahwa gay </a:t>
            </a:r>
            <a:r>
              <a:rPr lang="en-US" sz="320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dan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lesbian </a:t>
            </a:r>
            <a:r>
              <a:rPr lang="en-US" sz="320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Dilarang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Agama?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12954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sv-SE" sz="1300" dirty="0">
                <a:latin typeface="Verdana" pitchFamily="34" charset="0"/>
              </a:rPr>
              <a:t>Ada yang berpendapat bahwa perilaku seksual Gay dan Lesbian itu dilarang oleh agama. Seberapa setuju atau tidak setuju Ibu/Bapak dengan pendapat tersebut?</a:t>
            </a:r>
            <a:r>
              <a:rPr lang="id-ID" sz="1300" dirty="0" smtClean="0">
                <a:latin typeface="Verdana" pitchFamily="34" charset="0"/>
              </a:rPr>
              <a:t> </a:t>
            </a:r>
            <a:r>
              <a:rPr lang="id-ID" sz="1300" dirty="0">
                <a:latin typeface="Verdana" pitchFamily="34" charset="0"/>
              </a:rPr>
              <a:t>... </a:t>
            </a:r>
            <a:r>
              <a:rPr lang="id-ID" sz="1300" dirty="0" smtClean="0">
                <a:latin typeface="Verdana" pitchFamily="34" charset="0"/>
              </a:rPr>
              <a:t>(%)</a:t>
            </a:r>
            <a:r>
              <a:rPr lang="en-US" sz="1300" dirty="0" smtClean="0">
                <a:latin typeface="Verdana" pitchFamily="34" charset="0"/>
              </a:rPr>
              <a:t> </a:t>
            </a:r>
          </a:p>
          <a:p>
            <a:pPr algn="ctr"/>
            <a:r>
              <a:rPr lang="en-US" sz="1300" dirty="0" smtClean="0">
                <a:latin typeface="Verdana" pitchFamily="34" charset="0"/>
              </a:rPr>
              <a:t>(Survei </a:t>
            </a:r>
            <a:r>
              <a:rPr lang="en-US" sz="1300" dirty="0" err="1" smtClean="0">
                <a:latin typeface="Verdana" pitchFamily="34" charset="0"/>
              </a:rPr>
              <a:t>Desember</a:t>
            </a:r>
            <a:r>
              <a:rPr lang="en-US" sz="1300" dirty="0" smtClean="0">
                <a:latin typeface="Verdana" pitchFamily="34" charset="0"/>
              </a:rPr>
              <a:t> 2017)</a:t>
            </a:r>
            <a:endParaRPr lang="en-US" sz="1300" dirty="0">
              <a:latin typeface="Verdana" pitchFamily="34" charset="0"/>
            </a:endParaRPr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548930"/>
              </p:ext>
            </p:extLst>
          </p:nvPr>
        </p:nvGraphicFramePr>
        <p:xfrm>
          <a:off x="838200" y="1981200"/>
          <a:ext cx="7480300" cy="374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6763" name="Chart" r:id="rId3" imgW="11001369" imgH="5505319" progId="MSGraph.Chart.8">
                  <p:embed followColorScheme="full"/>
                </p:oleObj>
              </mc:Choice>
              <mc:Fallback>
                <p:oleObj name="Chart" r:id="rId3" imgW="11001369" imgH="550531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81200"/>
                        <a:ext cx="7480300" cy="374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300" dirty="0" smtClean="0">
                <a:latin typeface="Verdana" pitchFamily="34" charset="0"/>
              </a:rPr>
              <a:t>Warga </a:t>
            </a:r>
            <a:r>
              <a:rPr lang="en-US" sz="1300" dirty="0" err="1" smtClean="0">
                <a:latin typeface="Verdana" pitchFamily="34" charset="0"/>
              </a:rPr>
              <a:t>umumnya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setuju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atau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sangat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setuju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dengan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pendapat</a:t>
            </a:r>
            <a:r>
              <a:rPr lang="en-US" sz="1300" dirty="0" smtClean="0">
                <a:latin typeface="Verdana" pitchFamily="34" charset="0"/>
              </a:rPr>
              <a:t> yang </a:t>
            </a:r>
            <a:r>
              <a:rPr lang="en-US" sz="1300" dirty="0" err="1" smtClean="0">
                <a:latin typeface="Verdana" pitchFamily="34" charset="0"/>
              </a:rPr>
              <a:t>mengatakan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bahwa</a:t>
            </a:r>
            <a:r>
              <a:rPr lang="en-US" sz="1300" dirty="0" smtClean="0">
                <a:latin typeface="Verdana" pitchFamily="34" charset="0"/>
              </a:rPr>
              <a:t>  </a:t>
            </a:r>
            <a:r>
              <a:rPr lang="en-US" sz="1300" dirty="0" err="1" smtClean="0">
                <a:latin typeface="Verdana" pitchFamily="34" charset="0"/>
              </a:rPr>
              <a:t>perilaku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seksual</a:t>
            </a:r>
            <a:r>
              <a:rPr lang="en-US" sz="1300" dirty="0" smtClean="0">
                <a:latin typeface="Verdana" pitchFamily="34" charset="0"/>
              </a:rPr>
              <a:t> gay </a:t>
            </a:r>
            <a:r>
              <a:rPr lang="en-US" sz="1300" dirty="0" err="1" smtClean="0">
                <a:latin typeface="Verdana" pitchFamily="34" charset="0"/>
              </a:rPr>
              <a:t>dan</a:t>
            </a:r>
            <a:r>
              <a:rPr lang="en-US" sz="1300" dirty="0" smtClean="0">
                <a:latin typeface="Verdana" pitchFamily="34" charset="0"/>
              </a:rPr>
              <a:t> lesbian </a:t>
            </a:r>
            <a:r>
              <a:rPr lang="en-US" sz="1300" dirty="0" err="1" smtClean="0">
                <a:latin typeface="Verdana" pitchFamily="34" charset="0"/>
              </a:rPr>
              <a:t>dilarang</a:t>
            </a:r>
            <a:r>
              <a:rPr lang="en-US" sz="1300" dirty="0" smtClean="0">
                <a:latin typeface="Verdana" pitchFamily="34" charset="0"/>
              </a:rPr>
              <a:t> agama.</a:t>
            </a:r>
            <a:endParaRPr lang="en-US" sz="13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235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Keberatan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bila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LGBT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menjadi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…?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12954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sv-SE" sz="1300" dirty="0">
                <a:latin typeface="Verdana" pitchFamily="34" charset="0"/>
              </a:rPr>
              <a:t>Apakah Ibu/Bapak keberatan bila orang LGBT </a:t>
            </a:r>
            <a:r>
              <a:rPr lang="sv-SE" sz="1300" dirty="0" smtClean="0">
                <a:latin typeface="Verdana" pitchFamily="34" charset="0"/>
              </a:rPr>
              <a:t>menjadi ... ?</a:t>
            </a:r>
            <a:r>
              <a:rPr lang="id-ID" sz="1300" dirty="0" smtClean="0">
                <a:latin typeface="Verdana" pitchFamily="34" charset="0"/>
              </a:rPr>
              <a:t> </a:t>
            </a:r>
            <a:r>
              <a:rPr lang="id-ID" sz="1300" dirty="0">
                <a:latin typeface="Verdana" pitchFamily="34" charset="0"/>
              </a:rPr>
              <a:t>... </a:t>
            </a:r>
            <a:r>
              <a:rPr lang="id-ID" sz="1300" dirty="0" smtClean="0">
                <a:latin typeface="Verdana" pitchFamily="34" charset="0"/>
              </a:rPr>
              <a:t>(%)</a:t>
            </a:r>
            <a:r>
              <a:rPr lang="en-US" sz="1300" dirty="0" smtClean="0">
                <a:latin typeface="Verdana" pitchFamily="34" charset="0"/>
              </a:rPr>
              <a:t> </a:t>
            </a:r>
          </a:p>
          <a:p>
            <a:pPr algn="ctr"/>
            <a:r>
              <a:rPr lang="en-US" sz="1300" dirty="0" smtClean="0">
                <a:latin typeface="Verdana" pitchFamily="34" charset="0"/>
              </a:rPr>
              <a:t>(Survei </a:t>
            </a:r>
            <a:r>
              <a:rPr lang="en-US" sz="1300" dirty="0" err="1" smtClean="0">
                <a:latin typeface="Verdana" pitchFamily="34" charset="0"/>
              </a:rPr>
              <a:t>Desember</a:t>
            </a:r>
            <a:r>
              <a:rPr lang="en-US" sz="1300" dirty="0" smtClean="0">
                <a:latin typeface="Verdana" pitchFamily="34" charset="0"/>
              </a:rPr>
              <a:t> 2017)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855264009"/>
              </p:ext>
            </p:extLst>
          </p:nvPr>
        </p:nvGraphicFramePr>
        <p:xfrm>
          <a:off x="381000" y="2057400"/>
          <a:ext cx="8458200" cy="340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300" dirty="0" smtClean="0">
                <a:latin typeface="Verdana" pitchFamily="34" charset="0"/>
              </a:rPr>
              <a:t>Mayoritas </a:t>
            </a:r>
            <a:r>
              <a:rPr lang="en-US" sz="1300" dirty="0" err="1" smtClean="0">
                <a:latin typeface="Verdana" pitchFamily="34" charset="0"/>
              </a:rPr>
              <a:t>warga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keberatan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bila</a:t>
            </a:r>
            <a:r>
              <a:rPr lang="en-US" sz="1300" dirty="0" smtClean="0">
                <a:latin typeface="Verdana" pitchFamily="34" charset="0"/>
              </a:rPr>
              <a:t> orang LGBT </a:t>
            </a:r>
            <a:r>
              <a:rPr lang="en-US" sz="1300" dirty="0" err="1" smtClean="0">
                <a:latin typeface="Verdana" pitchFamily="34" charset="0"/>
              </a:rPr>
              <a:t>menjadi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tetangga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dan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jadi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pejabat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pemerintah</a:t>
            </a:r>
            <a:r>
              <a:rPr lang="en-US" sz="1300" dirty="0" smtClean="0">
                <a:latin typeface="Verdana" pitchFamily="34" charset="0"/>
              </a:rPr>
              <a:t> (</a:t>
            </a:r>
            <a:r>
              <a:rPr lang="en-US" sz="1300" dirty="0" err="1" smtClean="0">
                <a:latin typeface="Verdana" pitchFamily="34" charset="0"/>
              </a:rPr>
              <a:t>bupati</a:t>
            </a:r>
            <a:r>
              <a:rPr lang="en-US" sz="1300" dirty="0" smtClean="0">
                <a:latin typeface="Verdana" pitchFamily="34" charset="0"/>
              </a:rPr>
              <a:t>/</a:t>
            </a:r>
            <a:r>
              <a:rPr lang="en-US" sz="1300" dirty="0" err="1" smtClean="0">
                <a:latin typeface="Verdana" pitchFamily="34" charset="0"/>
              </a:rPr>
              <a:t>walikota</a:t>
            </a:r>
            <a:r>
              <a:rPr lang="en-US" sz="1300" dirty="0" smtClean="0">
                <a:latin typeface="Verdana" pitchFamily="34" charset="0"/>
              </a:rPr>
              <a:t>, </a:t>
            </a:r>
            <a:r>
              <a:rPr lang="en-US" sz="1300" dirty="0" err="1" smtClean="0">
                <a:latin typeface="Verdana" pitchFamily="34" charset="0"/>
              </a:rPr>
              <a:t>gubernur</a:t>
            </a:r>
            <a:r>
              <a:rPr lang="en-US" sz="1300" dirty="0" smtClean="0">
                <a:latin typeface="Verdana" pitchFamily="34" charset="0"/>
              </a:rPr>
              <a:t>, </a:t>
            </a:r>
            <a:r>
              <a:rPr lang="en-US" sz="1300" dirty="0" err="1" smtClean="0">
                <a:latin typeface="Verdana" pitchFamily="34" charset="0"/>
              </a:rPr>
              <a:t>atau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presiden</a:t>
            </a:r>
            <a:r>
              <a:rPr lang="en-US" sz="1300" dirty="0" smtClean="0">
                <a:latin typeface="Verdana" pitchFamily="34" charset="0"/>
              </a:rPr>
              <a:t>)</a:t>
            </a:r>
            <a:endParaRPr lang="en-US" sz="13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38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56625" cy="1143000"/>
          </a:xfrm>
        </p:spPr>
        <p:txBody>
          <a:bodyPr>
            <a:normAutofit/>
          </a:bodyPr>
          <a:lstStyle/>
          <a:p>
            <a:pPr algn="just"/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Maret 2016: (</a:t>
            </a:r>
            <a:r>
              <a:rPr lang="id-ID" sz="2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Khusus </a:t>
            </a:r>
            <a:r>
              <a:rPr lang="id-ID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yang </a:t>
            </a:r>
            <a:r>
              <a:rPr lang="id-ID" sz="22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tahu </a:t>
            </a:r>
            <a:r>
              <a:rPr lang="id-ID" sz="2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)</a:t>
            </a:r>
            <a:r>
              <a:rPr lang="id-ID" sz="2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Kalau di antara keluarga ternyata ada LGBT, apakah akan tetap menerimanya sebagai anggota </a:t>
            </a:r>
            <a:r>
              <a:rPr lang="id-ID" sz="22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keluarga</a:t>
            </a:r>
            <a:r>
              <a:rPr lang="id-ID" sz="22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?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1452563"/>
            <a:ext cx="76692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sv-SE" sz="1300" dirty="0" err="1">
                <a:latin typeface="Verdana" pitchFamily="34" charset="0"/>
              </a:rPr>
              <a:t>Kalau</a:t>
            </a:r>
            <a:r>
              <a:rPr lang="sv-SE" sz="1300" dirty="0">
                <a:latin typeface="Verdana" pitchFamily="34" charset="0"/>
              </a:rPr>
              <a:t> di </a:t>
            </a:r>
            <a:r>
              <a:rPr lang="sv-SE" sz="1300" dirty="0" err="1">
                <a:latin typeface="Verdana" pitchFamily="34" charset="0"/>
              </a:rPr>
              <a:t>antara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keluarga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ibu</a:t>
            </a:r>
            <a:r>
              <a:rPr lang="sv-SE" sz="1300" dirty="0">
                <a:latin typeface="Verdana" pitchFamily="34" charset="0"/>
              </a:rPr>
              <a:t>/</a:t>
            </a:r>
            <a:r>
              <a:rPr lang="sv-SE" sz="1300" dirty="0" err="1">
                <a:latin typeface="Verdana" pitchFamily="34" charset="0"/>
              </a:rPr>
              <a:t>bapak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ternyata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ada</a:t>
            </a:r>
            <a:r>
              <a:rPr lang="sv-SE" sz="1300" dirty="0">
                <a:latin typeface="Verdana" pitchFamily="34" charset="0"/>
              </a:rPr>
              <a:t> LGBT, </a:t>
            </a:r>
            <a:r>
              <a:rPr lang="sv-SE" sz="1300" dirty="0" err="1">
                <a:latin typeface="Verdana" pitchFamily="34" charset="0"/>
              </a:rPr>
              <a:t>apakah</a:t>
            </a:r>
            <a:r>
              <a:rPr lang="sv-SE" sz="1300" dirty="0">
                <a:latin typeface="Verdana" pitchFamily="34" charset="0"/>
              </a:rPr>
              <a:t> akan </a:t>
            </a:r>
            <a:r>
              <a:rPr lang="sv-SE" sz="1300" dirty="0" err="1">
                <a:latin typeface="Verdana" pitchFamily="34" charset="0"/>
              </a:rPr>
              <a:t>tetap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menerimanya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sebagai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anggota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keluarga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atau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tidak</a:t>
            </a:r>
            <a:r>
              <a:rPr lang="sv-SE" sz="1300" dirty="0">
                <a:latin typeface="Verdana" pitchFamily="34" charset="0"/>
              </a:rPr>
              <a:t>?</a:t>
            </a:r>
            <a:r>
              <a:rPr lang="id-ID" sz="1300" dirty="0">
                <a:latin typeface="Verdana" pitchFamily="34" charset="0"/>
              </a:rPr>
              <a:t>... </a:t>
            </a:r>
            <a:r>
              <a:rPr lang="id-ID" sz="1300" dirty="0" smtClean="0">
                <a:latin typeface="Verdana" pitchFamily="34" charset="0"/>
              </a:rPr>
              <a:t>(%)</a:t>
            </a:r>
            <a:r>
              <a:rPr lang="en-US" sz="1300" dirty="0" smtClean="0">
                <a:latin typeface="Verdana" pitchFamily="34" charset="0"/>
              </a:rPr>
              <a:t> (Base: yang </a:t>
            </a:r>
            <a:r>
              <a:rPr lang="en-US" sz="1300" dirty="0" err="1" smtClean="0">
                <a:latin typeface="Verdana" pitchFamily="34" charset="0"/>
              </a:rPr>
              <a:t>tahu</a:t>
            </a:r>
            <a:r>
              <a:rPr lang="en-US" sz="1300" dirty="0" smtClean="0">
                <a:latin typeface="Verdana" pitchFamily="34" charset="0"/>
              </a:rPr>
              <a:t> LGBT, Survei </a:t>
            </a:r>
            <a:r>
              <a:rPr lang="en-US" sz="1300" dirty="0" err="1" smtClean="0">
                <a:latin typeface="Verdana" pitchFamily="34" charset="0"/>
              </a:rPr>
              <a:t>Maret</a:t>
            </a:r>
            <a:r>
              <a:rPr lang="en-US" sz="1300" dirty="0" smtClean="0">
                <a:latin typeface="Verdana" pitchFamily="34" charset="0"/>
              </a:rPr>
              <a:t> 2016)</a:t>
            </a:r>
            <a:endParaRPr lang="en-US" sz="1300" dirty="0">
              <a:latin typeface="Verdana" pitchFamily="34" charset="0"/>
            </a:endParaRPr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659275"/>
              </p:ext>
            </p:extLst>
          </p:nvPr>
        </p:nvGraphicFramePr>
        <p:xfrm>
          <a:off x="838200" y="2057400"/>
          <a:ext cx="7480300" cy="374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380" name="Chart" r:id="rId3" imgW="11001369" imgH="5505319" progId="MSGraph.Chart.8">
                  <p:embed followColorScheme="full"/>
                </p:oleObj>
              </mc:Choice>
              <mc:Fallback>
                <p:oleObj name="Chart" r:id="rId3" imgW="11001369" imgH="550531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57400"/>
                        <a:ext cx="7480300" cy="374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300" dirty="0" smtClean="0">
                <a:latin typeface="Verdana" pitchFamily="34" charset="0"/>
              </a:rPr>
              <a:t>Bila di </a:t>
            </a:r>
            <a:r>
              <a:rPr lang="en-US" sz="1300" dirty="0" err="1" smtClean="0">
                <a:latin typeface="Verdana" pitchFamily="34" charset="0"/>
              </a:rPr>
              <a:t>antara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keluarganya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ternyata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ada</a:t>
            </a:r>
            <a:r>
              <a:rPr lang="en-US" sz="1300" dirty="0" smtClean="0">
                <a:latin typeface="Verdana" pitchFamily="34" charset="0"/>
              </a:rPr>
              <a:t> LGBT, </a:t>
            </a:r>
            <a:r>
              <a:rPr lang="en-US" sz="1300" dirty="0" err="1" smtClean="0">
                <a:latin typeface="Verdana" pitchFamily="34" charset="0"/>
              </a:rPr>
              <a:t>sekitar</a:t>
            </a:r>
            <a:r>
              <a:rPr lang="en-US" sz="1300" dirty="0" smtClean="0">
                <a:latin typeface="Verdana" pitchFamily="34" charset="0"/>
              </a:rPr>
              <a:t> 45.9% </a:t>
            </a:r>
            <a:r>
              <a:rPr lang="en-US" sz="1300" dirty="0" err="1" smtClean="0">
                <a:latin typeface="Verdana" pitchFamily="34" charset="0"/>
              </a:rPr>
              <a:t>warga</a:t>
            </a:r>
            <a:r>
              <a:rPr lang="en-US" sz="1300" dirty="0" smtClean="0">
                <a:latin typeface="Verdana" pitchFamily="34" charset="0"/>
              </a:rPr>
              <a:t>—yang </a:t>
            </a:r>
            <a:r>
              <a:rPr lang="en-US" sz="1300" dirty="0" err="1" smtClean="0">
                <a:latin typeface="Verdana" pitchFamily="34" charset="0"/>
              </a:rPr>
              <a:t>tahu</a:t>
            </a:r>
            <a:r>
              <a:rPr lang="en-US" sz="1300" dirty="0" smtClean="0">
                <a:latin typeface="Verdana" pitchFamily="34" charset="0"/>
              </a:rPr>
              <a:t> LGBT—</a:t>
            </a:r>
            <a:r>
              <a:rPr lang="en-US" sz="1300" dirty="0" err="1" smtClean="0">
                <a:latin typeface="Verdana" pitchFamily="34" charset="0"/>
              </a:rPr>
              <a:t>menyatakan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akan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tetap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menerimanya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sebagai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anggota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keluarga</a:t>
            </a:r>
            <a:r>
              <a:rPr lang="en-US" sz="1300" dirty="0" smtClean="0">
                <a:latin typeface="Verdana" pitchFamily="34" charset="0"/>
              </a:rPr>
              <a:t>. Yang </a:t>
            </a:r>
            <a:r>
              <a:rPr lang="en-US" sz="1300" dirty="0" err="1" smtClean="0">
                <a:latin typeface="Verdana" pitchFamily="34" charset="0"/>
              </a:rPr>
              <a:t>tidak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menerima</a:t>
            </a:r>
            <a:r>
              <a:rPr lang="en-US" sz="1300" dirty="0" smtClean="0">
                <a:latin typeface="Verdana" pitchFamily="34" charset="0"/>
              </a:rPr>
              <a:t> 53.3%, </a:t>
            </a:r>
            <a:r>
              <a:rPr lang="en-US" sz="1300" dirty="0" err="1" smtClean="0">
                <a:latin typeface="Verdana" pitchFamily="34" charset="0"/>
              </a:rPr>
              <a:t>dan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tidak</a:t>
            </a:r>
            <a:r>
              <a:rPr lang="en-US" sz="1300" dirty="0" smtClean="0">
                <a:latin typeface="Verdana" pitchFamily="34" charset="0"/>
              </a:rPr>
              <a:t> </a:t>
            </a:r>
            <a:r>
              <a:rPr lang="en-US" sz="1300" dirty="0" err="1" smtClean="0">
                <a:latin typeface="Verdana" pitchFamily="34" charset="0"/>
              </a:rPr>
              <a:t>menjawab</a:t>
            </a:r>
            <a:r>
              <a:rPr lang="en-US" sz="1300" dirty="0" smtClean="0">
                <a:latin typeface="Verdana" pitchFamily="34" charset="0"/>
              </a:rPr>
              <a:t> 0.8%.</a:t>
            </a:r>
          </a:p>
        </p:txBody>
      </p:sp>
    </p:spTree>
    <p:extLst>
      <p:ext uri="{BB962C8B-B14F-4D97-AF65-F5344CB8AC3E}">
        <p14:creationId xmlns:p14="http://schemas.microsoft.com/office/powerpoint/2010/main" val="142238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300"/>
          </a:xfrm>
        </p:spPr>
        <p:txBody>
          <a:bodyPr>
            <a:normAutofit fontScale="90000"/>
          </a:bodyPr>
          <a:lstStyle/>
          <a:p>
            <a:r>
              <a:rPr lang="en-US" smtClean="0"/>
              <a:t>Temuan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>
                <a:latin typeface="Verdana" pitchFamily="34" charset="0"/>
              </a:rPr>
              <a:t>Mayoritas </a:t>
            </a:r>
            <a:r>
              <a:rPr lang="en-US" sz="2800" dirty="0" err="1">
                <a:latin typeface="Verdana" pitchFamily="34" charset="0"/>
              </a:rPr>
              <a:t>warga</a:t>
            </a:r>
            <a:r>
              <a:rPr lang="en-US" sz="2800" dirty="0">
                <a:latin typeface="Verdana" pitchFamily="34" charset="0"/>
              </a:rPr>
              <a:t> (58.3%) </a:t>
            </a:r>
            <a:r>
              <a:rPr lang="en-US" sz="2800" dirty="0" err="1">
                <a:latin typeface="Verdana" pitchFamily="34" charset="0"/>
              </a:rPr>
              <a:t>tahu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atau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pernah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dengar</a:t>
            </a:r>
            <a:r>
              <a:rPr lang="en-US" sz="2800" dirty="0">
                <a:latin typeface="Verdana" pitchFamily="34" charset="0"/>
              </a:rPr>
              <a:t> LGBT</a:t>
            </a:r>
            <a:r>
              <a:rPr lang="en-US" sz="2800" dirty="0" smtClean="0">
                <a:latin typeface="Verdana" pitchFamily="34" charset="0"/>
              </a:rPr>
              <a:t>.</a:t>
            </a:r>
          </a:p>
          <a:p>
            <a:r>
              <a:rPr lang="en-US" sz="2800" dirty="0">
                <a:latin typeface="Verdana" pitchFamily="34" charset="0"/>
              </a:rPr>
              <a:t>Warga—yang </a:t>
            </a:r>
            <a:r>
              <a:rPr lang="en-US" sz="2800" dirty="0" err="1">
                <a:latin typeface="Verdana" pitchFamily="34" charset="0"/>
              </a:rPr>
              <a:t>tahu</a:t>
            </a:r>
            <a:r>
              <a:rPr lang="en-US" sz="2800" dirty="0">
                <a:latin typeface="Verdana" pitchFamily="34" charset="0"/>
              </a:rPr>
              <a:t> LGBT—</a:t>
            </a:r>
            <a:r>
              <a:rPr lang="en-US" sz="2800" dirty="0" err="1">
                <a:latin typeface="Verdana" pitchFamily="34" charset="0"/>
              </a:rPr>
              <a:t>umumnya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merasa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sangat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atau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cukup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terancam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oleh</a:t>
            </a:r>
            <a:r>
              <a:rPr lang="en-US" sz="2800" dirty="0">
                <a:latin typeface="Verdana" pitchFamily="34" charset="0"/>
              </a:rPr>
              <a:t> LGBT</a:t>
            </a:r>
            <a:r>
              <a:rPr lang="en-US" sz="2800" dirty="0" smtClean="0">
                <a:latin typeface="Verdana" pitchFamily="34" charset="0"/>
              </a:rPr>
              <a:t>.</a:t>
            </a:r>
          </a:p>
          <a:p>
            <a:r>
              <a:rPr lang="en-US" sz="2800" dirty="0">
                <a:latin typeface="Verdana" pitchFamily="34" charset="0"/>
              </a:rPr>
              <a:t>Warga </a:t>
            </a:r>
            <a:r>
              <a:rPr lang="en-US" sz="2800" dirty="0" err="1">
                <a:latin typeface="Verdana" pitchFamily="34" charset="0"/>
              </a:rPr>
              <a:t>umumnya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setuju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atau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sangat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setuju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dengan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pendapat</a:t>
            </a:r>
            <a:r>
              <a:rPr lang="en-US" sz="2800" dirty="0">
                <a:latin typeface="Verdana" pitchFamily="34" charset="0"/>
              </a:rPr>
              <a:t> yang </a:t>
            </a:r>
            <a:r>
              <a:rPr lang="en-US" sz="2800" dirty="0" err="1">
                <a:latin typeface="Verdana" pitchFamily="34" charset="0"/>
              </a:rPr>
              <a:t>mengatakan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bahwa</a:t>
            </a:r>
            <a:r>
              <a:rPr lang="en-US" sz="2800" dirty="0">
                <a:latin typeface="Verdana" pitchFamily="34" charset="0"/>
              </a:rPr>
              <a:t>  </a:t>
            </a:r>
            <a:r>
              <a:rPr lang="en-US" sz="2800" dirty="0" err="1">
                <a:latin typeface="Verdana" pitchFamily="34" charset="0"/>
              </a:rPr>
              <a:t>perilaku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seksual</a:t>
            </a:r>
            <a:r>
              <a:rPr lang="en-US" sz="2800" dirty="0">
                <a:latin typeface="Verdana" pitchFamily="34" charset="0"/>
              </a:rPr>
              <a:t> gay </a:t>
            </a:r>
            <a:r>
              <a:rPr lang="en-US" sz="2800" dirty="0" err="1">
                <a:latin typeface="Verdana" pitchFamily="34" charset="0"/>
              </a:rPr>
              <a:t>dan</a:t>
            </a:r>
            <a:r>
              <a:rPr lang="en-US" sz="2800" dirty="0">
                <a:latin typeface="Verdana" pitchFamily="34" charset="0"/>
              </a:rPr>
              <a:t> lesbian </a:t>
            </a:r>
            <a:r>
              <a:rPr lang="en-US" sz="2800" dirty="0" err="1">
                <a:latin typeface="Verdana" pitchFamily="34" charset="0"/>
              </a:rPr>
              <a:t>dilarang</a:t>
            </a:r>
            <a:r>
              <a:rPr lang="en-US" sz="2800" dirty="0">
                <a:latin typeface="Verdana" pitchFamily="34" charset="0"/>
              </a:rPr>
              <a:t> agama</a:t>
            </a:r>
            <a:r>
              <a:rPr lang="en-US" sz="2800" dirty="0" smtClean="0">
                <a:latin typeface="Verdana" pitchFamily="34" charset="0"/>
              </a:rPr>
              <a:t>.</a:t>
            </a:r>
          </a:p>
          <a:p>
            <a:r>
              <a:rPr lang="en-US" sz="2800" dirty="0">
                <a:latin typeface="Verdana" pitchFamily="34" charset="0"/>
              </a:rPr>
              <a:t>Mayoritas </a:t>
            </a:r>
            <a:r>
              <a:rPr lang="en-US" sz="2800" dirty="0" err="1">
                <a:latin typeface="Verdana" pitchFamily="34" charset="0"/>
              </a:rPr>
              <a:t>warga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keberatan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bila</a:t>
            </a:r>
            <a:r>
              <a:rPr lang="en-US" sz="2800" dirty="0">
                <a:latin typeface="Verdana" pitchFamily="34" charset="0"/>
              </a:rPr>
              <a:t> orang LGBT </a:t>
            </a:r>
            <a:r>
              <a:rPr lang="en-US" sz="2800" dirty="0" err="1">
                <a:latin typeface="Verdana" pitchFamily="34" charset="0"/>
              </a:rPr>
              <a:t>menjadi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tetangga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dan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jadi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pejabat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pemerintah</a:t>
            </a:r>
            <a:r>
              <a:rPr lang="en-US" sz="2800" dirty="0">
                <a:latin typeface="Verdana" pitchFamily="34" charset="0"/>
              </a:rPr>
              <a:t> (</a:t>
            </a:r>
            <a:r>
              <a:rPr lang="en-US" sz="2800" dirty="0" err="1">
                <a:latin typeface="Verdana" pitchFamily="34" charset="0"/>
              </a:rPr>
              <a:t>bupati</a:t>
            </a:r>
            <a:r>
              <a:rPr lang="en-US" sz="2800" dirty="0">
                <a:latin typeface="Verdana" pitchFamily="34" charset="0"/>
              </a:rPr>
              <a:t>/</a:t>
            </a:r>
            <a:r>
              <a:rPr lang="en-US" sz="2800" dirty="0" err="1">
                <a:latin typeface="Verdana" pitchFamily="34" charset="0"/>
              </a:rPr>
              <a:t>walikota</a:t>
            </a:r>
            <a:r>
              <a:rPr lang="en-US" sz="2800" dirty="0">
                <a:latin typeface="Verdana" pitchFamily="34" charset="0"/>
              </a:rPr>
              <a:t>, </a:t>
            </a:r>
            <a:r>
              <a:rPr lang="en-US" sz="2800" dirty="0" err="1">
                <a:latin typeface="Verdana" pitchFamily="34" charset="0"/>
              </a:rPr>
              <a:t>gubernur</a:t>
            </a:r>
            <a:r>
              <a:rPr lang="en-US" sz="2800" dirty="0">
                <a:latin typeface="Verdana" pitchFamily="34" charset="0"/>
              </a:rPr>
              <a:t>, </a:t>
            </a:r>
            <a:r>
              <a:rPr lang="en-US" sz="2800" dirty="0" err="1">
                <a:latin typeface="Verdana" pitchFamily="34" charset="0"/>
              </a:rPr>
              <a:t>atau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presiden</a:t>
            </a:r>
            <a:r>
              <a:rPr lang="en-US" sz="2800" dirty="0" smtClean="0">
                <a:latin typeface="Verdana" pitchFamily="34" charset="0"/>
              </a:rPr>
              <a:t>)</a:t>
            </a:r>
          </a:p>
          <a:p>
            <a:r>
              <a:rPr lang="en-US" sz="2800" dirty="0">
                <a:latin typeface="Verdana" pitchFamily="34" charset="0"/>
              </a:rPr>
              <a:t>Bila di </a:t>
            </a:r>
            <a:r>
              <a:rPr lang="en-US" sz="2800" dirty="0" err="1">
                <a:latin typeface="Verdana" pitchFamily="34" charset="0"/>
              </a:rPr>
              <a:t>antara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keluarganya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ternyata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ada</a:t>
            </a:r>
            <a:r>
              <a:rPr lang="en-US" sz="2800" dirty="0">
                <a:latin typeface="Verdana" pitchFamily="34" charset="0"/>
              </a:rPr>
              <a:t> LGBT, </a:t>
            </a:r>
            <a:r>
              <a:rPr lang="en-US" sz="2800" dirty="0" err="1">
                <a:latin typeface="Verdana" pitchFamily="34" charset="0"/>
              </a:rPr>
              <a:t>sekitar</a:t>
            </a:r>
            <a:r>
              <a:rPr lang="en-US" sz="2800" dirty="0">
                <a:latin typeface="Verdana" pitchFamily="34" charset="0"/>
              </a:rPr>
              <a:t> 45.9% </a:t>
            </a:r>
            <a:r>
              <a:rPr lang="en-US" sz="2800" dirty="0" err="1">
                <a:latin typeface="Verdana" pitchFamily="34" charset="0"/>
              </a:rPr>
              <a:t>warga</a:t>
            </a:r>
            <a:r>
              <a:rPr lang="en-US" sz="2800" dirty="0">
                <a:latin typeface="Verdana" pitchFamily="34" charset="0"/>
              </a:rPr>
              <a:t>—yang </a:t>
            </a:r>
            <a:r>
              <a:rPr lang="en-US" sz="2800" dirty="0" err="1">
                <a:latin typeface="Verdana" pitchFamily="34" charset="0"/>
              </a:rPr>
              <a:t>tahu</a:t>
            </a:r>
            <a:r>
              <a:rPr lang="en-US" sz="2800" dirty="0">
                <a:latin typeface="Verdana" pitchFamily="34" charset="0"/>
              </a:rPr>
              <a:t> LGBT—</a:t>
            </a:r>
            <a:r>
              <a:rPr lang="en-US" sz="2800" dirty="0" err="1">
                <a:latin typeface="Verdana" pitchFamily="34" charset="0"/>
              </a:rPr>
              <a:t>menyatakan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akan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tetap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menerimanya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sebagai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anggota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keluarga</a:t>
            </a:r>
            <a:r>
              <a:rPr lang="en-US" sz="2800" dirty="0">
                <a:latin typeface="Verdana" pitchFamily="34" charset="0"/>
              </a:rPr>
              <a:t>. Yang </a:t>
            </a:r>
            <a:r>
              <a:rPr lang="en-US" sz="2800" dirty="0" err="1">
                <a:latin typeface="Verdana" pitchFamily="34" charset="0"/>
              </a:rPr>
              <a:t>tidak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menerima</a:t>
            </a:r>
            <a:r>
              <a:rPr lang="en-US" sz="2800" dirty="0">
                <a:latin typeface="Verdana" pitchFamily="34" charset="0"/>
              </a:rPr>
              <a:t> 53.3%, </a:t>
            </a:r>
            <a:r>
              <a:rPr lang="en-US" sz="2800" dirty="0" err="1">
                <a:latin typeface="Verdana" pitchFamily="34" charset="0"/>
              </a:rPr>
              <a:t>dan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tidak</a:t>
            </a: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</a:rPr>
              <a:t>menjawab</a:t>
            </a:r>
            <a:r>
              <a:rPr lang="en-US" sz="2800" dirty="0">
                <a:latin typeface="Verdana" pitchFamily="34" charset="0"/>
              </a:rPr>
              <a:t> 0.8%.</a:t>
            </a:r>
          </a:p>
          <a:p>
            <a:endParaRPr lang="en-US" sz="2800" dirty="0">
              <a:latin typeface="Verdana" pitchFamily="34" charset="0"/>
            </a:endParaRPr>
          </a:p>
          <a:p>
            <a:endParaRPr lang="en-US" sz="2800" dirty="0">
              <a:latin typeface="Verdana" pitchFamily="34" charset="0"/>
            </a:endParaRPr>
          </a:p>
          <a:p>
            <a:endParaRPr lang="en-US" sz="2800" dirty="0">
              <a:latin typeface="Verdana" pitchFamily="34" charset="0"/>
            </a:endParaRPr>
          </a:p>
          <a:p>
            <a:endParaRPr lang="en-US" sz="28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4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5442" y="188259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Menerima jika ada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Anggota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K</a:t>
            </a:r>
            <a:r>
              <a:rPr lang="id-ID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eluarga</a:t>
            </a:r>
            <a:r>
              <a:rPr lang="id-ID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yang </a:t>
            </a:r>
            <a:r>
              <a:rPr lang="id-ID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831736"/>
              </p:ext>
            </p:extLst>
          </p:nvPr>
        </p:nvGraphicFramePr>
        <p:xfrm>
          <a:off x="1447800" y="1295400"/>
          <a:ext cx="6454942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0400" name="Worksheet" r:id="rId4" imgW="4229255" imgH="2895810" progId="Excel.Sheet.12">
                  <p:embed/>
                </p:oleObj>
              </mc:Choice>
              <mc:Fallback>
                <p:oleObj name="Worksheet" r:id="rId4" imgW="4229255" imgH="28958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7800" y="1295400"/>
                        <a:ext cx="6454942" cy="441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9635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487967"/>
              </p:ext>
            </p:extLst>
          </p:nvPr>
        </p:nvGraphicFramePr>
        <p:xfrm>
          <a:off x="1524000" y="1295400"/>
          <a:ext cx="61849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47" name="Worksheet" r:id="rId4" imgW="4638538" imgH="3086258" progId="Excel.Sheet.12">
                  <p:embed/>
                </p:oleObj>
              </mc:Choice>
              <mc:Fallback>
                <p:oleObj name="Worksheet" r:id="rId4" imgW="4638538" imgH="30862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1295400"/>
                        <a:ext cx="61849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35442" y="188259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Menerima jika ada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Anggota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K</a:t>
            </a:r>
            <a:r>
              <a:rPr lang="id-ID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eluarga</a:t>
            </a:r>
            <a:r>
              <a:rPr lang="id-ID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yang </a:t>
            </a:r>
            <a:r>
              <a:rPr lang="id-ID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248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114924"/>
              </p:ext>
            </p:extLst>
          </p:nvPr>
        </p:nvGraphicFramePr>
        <p:xfrm>
          <a:off x="788988" y="1295400"/>
          <a:ext cx="7324725" cy="479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471" name="Worksheet" r:id="rId3" imgW="6438893" imgH="4210090" progId="Excel.Sheet.12">
                  <p:embed/>
                </p:oleObj>
              </mc:Choice>
              <mc:Fallback>
                <p:oleObj name="Worksheet" r:id="rId3" imgW="6438893" imgH="4210090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1295400"/>
                        <a:ext cx="7324725" cy="479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435442" y="188259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Menerima jika ada </a:t>
            </a:r>
            <a:r>
              <a:rPr 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Anggota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K</a:t>
            </a:r>
            <a:r>
              <a:rPr lang="id-ID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eluarga</a:t>
            </a:r>
            <a:r>
              <a:rPr lang="id-ID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yang </a:t>
            </a:r>
            <a:r>
              <a:rPr lang="id-ID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5604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9992" y="228600"/>
            <a:ext cx="8229600" cy="1143000"/>
          </a:xfrm>
        </p:spPr>
        <p:txBody>
          <a:bodyPr/>
          <a:lstStyle/>
          <a:p>
            <a:r>
              <a:rPr lang="en-US" smtClean="0"/>
              <a:t>Temuan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17513" y="1219200"/>
            <a:ext cx="8229600" cy="4876800"/>
          </a:xfrm>
        </p:spPr>
        <p:txBody>
          <a:bodyPr/>
          <a:lstStyle/>
          <a:p>
            <a:pPr algn="just"/>
            <a:r>
              <a:rPr lang="en-US" sz="2200" dirty="0" smtClean="0"/>
              <a:t>Di </a:t>
            </a:r>
            <a:r>
              <a:rPr lang="en-US" sz="2200" dirty="0" err="1" smtClean="0"/>
              <a:t>kalangan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tahu</a:t>
            </a:r>
            <a:r>
              <a:rPr lang="en-US" sz="2200" dirty="0" smtClean="0"/>
              <a:t> </a:t>
            </a:r>
            <a:r>
              <a:rPr lang="en-US" sz="2200" dirty="0" err="1" smtClean="0"/>
              <a:t>tentang</a:t>
            </a:r>
            <a:r>
              <a:rPr lang="en-US" sz="2200" dirty="0" smtClean="0"/>
              <a:t> LGBT, </a:t>
            </a:r>
            <a:r>
              <a:rPr lang="en-US" sz="2200" dirty="0" err="1" smtClean="0"/>
              <a:t>lebih</a:t>
            </a:r>
            <a:r>
              <a:rPr lang="en-US" sz="2200" dirty="0" smtClean="0"/>
              <a:t> </a:t>
            </a:r>
            <a:r>
              <a:rPr lang="en-US" sz="2200" dirty="0" err="1" smtClean="0"/>
              <a:t>banyak</a:t>
            </a:r>
            <a:r>
              <a:rPr lang="en-US" sz="2200" dirty="0"/>
              <a:t> </a:t>
            </a:r>
            <a:r>
              <a:rPr lang="en-US" sz="2200" dirty="0" smtClean="0"/>
              <a:t>yang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bisa</a:t>
            </a:r>
            <a:r>
              <a:rPr lang="en-US" sz="2200" dirty="0"/>
              <a:t> </a:t>
            </a:r>
            <a:r>
              <a:rPr lang="en-US" sz="2200" dirty="0" err="1"/>
              <a:t>menerima</a:t>
            </a:r>
            <a:r>
              <a:rPr lang="en-US" sz="2200" dirty="0"/>
              <a:t> </a:t>
            </a:r>
            <a:r>
              <a:rPr lang="en-US" sz="2200" dirty="0" err="1" smtClean="0"/>
              <a:t>bila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anggota</a:t>
            </a:r>
            <a:r>
              <a:rPr lang="en-US" sz="2200" dirty="0" smtClean="0"/>
              <a:t> </a:t>
            </a:r>
            <a:r>
              <a:rPr lang="en-US" sz="2200" dirty="0" err="1" smtClean="0"/>
              <a:t>keluarga</a:t>
            </a:r>
            <a:r>
              <a:rPr lang="en-US" sz="2200" dirty="0" smtClean="0"/>
              <a:t> </a:t>
            </a:r>
            <a:r>
              <a:rPr lang="en-US" sz="2200" dirty="0" err="1" smtClean="0"/>
              <a:t>mereka</a:t>
            </a:r>
            <a:r>
              <a:rPr lang="en-US" sz="2200" dirty="0" smtClean="0"/>
              <a:t> yang LGBT. </a:t>
            </a:r>
            <a:r>
              <a:rPr lang="en-US" sz="2200" dirty="0" err="1" smtClean="0"/>
              <a:t>Namun</a:t>
            </a:r>
            <a:r>
              <a:rPr lang="en-US" sz="2200" dirty="0" smtClean="0"/>
              <a:t> yang </a:t>
            </a:r>
            <a:r>
              <a:rPr lang="en-US" sz="2200" dirty="0" err="1" smtClean="0"/>
              <a:t>bisa</a:t>
            </a:r>
            <a:r>
              <a:rPr lang="en-US" sz="2200" dirty="0" smtClean="0"/>
              <a:t> </a:t>
            </a:r>
            <a:r>
              <a:rPr lang="en-US" sz="2200" dirty="0" err="1" smtClean="0"/>
              <a:t>menerima</a:t>
            </a:r>
            <a:r>
              <a:rPr lang="en-US" sz="2200" dirty="0" smtClean="0"/>
              <a:t> </a:t>
            </a:r>
            <a:r>
              <a:rPr lang="en-US" sz="2200" dirty="0" err="1" smtClean="0"/>
              <a:t>juga</a:t>
            </a:r>
            <a:r>
              <a:rPr lang="en-US" sz="2200" dirty="0" smtClean="0"/>
              <a:t> </a:t>
            </a:r>
            <a:r>
              <a:rPr lang="en-US" sz="2200" dirty="0" err="1" smtClean="0"/>
              <a:t>cukup</a:t>
            </a:r>
            <a:r>
              <a:rPr lang="en-US" sz="2200" dirty="0" smtClean="0"/>
              <a:t> </a:t>
            </a:r>
            <a:r>
              <a:rPr lang="en-US" sz="2200" dirty="0" err="1" smtClean="0"/>
              <a:t>banyak</a:t>
            </a:r>
            <a:r>
              <a:rPr lang="en-US" sz="2200" dirty="0" smtClean="0"/>
              <a:t> </a:t>
            </a:r>
            <a:r>
              <a:rPr lang="en-US" sz="2200" dirty="0" err="1" smtClean="0"/>
              <a:t>yakni</a:t>
            </a:r>
            <a:r>
              <a:rPr lang="en-US" sz="2200" dirty="0" smtClean="0"/>
              <a:t> </a:t>
            </a:r>
            <a:r>
              <a:rPr lang="en-US" sz="2200" dirty="0" err="1" smtClean="0"/>
              <a:t>sekitar</a:t>
            </a:r>
            <a:r>
              <a:rPr lang="en-US" sz="2200" dirty="0" smtClean="0"/>
              <a:t> 46% </a:t>
            </a:r>
            <a:r>
              <a:rPr lang="en-US" sz="2200" dirty="0" err="1" smtClean="0"/>
              <a:t>dari</a:t>
            </a:r>
            <a:r>
              <a:rPr lang="en-US" sz="2200" dirty="0" smtClean="0"/>
              <a:t> yang </a:t>
            </a:r>
            <a:r>
              <a:rPr lang="en-US" sz="2200" dirty="0" err="1" smtClean="0"/>
              <a:t>tahu</a:t>
            </a:r>
            <a:r>
              <a:rPr lang="en-US" sz="2200" dirty="0" smtClean="0"/>
              <a:t> LGBT. 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err="1" smtClean="0"/>
              <a:t>Kecenderungan</a:t>
            </a:r>
            <a:r>
              <a:rPr lang="en-US" sz="2200" dirty="0" smtClean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berbeda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signifikan</a:t>
            </a:r>
            <a:r>
              <a:rPr lang="en-US" sz="2200" dirty="0"/>
              <a:t> </a:t>
            </a:r>
            <a:r>
              <a:rPr lang="en-US" sz="2200" dirty="0" err="1"/>
              <a:t>antara</a:t>
            </a:r>
            <a:r>
              <a:rPr lang="en-US" sz="2200" dirty="0"/>
              <a:t> gender (</a:t>
            </a:r>
            <a:r>
              <a:rPr lang="en-US" sz="2200" dirty="0" err="1"/>
              <a:t>pria</a:t>
            </a:r>
            <a:r>
              <a:rPr lang="en-US" sz="2200" dirty="0"/>
              <a:t> – </a:t>
            </a:r>
            <a:r>
              <a:rPr lang="en-US" sz="2200" dirty="0" err="1"/>
              <a:t>perempuan</a:t>
            </a:r>
            <a:r>
              <a:rPr lang="en-US" sz="2200" dirty="0"/>
              <a:t>), </a:t>
            </a:r>
            <a:r>
              <a:rPr lang="en-US" sz="2200" dirty="0" err="1"/>
              <a:t>tempat</a:t>
            </a:r>
            <a:r>
              <a:rPr lang="en-US" sz="2200" dirty="0"/>
              <a:t> </a:t>
            </a:r>
            <a:r>
              <a:rPr lang="en-US" sz="2200" dirty="0" err="1"/>
              <a:t>tinggal</a:t>
            </a:r>
            <a:r>
              <a:rPr lang="en-US" sz="2200" dirty="0"/>
              <a:t> (</a:t>
            </a:r>
            <a:r>
              <a:rPr lang="en-US" sz="2200" dirty="0" err="1"/>
              <a:t>perkotaan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pedesaan</a:t>
            </a:r>
            <a:r>
              <a:rPr lang="en-US" sz="2200" dirty="0"/>
              <a:t>), agama, </a:t>
            </a:r>
            <a:r>
              <a:rPr lang="en-US" sz="2200" dirty="0" err="1"/>
              <a:t>tingkat</a:t>
            </a:r>
            <a:r>
              <a:rPr lang="en-US" sz="2200" dirty="0"/>
              <a:t> </a:t>
            </a:r>
            <a:r>
              <a:rPr lang="en-US" sz="2200" dirty="0" err="1"/>
              <a:t>pendidikan</a:t>
            </a:r>
            <a:r>
              <a:rPr lang="en-US" sz="2200" dirty="0"/>
              <a:t>, </a:t>
            </a:r>
            <a:r>
              <a:rPr lang="en-US" sz="2200" dirty="0" err="1"/>
              <a:t>tingkat</a:t>
            </a:r>
            <a:r>
              <a:rPr lang="en-US" sz="2200" dirty="0"/>
              <a:t> </a:t>
            </a:r>
            <a:r>
              <a:rPr lang="en-US" sz="2200" dirty="0" err="1"/>
              <a:t>penghasilan</a:t>
            </a:r>
            <a:r>
              <a:rPr lang="en-US" sz="2200" dirty="0"/>
              <a:t>.  </a:t>
            </a:r>
            <a:endParaRPr lang="en-US" sz="2200" dirty="0" smtClean="0"/>
          </a:p>
          <a:p>
            <a:pPr algn="just"/>
            <a:endParaRPr lang="en-US" sz="2200" dirty="0" smtClean="0"/>
          </a:p>
          <a:p>
            <a:pPr algn="just"/>
            <a:r>
              <a:rPr lang="en-US" sz="2200" dirty="0" err="1" smtClean="0"/>
              <a:t>Mereka</a:t>
            </a:r>
            <a:r>
              <a:rPr lang="en-US" sz="2200" dirty="0" smtClean="0"/>
              <a:t> </a:t>
            </a:r>
            <a:r>
              <a:rPr lang="en-US" sz="2200" dirty="0"/>
              <a:t>yang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tinggi</a:t>
            </a:r>
            <a:r>
              <a:rPr lang="en-US" sz="2200" dirty="0"/>
              <a:t> </a:t>
            </a:r>
            <a:r>
              <a:rPr lang="en-US" sz="2200" dirty="0" err="1"/>
              <a:t>kecenderungan</a:t>
            </a:r>
            <a:r>
              <a:rPr lang="en-US" sz="2200" dirty="0"/>
              <a:t> </a:t>
            </a:r>
            <a:r>
              <a:rPr lang="en-US" sz="2200" dirty="0" err="1"/>
              <a:t>menolak</a:t>
            </a:r>
            <a:r>
              <a:rPr lang="en-US" sz="2200" dirty="0"/>
              <a:t> LGBT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anggota</a:t>
            </a:r>
            <a:r>
              <a:rPr lang="en-US" sz="2200" dirty="0"/>
              <a:t> </a:t>
            </a:r>
            <a:r>
              <a:rPr lang="en-US" sz="2200" dirty="0" err="1"/>
              <a:t>keluarga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: </a:t>
            </a:r>
            <a:r>
              <a:rPr lang="en-US" sz="2200" dirty="0" err="1"/>
              <a:t>mereka</a:t>
            </a:r>
            <a:r>
              <a:rPr lang="en-US" sz="2200" dirty="0"/>
              <a:t> yang </a:t>
            </a:r>
            <a:r>
              <a:rPr lang="en-US" sz="2200" dirty="0" err="1"/>
              <a:t>berusia</a:t>
            </a:r>
            <a:r>
              <a:rPr lang="en-US" sz="2200" dirty="0"/>
              <a:t> di </a:t>
            </a:r>
            <a:r>
              <a:rPr lang="en-US" sz="2200" dirty="0" err="1"/>
              <a:t>atas</a:t>
            </a:r>
            <a:r>
              <a:rPr lang="en-US" sz="2200" dirty="0"/>
              <a:t> 55 </a:t>
            </a:r>
            <a:r>
              <a:rPr lang="en-US" sz="2200" dirty="0" err="1"/>
              <a:t>tahun</a:t>
            </a:r>
            <a:r>
              <a:rPr lang="en-US" sz="2200" dirty="0"/>
              <a:t>, </a:t>
            </a:r>
            <a:r>
              <a:rPr lang="en-US" sz="2200" dirty="0" err="1"/>
              <a:t>pensiun</a:t>
            </a:r>
            <a:r>
              <a:rPr lang="en-US" sz="2200" dirty="0"/>
              <a:t>, </a:t>
            </a:r>
            <a:r>
              <a:rPr lang="en-US" sz="2200" dirty="0" err="1"/>
              <a:t>bersuku</a:t>
            </a:r>
            <a:r>
              <a:rPr lang="en-US" sz="2200" dirty="0"/>
              <a:t> </a:t>
            </a:r>
            <a:r>
              <a:rPr lang="en-US" sz="2200" dirty="0" err="1"/>
              <a:t>Betawi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Minang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</a:p>
          <a:p>
            <a:pPr algn="just"/>
            <a:endParaRPr lang="en-US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840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sz="2600" dirty="0" err="1" smtClean="0"/>
              <a:t>Beberapa</a:t>
            </a:r>
            <a:r>
              <a:rPr lang="en-US" sz="2600" dirty="0" smtClean="0"/>
              <a:t> </a:t>
            </a:r>
            <a:r>
              <a:rPr lang="en-US" sz="2600" dirty="0" err="1" smtClean="0"/>
              <a:t>tahun</a:t>
            </a:r>
            <a:r>
              <a:rPr lang="en-US" sz="2600" dirty="0" smtClean="0"/>
              <a:t> </a:t>
            </a:r>
            <a:r>
              <a:rPr lang="en-US" sz="2600" dirty="0" err="1" smtClean="0"/>
              <a:t>belakangan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isu</a:t>
            </a:r>
            <a:r>
              <a:rPr lang="en-US" sz="2600" dirty="0" smtClean="0"/>
              <a:t> </a:t>
            </a:r>
            <a:r>
              <a:rPr lang="en-US" sz="2600" dirty="0" err="1" smtClean="0"/>
              <a:t>tentang</a:t>
            </a:r>
            <a:r>
              <a:rPr lang="en-US" sz="2600" dirty="0" smtClean="0"/>
              <a:t> LGBT (Lesbian, Gay, Bisexual, and Transgender) </a:t>
            </a:r>
            <a:r>
              <a:rPr lang="en-US" sz="2600" dirty="0" err="1" smtClean="0"/>
              <a:t>makin</a:t>
            </a:r>
            <a:r>
              <a:rPr lang="en-US" sz="2600" dirty="0" smtClean="0"/>
              <a:t> </a:t>
            </a:r>
            <a:r>
              <a:rPr lang="en-US" sz="2600" dirty="0" err="1" smtClean="0"/>
              <a:t>sering</a:t>
            </a:r>
            <a:r>
              <a:rPr lang="en-US" sz="2600" dirty="0" smtClean="0"/>
              <a:t> </a:t>
            </a:r>
            <a:r>
              <a:rPr lang="en-US" sz="2600" dirty="0" err="1" smtClean="0"/>
              <a:t>menjadi</a:t>
            </a:r>
            <a:r>
              <a:rPr lang="en-US" sz="2600" dirty="0" smtClean="0"/>
              <a:t> </a:t>
            </a:r>
            <a:r>
              <a:rPr lang="en-US" sz="2600" dirty="0" err="1" smtClean="0"/>
              <a:t>pembicaraan</a:t>
            </a:r>
            <a:r>
              <a:rPr lang="en-US" sz="2600" dirty="0" smtClean="0"/>
              <a:t> di </a:t>
            </a:r>
            <a:r>
              <a:rPr lang="en-US" sz="2600" dirty="0" err="1" smtClean="0"/>
              <a:t>berbagai</a:t>
            </a:r>
            <a:r>
              <a:rPr lang="en-US" sz="2600" dirty="0" smtClean="0"/>
              <a:t> </a:t>
            </a:r>
            <a:r>
              <a:rPr lang="en-US" sz="2600" dirty="0" err="1" smtClean="0"/>
              <a:t>ruang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. </a:t>
            </a:r>
          </a:p>
          <a:p>
            <a:pPr algn="just"/>
            <a:r>
              <a:rPr lang="en-US" sz="2600" dirty="0" smtClean="0"/>
              <a:t>Di DPR, </a:t>
            </a:r>
            <a:r>
              <a:rPr lang="en-US" sz="2600" dirty="0" err="1" smtClean="0"/>
              <a:t>isu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sudah</a:t>
            </a:r>
            <a:r>
              <a:rPr lang="en-US" sz="2600" dirty="0" smtClean="0"/>
              <a:t> </a:t>
            </a:r>
            <a:r>
              <a:rPr lang="en-US" sz="2600" dirty="0" err="1" smtClean="0"/>
              <a:t>menjadi</a:t>
            </a:r>
            <a:r>
              <a:rPr lang="en-US" sz="2600" dirty="0" smtClean="0"/>
              <a:t> </a:t>
            </a:r>
            <a:r>
              <a:rPr lang="en-US" sz="2600" dirty="0" err="1" smtClean="0"/>
              <a:t>isu</a:t>
            </a:r>
            <a:r>
              <a:rPr lang="en-US" sz="2600" dirty="0" smtClean="0"/>
              <a:t> </a:t>
            </a:r>
            <a:r>
              <a:rPr lang="en-US" sz="2600" dirty="0" err="1" smtClean="0"/>
              <a:t>kebijakan</a:t>
            </a:r>
            <a:r>
              <a:rPr lang="en-US" sz="2600" dirty="0" smtClean="0"/>
              <a:t>, </a:t>
            </a:r>
            <a:r>
              <a:rPr lang="en-US" sz="2600" dirty="0" err="1" smtClean="0"/>
              <a:t>terkait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bagaimana</a:t>
            </a:r>
            <a:r>
              <a:rPr lang="en-US" sz="2600" dirty="0" smtClean="0"/>
              <a:t> </a:t>
            </a:r>
            <a:r>
              <a:rPr lang="en-US" sz="2600" dirty="0" err="1" smtClean="0"/>
              <a:t>negara</a:t>
            </a:r>
            <a:r>
              <a:rPr lang="en-US" sz="2600" dirty="0" smtClean="0"/>
              <a:t> </a:t>
            </a:r>
            <a:r>
              <a:rPr lang="en-US" sz="2600" dirty="0" err="1" smtClean="0"/>
              <a:t>mengambil</a:t>
            </a:r>
            <a:r>
              <a:rPr lang="en-US" sz="2600" dirty="0" smtClean="0"/>
              <a:t> </a:t>
            </a:r>
            <a:r>
              <a:rPr lang="en-US" sz="2600" dirty="0" err="1" smtClean="0"/>
              <a:t>tindakan</a:t>
            </a:r>
            <a:r>
              <a:rPr lang="en-US" sz="2600" dirty="0" smtClean="0"/>
              <a:t> </a:t>
            </a:r>
            <a:r>
              <a:rPr lang="en-US" sz="2600" dirty="0" err="1" smtClean="0"/>
              <a:t>terhadap</a:t>
            </a:r>
            <a:r>
              <a:rPr lang="en-US" sz="2600" dirty="0" smtClean="0"/>
              <a:t> LGBT.</a:t>
            </a:r>
          </a:p>
          <a:p>
            <a:pPr algn="just"/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rutin</a:t>
            </a:r>
            <a:r>
              <a:rPr lang="en-US" sz="2600" dirty="0" smtClean="0"/>
              <a:t>, </a:t>
            </a:r>
            <a:r>
              <a:rPr lang="en-US" sz="2600" dirty="0" err="1" smtClean="0"/>
              <a:t>Saiful</a:t>
            </a:r>
            <a:r>
              <a:rPr lang="en-US" sz="2600" dirty="0" smtClean="0"/>
              <a:t> </a:t>
            </a:r>
            <a:r>
              <a:rPr lang="en-US" sz="2600" dirty="0" err="1"/>
              <a:t>Mujani</a:t>
            </a:r>
            <a:r>
              <a:rPr lang="en-US" sz="2600" dirty="0"/>
              <a:t> Research and Consulting </a:t>
            </a:r>
            <a:r>
              <a:rPr lang="en-US" sz="2600" dirty="0" err="1"/>
              <a:t>melakukan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r>
              <a:rPr lang="en-US" sz="2600" dirty="0"/>
              <a:t> </a:t>
            </a:r>
            <a:r>
              <a:rPr lang="en-US" sz="2600" dirty="0" err="1"/>
              <a:t>opini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</a:t>
            </a:r>
            <a:r>
              <a:rPr lang="en-US" sz="2600" dirty="0" err="1"/>
              <a:t>tentang</a:t>
            </a:r>
            <a:r>
              <a:rPr lang="en-US" sz="2600" dirty="0"/>
              <a:t> </a:t>
            </a:r>
            <a:r>
              <a:rPr lang="en-US" sz="2600" dirty="0" err="1"/>
              <a:t>berbagai</a:t>
            </a:r>
            <a:r>
              <a:rPr lang="en-US" sz="2600" dirty="0"/>
              <a:t> </a:t>
            </a:r>
            <a:r>
              <a:rPr lang="en-US" sz="2600" dirty="0" err="1"/>
              <a:t>isu</a:t>
            </a:r>
            <a:r>
              <a:rPr lang="en-US" sz="2600" dirty="0"/>
              <a:t> yang </a:t>
            </a:r>
            <a:r>
              <a:rPr lang="en-US" sz="2600" dirty="0" err="1"/>
              <a:t>terkait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kepentingan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: </a:t>
            </a:r>
            <a:r>
              <a:rPr lang="en-US" sz="2600" dirty="0" err="1"/>
              <a:t>tentang</a:t>
            </a:r>
            <a:r>
              <a:rPr lang="en-US" sz="2600" dirty="0"/>
              <a:t> </a:t>
            </a:r>
            <a:r>
              <a:rPr lang="en-US" sz="2600" dirty="0" err="1"/>
              <a:t>korupsi</a:t>
            </a:r>
            <a:r>
              <a:rPr lang="en-US" sz="2600" dirty="0"/>
              <a:t>, </a:t>
            </a:r>
            <a:r>
              <a:rPr lang="en-US" sz="2600" dirty="0" err="1"/>
              <a:t>konflik</a:t>
            </a:r>
            <a:r>
              <a:rPr lang="en-US" sz="2600" dirty="0"/>
              <a:t> </a:t>
            </a:r>
            <a:r>
              <a:rPr lang="en-US" sz="2600" dirty="0" err="1"/>
              <a:t>politik</a:t>
            </a:r>
            <a:r>
              <a:rPr lang="en-US" sz="2600" dirty="0"/>
              <a:t>, </a:t>
            </a:r>
            <a:r>
              <a:rPr lang="en-US" sz="2600" dirty="0" err="1"/>
              <a:t>radikalisme</a:t>
            </a:r>
            <a:r>
              <a:rPr lang="en-US" sz="2600" dirty="0"/>
              <a:t> </a:t>
            </a:r>
            <a:r>
              <a:rPr lang="en-US" sz="2600" dirty="0" err="1"/>
              <a:t>keagamaan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berbagai</a:t>
            </a:r>
            <a:r>
              <a:rPr lang="en-US" sz="2600" dirty="0"/>
              <a:t> </a:t>
            </a:r>
            <a:r>
              <a:rPr lang="en-US" sz="2600" dirty="0" err="1"/>
              <a:t>isu</a:t>
            </a:r>
            <a:r>
              <a:rPr lang="en-US" sz="2600" dirty="0"/>
              <a:t> lain, </a:t>
            </a:r>
            <a:r>
              <a:rPr lang="en-US" sz="2600" dirty="0" err="1"/>
              <a:t>termasuk</a:t>
            </a:r>
            <a:r>
              <a:rPr lang="en-US" sz="2600" dirty="0"/>
              <a:t> </a:t>
            </a:r>
            <a:r>
              <a:rPr lang="en-US" sz="2600" dirty="0" smtClean="0"/>
              <a:t>LGBT.</a:t>
            </a:r>
          </a:p>
          <a:p>
            <a:pPr algn="just"/>
            <a:endParaRPr lang="en-US" sz="2600" dirty="0"/>
          </a:p>
          <a:p>
            <a:pPr algn="just"/>
            <a:r>
              <a:rPr lang="en-US" sz="2600" dirty="0" err="1" smtClean="0"/>
              <a:t>Berbagai</a:t>
            </a:r>
            <a:r>
              <a:rPr lang="en-US" sz="2600" dirty="0" smtClean="0"/>
              <a:t> </a:t>
            </a:r>
            <a:r>
              <a:rPr lang="en-US" sz="2600" dirty="0" err="1"/>
              <a:t>penelitian</a:t>
            </a:r>
            <a:r>
              <a:rPr lang="en-US" sz="2600" dirty="0"/>
              <a:t>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lazim</a:t>
            </a:r>
            <a:r>
              <a:rPr lang="en-US" sz="2600" dirty="0"/>
              <a:t> </a:t>
            </a:r>
            <a:r>
              <a:rPr lang="en-US" sz="2600" dirty="0" err="1"/>
              <a:t>diselenggarakan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dana </a:t>
            </a:r>
            <a:r>
              <a:rPr lang="en-US" sz="2600" dirty="0" err="1"/>
              <a:t>sendiri</a:t>
            </a:r>
            <a:r>
              <a:rPr lang="en-US" sz="2600" dirty="0"/>
              <a:t>,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bentuk</a:t>
            </a:r>
            <a:r>
              <a:rPr lang="en-US" sz="2600" dirty="0"/>
              <a:t> </a:t>
            </a:r>
            <a:r>
              <a:rPr lang="en-US" sz="2600" dirty="0" err="1"/>
              <a:t>tanggungjawab</a:t>
            </a:r>
            <a:r>
              <a:rPr lang="en-US" sz="2600" dirty="0"/>
              <a:t> SMRC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 </a:t>
            </a:r>
            <a:r>
              <a:rPr lang="en-US" sz="2600" dirty="0" err="1"/>
              <a:t>luas</a:t>
            </a:r>
            <a:r>
              <a:rPr lang="en-US" sz="2600" dirty="0"/>
              <a:t>. </a:t>
            </a:r>
            <a:endParaRPr lang="en-US" sz="2600" dirty="0" smtClean="0"/>
          </a:p>
          <a:p>
            <a:pPr algn="just"/>
            <a:endParaRPr lang="en-US" sz="2000" dirty="0">
              <a:solidFill>
                <a:srgbClr val="FF0000"/>
              </a:solidFill>
            </a:endParaRPr>
          </a:p>
          <a:p>
            <a:pPr algn="just"/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0468" name="Footer Placeholder 4"/>
          <p:cNvSpPr txBox="1">
            <a:spLocks noGrp="1"/>
          </p:cNvSpPr>
          <p:nvPr/>
        </p:nvSpPr>
        <p:spPr bwMode="auto">
          <a:xfrm>
            <a:off x="5715000" y="62071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i="1">
                <a:latin typeface="Lucida Sans Unicode" pitchFamily="34" charset="0"/>
              </a:rPr>
              <a:t> </a:t>
            </a:r>
          </a:p>
        </p:txBody>
      </p:sp>
      <p:sp>
        <p:nvSpPr>
          <p:cNvPr id="6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156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Maret 2016: (</a:t>
            </a:r>
            <a:r>
              <a:rPr lang="id-ID" sz="31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Khusus </a:t>
            </a:r>
            <a:r>
              <a:rPr lang="id-ID" sz="31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yang </a:t>
            </a:r>
            <a:r>
              <a:rPr lang="id-ID" sz="31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tahu </a:t>
            </a:r>
            <a:r>
              <a:rPr lang="id-ID" sz="31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31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)</a:t>
            </a:r>
            <a:r>
              <a:rPr lang="id-ID" sz="31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31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Apakah LGBT punya hak hidup di negara kita</a:t>
            </a:r>
            <a:r>
              <a:rPr lang="id-ID" sz="31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1295400"/>
            <a:ext cx="76692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sv-SE" sz="1300" dirty="0" err="1">
                <a:latin typeface="Verdana" pitchFamily="34" charset="0"/>
              </a:rPr>
              <a:t>Sebagai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warga</a:t>
            </a:r>
            <a:r>
              <a:rPr lang="sv-SE" sz="1300" dirty="0">
                <a:latin typeface="Verdana" pitchFamily="34" charset="0"/>
              </a:rPr>
              <a:t> Negara, </a:t>
            </a:r>
            <a:r>
              <a:rPr lang="sv-SE" sz="1300" dirty="0" err="1">
                <a:latin typeface="Verdana" pitchFamily="34" charset="0"/>
              </a:rPr>
              <a:t>apakah</a:t>
            </a:r>
            <a:r>
              <a:rPr lang="sv-SE" sz="1300" dirty="0">
                <a:latin typeface="Verdana" pitchFamily="34" charset="0"/>
              </a:rPr>
              <a:t> LGBT </a:t>
            </a:r>
            <a:r>
              <a:rPr lang="sv-SE" sz="1300" dirty="0" err="1">
                <a:latin typeface="Verdana" pitchFamily="34" charset="0"/>
              </a:rPr>
              <a:t>punya</a:t>
            </a:r>
            <a:r>
              <a:rPr lang="sv-SE" sz="1300" dirty="0">
                <a:latin typeface="Verdana" pitchFamily="34" charset="0"/>
              </a:rPr>
              <a:t> hak </a:t>
            </a:r>
            <a:r>
              <a:rPr lang="sv-SE" sz="1300" dirty="0" err="1">
                <a:latin typeface="Verdana" pitchFamily="34" charset="0"/>
              </a:rPr>
              <a:t>hidup</a:t>
            </a:r>
            <a:r>
              <a:rPr lang="sv-SE" sz="1300" dirty="0">
                <a:latin typeface="Verdana" pitchFamily="34" charset="0"/>
              </a:rPr>
              <a:t> di Negara </a:t>
            </a:r>
            <a:r>
              <a:rPr lang="sv-SE" sz="1300" dirty="0" err="1">
                <a:latin typeface="Verdana" pitchFamily="34" charset="0"/>
              </a:rPr>
              <a:t>kita</a:t>
            </a:r>
            <a:r>
              <a:rPr lang="sv-SE" sz="1300" dirty="0">
                <a:latin typeface="Verdana" pitchFamily="34" charset="0"/>
              </a:rPr>
              <a:t>?</a:t>
            </a:r>
            <a:r>
              <a:rPr lang="id-ID" sz="1300" dirty="0">
                <a:latin typeface="Verdana" pitchFamily="34" charset="0"/>
              </a:rPr>
              <a:t>... </a:t>
            </a:r>
            <a:r>
              <a:rPr lang="id-ID" sz="1300" dirty="0" smtClean="0">
                <a:latin typeface="Verdana" pitchFamily="34" charset="0"/>
              </a:rPr>
              <a:t>(%)</a:t>
            </a:r>
            <a:r>
              <a:rPr lang="en-US" sz="1300" dirty="0">
                <a:latin typeface="Verdana" pitchFamily="34" charset="0"/>
              </a:rPr>
              <a:t> </a:t>
            </a:r>
            <a:endParaRPr lang="en-US" sz="1300" dirty="0" smtClean="0">
              <a:latin typeface="Verdana" pitchFamily="34" charset="0"/>
            </a:endParaRPr>
          </a:p>
          <a:p>
            <a:pPr algn="ctr"/>
            <a:r>
              <a:rPr lang="en-US" sz="1300" dirty="0" smtClean="0">
                <a:latin typeface="Verdana" pitchFamily="34" charset="0"/>
              </a:rPr>
              <a:t>(Base: Yang </a:t>
            </a:r>
            <a:r>
              <a:rPr lang="en-US" sz="1300" dirty="0" err="1" smtClean="0">
                <a:latin typeface="Verdana" pitchFamily="34" charset="0"/>
              </a:rPr>
              <a:t>tahu</a:t>
            </a:r>
            <a:r>
              <a:rPr lang="en-US" sz="1300" dirty="0" smtClean="0">
                <a:latin typeface="Verdana" pitchFamily="34" charset="0"/>
              </a:rPr>
              <a:t> LGBT, Survei </a:t>
            </a:r>
            <a:r>
              <a:rPr lang="en-US" sz="1300" dirty="0" err="1">
                <a:latin typeface="Verdana" pitchFamily="34" charset="0"/>
              </a:rPr>
              <a:t>Maret</a:t>
            </a:r>
            <a:r>
              <a:rPr lang="en-US" sz="1300" dirty="0">
                <a:latin typeface="Verdana" pitchFamily="34" charset="0"/>
              </a:rPr>
              <a:t> </a:t>
            </a:r>
            <a:r>
              <a:rPr lang="en-US" sz="1300" dirty="0" smtClean="0">
                <a:latin typeface="Verdana" pitchFamily="34" charset="0"/>
              </a:rPr>
              <a:t>2016)</a:t>
            </a:r>
            <a:endParaRPr lang="en-US" sz="1300" dirty="0">
              <a:latin typeface="Verdana" pitchFamily="34" charset="0"/>
            </a:endParaRPr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/>
        </p:nvGraphicFramePr>
        <p:xfrm>
          <a:off x="838200" y="1968500"/>
          <a:ext cx="7480300" cy="374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5519" name="Chart" r:id="rId3" imgW="11001369" imgH="5505319" progId="MSGraph.Chart.8">
                  <p:embed followColorScheme="full"/>
                </p:oleObj>
              </mc:Choice>
              <mc:Fallback>
                <p:oleObj name="Chart" r:id="rId3" imgW="11001369" imgH="550531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68500"/>
                        <a:ext cx="7480300" cy="374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400" dirty="0" smtClean="0">
                <a:latin typeface="Verdana" pitchFamily="34" charset="0"/>
              </a:rPr>
              <a:t>Warga—yang </a:t>
            </a:r>
            <a:r>
              <a:rPr lang="en-US" sz="1400" dirty="0" err="1" smtClean="0">
                <a:latin typeface="Verdana" pitchFamily="34" charset="0"/>
              </a:rPr>
              <a:t>tahu</a:t>
            </a:r>
            <a:r>
              <a:rPr lang="en-US" sz="1400" dirty="0" smtClean="0">
                <a:latin typeface="Verdana" pitchFamily="34" charset="0"/>
              </a:rPr>
              <a:t> LGBT—</a:t>
            </a:r>
            <a:r>
              <a:rPr lang="en-US" sz="1400" dirty="0" err="1" smtClean="0">
                <a:latin typeface="Verdana" pitchFamily="34" charset="0"/>
              </a:rPr>
              <a:t>mayoritas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berpendapat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bahwa</a:t>
            </a:r>
            <a:r>
              <a:rPr lang="en-US" sz="1400" dirty="0" smtClean="0">
                <a:latin typeface="Verdana" pitchFamily="34" charset="0"/>
              </a:rPr>
              <a:t> LGBT </a:t>
            </a:r>
            <a:r>
              <a:rPr lang="en-US" sz="1400" dirty="0" err="1" smtClean="0">
                <a:latin typeface="Verdana" pitchFamily="34" charset="0"/>
              </a:rPr>
              <a:t>punya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hak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hidup</a:t>
            </a:r>
            <a:r>
              <a:rPr lang="en-US" sz="1400" dirty="0" smtClean="0">
                <a:latin typeface="Verdana" pitchFamily="34" charset="0"/>
              </a:rPr>
              <a:t> di </a:t>
            </a:r>
            <a:r>
              <a:rPr lang="en-US" sz="1400" dirty="0" err="1" smtClean="0">
                <a:latin typeface="Verdana" pitchFamily="34" charset="0"/>
              </a:rPr>
              <a:t>negara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kita</a:t>
            </a:r>
            <a:r>
              <a:rPr lang="en-US" sz="1400" dirty="0" smtClean="0">
                <a:latin typeface="Verdana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763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punya hak hidup di negara kita” menurut demografi (Maret 2016)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90685"/>
              </p:ext>
            </p:extLst>
          </p:nvPr>
        </p:nvGraphicFramePr>
        <p:xfrm>
          <a:off x="990600" y="1397651"/>
          <a:ext cx="6677526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493" name="Worksheet" r:id="rId4" imgW="4229255" imgH="2895810" progId="Excel.Sheet.12">
                  <p:embed/>
                </p:oleObj>
              </mc:Choice>
              <mc:Fallback>
                <p:oleObj name="Worksheet" r:id="rId4" imgW="4229255" imgH="28958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1397651"/>
                        <a:ext cx="6677526" cy="457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8964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017175"/>
              </p:ext>
            </p:extLst>
          </p:nvPr>
        </p:nvGraphicFramePr>
        <p:xfrm>
          <a:off x="951324" y="1295400"/>
          <a:ext cx="6757576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7565" name="Worksheet" r:id="rId4" imgW="4638538" imgH="3086258" progId="Excel.Sheet.12">
                  <p:embed/>
                </p:oleObj>
              </mc:Choice>
              <mc:Fallback>
                <p:oleObj name="Worksheet" r:id="rId4" imgW="4638538" imgH="30862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1324" y="1295400"/>
                        <a:ext cx="6757576" cy="449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punya hak hidup di negara kita” menurut demografi (Maret 2016)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874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979508"/>
              </p:ext>
            </p:extLst>
          </p:nvPr>
        </p:nvGraphicFramePr>
        <p:xfrm>
          <a:off x="685799" y="1349375"/>
          <a:ext cx="7427913" cy="474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589" name="Worksheet" r:id="rId4" imgW="6257984" imgH="4171766" progId="Excel.Sheet.12">
                  <p:embed/>
                </p:oleObj>
              </mc:Choice>
              <mc:Fallback>
                <p:oleObj name="Worksheet" r:id="rId4" imgW="6257984" imgH="417176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799" y="1349375"/>
                        <a:ext cx="7427913" cy="474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punya hak hidup di negara kita” menurut demografi (Maret 2016)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1755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593364"/>
              </p:ext>
            </p:extLst>
          </p:nvPr>
        </p:nvGraphicFramePr>
        <p:xfrm>
          <a:off x="599355" y="1417638"/>
          <a:ext cx="8103684" cy="3947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9613" name="Worksheet" r:id="rId4" imgW="5553108" imgH="2704942" progId="Excel.Sheet.12">
                  <p:embed/>
                </p:oleObj>
              </mc:Choice>
              <mc:Fallback>
                <p:oleObj name="Worksheet" r:id="rId4" imgW="5553108" imgH="27049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9355" y="1417638"/>
                        <a:ext cx="8103684" cy="39475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punya hak hidup di negara kita” menurut demografi (Maret 2016)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6753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algn="just"/>
            <a:r>
              <a:rPr lang="en-US" sz="3600" dirty="0">
                <a:latin typeface="Verdana" pitchFamily="34" charset="0"/>
              </a:rPr>
              <a:t>Warga—yang </a:t>
            </a:r>
            <a:r>
              <a:rPr lang="en-US" sz="3600" dirty="0" err="1">
                <a:latin typeface="Verdana" pitchFamily="34" charset="0"/>
              </a:rPr>
              <a:t>tahu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smtClean="0">
                <a:latin typeface="Verdana" pitchFamily="34" charset="0"/>
              </a:rPr>
              <a:t>LGBT—</a:t>
            </a:r>
            <a:r>
              <a:rPr lang="en-US" sz="3600" dirty="0" err="1" smtClean="0">
                <a:latin typeface="Verdana" pitchFamily="34" charset="0"/>
              </a:rPr>
              <a:t>mayoritas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berpendapat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bahwa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sebagai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warga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negara</a:t>
            </a:r>
            <a:r>
              <a:rPr lang="en-US" sz="3600" dirty="0" smtClean="0">
                <a:latin typeface="Verdana" pitchFamily="34" charset="0"/>
              </a:rPr>
              <a:t>, LGBT </a:t>
            </a:r>
            <a:r>
              <a:rPr lang="en-US" sz="3600" dirty="0" err="1">
                <a:latin typeface="Verdana" pitchFamily="34" charset="0"/>
              </a:rPr>
              <a:t>punya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hak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hidup</a:t>
            </a:r>
            <a:r>
              <a:rPr lang="en-US" sz="3600" dirty="0">
                <a:latin typeface="Verdana" pitchFamily="34" charset="0"/>
              </a:rPr>
              <a:t> di </a:t>
            </a:r>
            <a:r>
              <a:rPr lang="en-US" sz="3600" dirty="0" err="1">
                <a:latin typeface="Verdana" pitchFamily="34" charset="0"/>
              </a:rPr>
              <a:t>negara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kita</a:t>
            </a:r>
            <a:r>
              <a:rPr lang="en-US" sz="3600" dirty="0">
                <a:latin typeface="Verdana" pitchFamily="34" charset="0"/>
              </a:rPr>
              <a:t>.</a:t>
            </a:r>
          </a:p>
          <a:p>
            <a:pPr algn="just"/>
            <a:endParaRPr 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449992" y="22860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mtClean="0"/>
              <a:t>Temuan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98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558006" y="367806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Maret 2016: (</a:t>
            </a:r>
            <a:r>
              <a:rPr lang="id-ID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Khusus </a:t>
            </a:r>
            <a:r>
              <a:rPr lang="id-ID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yang </a:t>
            </a:r>
            <a:r>
              <a:rPr lang="id-ID" sz="24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tahu </a:t>
            </a:r>
            <a:r>
              <a:rPr lang="id-ID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)</a:t>
            </a:r>
            <a:r>
              <a:rPr lang="id-ID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Apakah pemerintah wajib melindungi LGBT sebagai </a:t>
            </a:r>
            <a:r>
              <a:rPr lang="id-ID" sz="24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warga</a:t>
            </a:r>
            <a:r>
              <a:rPr lang="id-ID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?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38200" y="1295400"/>
            <a:ext cx="76692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sv-SE" sz="1300" dirty="0" err="1">
                <a:latin typeface="Verdana" pitchFamily="34" charset="0"/>
              </a:rPr>
              <a:t>Apakah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pemerintah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wajib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melindungi</a:t>
            </a:r>
            <a:r>
              <a:rPr lang="sv-SE" sz="1300" dirty="0">
                <a:latin typeface="Verdana" pitchFamily="34" charset="0"/>
              </a:rPr>
              <a:t> LGBT </a:t>
            </a:r>
            <a:r>
              <a:rPr lang="sv-SE" sz="1300" dirty="0" err="1">
                <a:latin typeface="Verdana" pitchFamily="34" charset="0"/>
              </a:rPr>
              <a:t>sebagai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warga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seperti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halnya</a:t>
            </a:r>
            <a:r>
              <a:rPr lang="sv-SE" sz="1300" dirty="0">
                <a:latin typeface="Verdana" pitchFamily="34" charset="0"/>
              </a:rPr>
              <a:t> </a:t>
            </a:r>
            <a:r>
              <a:rPr lang="sv-SE" sz="1300" dirty="0" err="1">
                <a:latin typeface="Verdana" pitchFamily="34" charset="0"/>
              </a:rPr>
              <a:t>warga</a:t>
            </a:r>
            <a:r>
              <a:rPr lang="sv-SE" sz="1300" dirty="0">
                <a:latin typeface="Verdana" pitchFamily="34" charset="0"/>
              </a:rPr>
              <a:t> yang </a:t>
            </a:r>
            <a:r>
              <a:rPr lang="sv-SE" sz="1300" dirty="0" err="1">
                <a:latin typeface="Verdana" pitchFamily="34" charset="0"/>
              </a:rPr>
              <a:t>lain</a:t>
            </a:r>
            <a:r>
              <a:rPr lang="sv-SE" sz="1300" dirty="0">
                <a:latin typeface="Verdana" pitchFamily="34" charset="0"/>
              </a:rPr>
              <a:t>?</a:t>
            </a:r>
            <a:r>
              <a:rPr lang="id-ID" sz="1300" dirty="0">
                <a:latin typeface="Verdana" pitchFamily="34" charset="0"/>
              </a:rPr>
              <a:t>... </a:t>
            </a:r>
            <a:r>
              <a:rPr lang="id-ID" sz="1300" dirty="0" smtClean="0">
                <a:latin typeface="Verdana" pitchFamily="34" charset="0"/>
              </a:rPr>
              <a:t>(%)</a:t>
            </a:r>
            <a:r>
              <a:rPr lang="en-US" sz="1300" dirty="0" smtClean="0">
                <a:latin typeface="Verdana" pitchFamily="34" charset="0"/>
              </a:rPr>
              <a:t> (Base: Yang </a:t>
            </a:r>
            <a:r>
              <a:rPr lang="en-US" sz="1300" dirty="0" err="1" smtClean="0">
                <a:latin typeface="Verdana" pitchFamily="34" charset="0"/>
              </a:rPr>
              <a:t>tahu</a:t>
            </a:r>
            <a:r>
              <a:rPr lang="en-US" sz="1300" dirty="0" smtClean="0">
                <a:latin typeface="Verdana" pitchFamily="34" charset="0"/>
              </a:rPr>
              <a:t> LGBT, Survei </a:t>
            </a:r>
            <a:r>
              <a:rPr lang="en-US" sz="1300" dirty="0" err="1" smtClean="0">
                <a:latin typeface="Verdana" pitchFamily="34" charset="0"/>
              </a:rPr>
              <a:t>Maret</a:t>
            </a:r>
            <a:r>
              <a:rPr lang="en-US" sz="1300" dirty="0" smtClean="0">
                <a:latin typeface="Verdana" pitchFamily="34" charset="0"/>
              </a:rPr>
              <a:t> 2016)</a:t>
            </a:r>
            <a:endParaRPr lang="en-US" sz="1300" dirty="0">
              <a:latin typeface="Verdana" pitchFamily="34" charset="0"/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838200" y="1968500"/>
          <a:ext cx="7480300" cy="374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1661" name="Chart" r:id="rId3" imgW="11001369" imgH="5505319" progId="MSGraph.Chart.8">
                  <p:embed followColorScheme="full"/>
                </p:oleObj>
              </mc:Choice>
              <mc:Fallback>
                <p:oleObj name="Chart" r:id="rId3" imgW="11001369" imgH="550531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68500"/>
                        <a:ext cx="7480300" cy="374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838200" y="5410200"/>
            <a:ext cx="7669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400" dirty="0" smtClean="0">
                <a:latin typeface="Verdana" pitchFamily="34" charset="0"/>
              </a:rPr>
              <a:t>Sekitar 50% </a:t>
            </a:r>
            <a:r>
              <a:rPr lang="en-US" sz="1400" dirty="0" err="1" smtClean="0">
                <a:latin typeface="Verdana" pitchFamily="34" charset="0"/>
              </a:rPr>
              <a:t>warga</a:t>
            </a:r>
            <a:r>
              <a:rPr lang="en-US" sz="1400" dirty="0" smtClean="0">
                <a:latin typeface="Verdana" pitchFamily="34" charset="0"/>
              </a:rPr>
              <a:t>—yang </a:t>
            </a:r>
            <a:r>
              <a:rPr lang="en-US" sz="1400" dirty="0" err="1" smtClean="0">
                <a:latin typeface="Verdana" pitchFamily="34" charset="0"/>
              </a:rPr>
              <a:t>tahu</a:t>
            </a:r>
            <a:r>
              <a:rPr lang="en-US" sz="1400" dirty="0" smtClean="0">
                <a:latin typeface="Verdana" pitchFamily="34" charset="0"/>
              </a:rPr>
              <a:t> LGBT—</a:t>
            </a:r>
            <a:r>
              <a:rPr lang="en-US" sz="1400" dirty="0" err="1" smtClean="0">
                <a:latin typeface="Verdana" pitchFamily="34" charset="0"/>
              </a:rPr>
              <a:t>berpendapat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bahwa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pemerintah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wajib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melindungi</a:t>
            </a:r>
            <a:r>
              <a:rPr lang="en-US" sz="1400" dirty="0" smtClean="0">
                <a:latin typeface="Verdana" pitchFamily="34" charset="0"/>
              </a:rPr>
              <a:t> LGBT </a:t>
            </a:r>
            <a:r>
              <a:rPr lang="en-US" sz="1400" dirty="0" err="1" smtClean="0">
                <a:latin typeface="Verdana" pitchFamily="34" charset="0"/>
              </a:rPr>
              <a:t>sebagai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warga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seperti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halnya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en-US" sz="1400" dirty="0" err="1" smtClean="0">
                <a:latin typeface="Verdana" pitchFamily="34" charset="0"/>
              </a:rPr>
              <a:t>warga</a:t>
            </a:r>
            <a:r>
              <a:rPr lang="en-US" sz="1400" dirty="0" smtClean="0">
                <a:latin typeface="Verdana" pitchFamily="34" charset="0"/>
              </a:rPr>
              <a:t> yang lain.</a:t>
            </a:r>
          </a:p>
        </p:txBody>
      </p:sp>
    </p:spTree>
    <p:extLst>
      <p:ext uri="{BB962C8B-B14F-4D97-AF65-F5344CB8AC3E}">
        <p14:creationId xmlns:p14="http://schemas.microsoft.com/office/powerpoint/2010/main" val="2067651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558006" y="367806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“Pemerintah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Wajib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Melindungi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” 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983696"/>
              </p:ext>
            </p:extLst>
          </p:nvPr>
        </p:nvGraphicFramePr>
        <p:xfrm>
          <a:off x="990600" y="1611313"/>
          <a:ext cx="6400800" cy="438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684" name="Worksheet" r:id="rId4" imgW="4229255" imgH="2895810" progId="Excel.Sheet.12">
                  <p:embed/>
                </p:oleObj>
              </mc:Choice>
              <mc:Fallback>
                <p:oleObj name="Worksheet" r:id="rId4" imgW="4229255" imgH="28958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1611313"/>
                        <a:ext cx="6400800" cy="438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7911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45849"/>
              </p:ext>
            </p:extLst>
          </p:nvPr>
        </p:nvGraphicFramePr>
        <p:xfrm>
          <a:off x="1142999" y="1510806"/>
          <a:ext cx="6548337" cy="4356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707" name="Worksheet" r:id="rId4" imgW="4638538" imgH="3086258" progId="Excel.Sheet.12">
                  <p:embed/>
                </p:oleObj>
              </mc:Choice>
              <mc:Fallback>
                <p:oleObj name="Worksheet" r:id="rId4" imgW="4638538" imgH="30862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2999" y="1510806"/>
                        <a:ext cx="6548337" cy="43565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2"/>
          <p:cNvSpPr txBox="1">
            <a:spLocks/>
          </p:cNvSpPr>
          <p:nvPr/>
        </p:nvSpPr>
        <p:spPr>
          <a:xfrm>
            <a:off x="558006" y="367806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“Pemerintah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Wajib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Melindungi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” 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371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112619"/>
              </p:ext>
            </p:extLst>
          </p:nvPr>
        </p:nvGraphicFramePr>
        <p:xfrm>
          <a:off x="685800" y="1273175"/>
          <a:ext cx="7118350" cy="474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4731" name="Worksheet" r:id="rId4" imgW="6257984" imgH="4171766" progId="Excel.Sheet.12">
                  <p:embed/>
                </p:oleObj>
              </mc:Choice>
              <mc:Fallback>
                <p:oleObj name="Worksheet" r:id="rId4" imgW="6257984" imgH="417176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1273175"/>
                        <a:ext cx="7118350" cy="474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2"/>
          <p:cNvSpPr txBox="1">
            <a:spLocks/>
          </p:cNvSpPr>
          <p:nvPr/>
        </p:nvSpPr>
        <p:spPr>
          <a:xfrm>
            <a:off x="558006" y="22860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“Pemerintah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Wajib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Melindungi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” 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926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7513" y="914400"/>
            <a:ext cx="8229600" cy="4830762"/>
          </a:xfrm>
        </p:spPr>
        <p:txBody>
          <a:bodyPr/>
          <a:lstStyle/>
          <a:p>
            <a:pPr algn="just"/>
            <a:r>
              <a:rPr lang="en-US" sz="2400" dirty="0"/>
              <a:t>Survei </a:t>
            </a:r>
            <a:r>
              <a:rPr lang="en-US" sz="2400" dirty="0" err="1"/>
              <a:t>tentang</a:t>
            </a:r>
            <a:r>
              <a:rPr lang="en-US" sz="2400" dirty="0"/>
              <a:t> LGBT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survei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SMRC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Maret</a:t>
            </a:r>
            <a:r>
              <a:rPr lang="en-US" sz="2400" dirty="0"/>
              <a:t> 2016, September 2017,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Desember</a:t>
            </a:r>
            <a:r>
              <a:rPr lang="en-US" sz="2400" dirty="0"/>
              <a:t> 2017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Sejumlah</a:t>
            </a:r>
            <a:r>
              <a:rPr lang="en-US" sz="2400" dirty="0" smtClean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yang </a:t>
            </a:r>
            <a:r>
              <a:rPr lang="en-US" sz="2400" dirty="0" err="1"/>
              <a:t>diajukan</a:t>
            </a:r>
            <a:r>
              <a:rPr lang="en-US" sz="2400" dirty="0" smtClean="0"/>
              <a:t>:</a:t>
            </a:r>
          </a:p>
          <a:p>
            <a:pPr lvl="1" algn="just"/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/>
              <a:t>tahu</a:t>
            </a:r>
            <a:r>
              <a:rPr lang="en-US" sz="2400" dirty="0"/>
              <a:t> LGBT?</a:t>
            </a:r>
          </a:p>
          <a:p>
            <a:pPr lvl="1" algn="just"/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/>
              <a:t>LGBT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ancaman</a:t>
            </a:r>
            <a:r>
              <a:rPr lang="en-US" sz="2400" dirty="0"/>
              <a:t>?</a:t>
            </a:r>
          </a:p>
          <a:p>
            <a:pPr lvl="1" algn="just"/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/>
              <a:t>bersedia</a:t>
            </a:r>
            <a:r>
              <a:rPr lang="en-US" sz="2400" dirty="0"/>
              <a:t> </a:t>
            </a:r>
            <a:r>
              <a:rPr lang="en-US" sz="2400" dirty="0" err="1"/>
              <a:t>menerima</a:t>
            </a:r>
            <a:r>
              <a:rPr lang="en-US" sz="2400" dirty="0"/>
              <a:t> LGBT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,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tetangga</a:t>
            </a:r>
            <a:r>
              <a:rPr lang="en-US" sz="2400" dirty="0"/>
              <a:t>,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,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?</a:t>
            </a:r>
          </a:p>
          <a:p>
            <a:pPr lvl="1" algn="just"/>
            <a:r>
              <a:rPr lang="en-US" sz="2400" dirty="0" err="1"/>
              <a:t>Apakah</a:t>
            </a:r>
            <a:r>
              <a:rPr lang="en-US" sz="2400" dirty="0"/>
              <a:t> LGBT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di Indonesia?</a:t>
            </a:r>
          </a:p>
          <a:p>
            <a:pPr lvl="1" algn="just"/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smtClean="0"/>
              <a:t>Indonesia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/>
              <a:t>melindungi</a:t>
            </a:r>
            <a:r>
              <a:rPr lang="en-US" sz="2400" dirty="0"/>
              <a:t> </a:t>
            </a:r>
            <a:r>
              <a:rPr lang="en-US" sz="2400" dirty="0" smtClean="0"/>
              <a:t>LGBT?</a:t>
            </a:r>
            <a:endParaRPr lang="en-US" sz="2400" dirty="0"/>
          </a:p>
          <a:p>
            <a:pPr algn="just"/>
            <a:endParaRPr lang="en-US" sz="2600" dirty="0"/>
          </a:p>
        </p:txBody>
      </p:sp>
      <p:sp>
        <p:nvSpPr>
          <p:cNvPr id="6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242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048566"/>
              </p:ext>
            </p:extLst>
          </p:nvPr>
        </p:nvGraphicFramePr>
        <p:xfrm>
          <a:off x="685799" y="1219200"/>
          <a:ext cx="7977657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5755" name="Worksheet" r:id="rId4" imgW="5553108" imgH="2704942" progId="Excel.Sheet.12">
                  <p:embed/>
                </p:oleObj>
              </mc:Choice>
              <mc:Fallback>
                <p:oleObj name="Worksheet" r:id="rId4" imgW="5553108" imgH="27049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799" y="1219200"/>
                        <a:ext cx="7977657" cy="388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2"/>
          <p:cNvSpPr txBox="1">
            <a:spLocks/>
          </p:cNvSpPr>
          <p:nvPr/>
        </p:nvSpPr>
        <p:spPr>
          <a:xfrm>
            <a:off x="558006" y="22860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Opini “Pemerintah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Wajib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en-US" sz="280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Melindungi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 </a:t>
            </a:r>
            <a:r>
              <a:rPr lang="id-ID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LGBT</a:t>
            </a: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” 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Menurut Demografi (Maret 2016)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272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49992" y="228600"/>
            <a:ext cx="8229600" cy="1143000"/>
          </a:xfrm>
        </p:spPr>
        <p:txBody>
          <a:bodyPr/>
          <a:lstStyle/>
          <a:p>
            <a:r>
              <a:rPr lang="en-US" smtClean="0"/>
              <a:t>Temuan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r>
              <a:rPr lang="en-US" sz="3600" dirty="0">
                <a:latin typeface="Verdana" pitchFamily="34" charset="0"/>
              </a:rPr>
              <a:t>Sekitar 50% </a:t>
            </a:r>
            <a:r>
              <a:rPr lang="en-US" sz="3600" dirty="0" err="1">
                <a:latin typeface="Verdana" pitchFamily="34" charset="0"/>
              </a:rPr>
              <a:t>warga</a:t>
            </a:r>
            <a:r>
              <a:rPr lang="en-US" sz="3600" dirty="0">
                <a:latin typeface="Verdana" pitchFamily="34" charset="0"/>
              </a:rPr>
              <a:t>—yang </a:t>
            </a:r>
            <a:r>
              <a:rPr lang="en-US" sz="3600" dirty="0" err="1">
                <a:latin typeface="Verdana" pitchFamily="34" charset="0"/>
              </a:rPr>
              <a:t>tahu</a:t>
            </a:r>
            <a:r>
              <a:rPr lang="en-US" sz="3600" dirty="0">
                <a:latin typeface="Verdana" pitchFamily="34" charset="0"/>
              </a:rPr>
              <a:t> LGBT—</a:t>
            </a:r>
            <a:r>
              <a:rPr lang="en-US" sz="3600" dirty="0" err="1">
                <a:latin typeface="Verdana" pitchFamily="34" charset="0"/>
              </a:rPr>
              <a:t>berpendapat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bahwa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pemerintah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wajib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melindungi</a:t>
            </a:r>
            <a:r>
              <a:rPr lang="en-US" sz="3600" dirty="0">
                <a:latin typeface="Verdana" pitchFamily="34" charset="0"/>
              </a:rPr>
              <a:t> LGBT </a:t>
            </a:r>
            <a:r>
              <a:rPr lang="en-US" sz="3600" dirty="0" err="1">
                <a:latin typeface="Verdana" pitchFamily="34" charset="0"/>
              </a:rPr>
              <a:t>sebagai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warga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negara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seperti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 err="1">
                <a:latin typeface="Verdana" pitchFamily="34" charset="0"/>
              </a:rPr>
              <a:t>halnya</a:t>
            </a:r>
            <a:r>
              <a:rPr lang="en-US" sz="3600" dirty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warga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 err="1" smtClean="0">
                <a:latin typeface="Verdana" pitchFamily="34" charset="0"/>
              </a:rPr>
              <a:t>negara</a:t>
            </a:r>
            <a:r>
              <a:rPr lang="en-US" sz="3600" dirty="0" smtClean="0">
                <a:latin typeface="Verdana" pitchFamily="34" charset="0"/>
              </a:rPr>
              <a:t> </a:t>
            </a:r>
            <a:r>
              <a:rPr lang="en-US" sz="3600" dirty="0">
                <a:latin typeface="Verdana" pitchFamily="34" charset="0"/>
              </a:rPr>
              <a:t>yang lain.</a:t>
            </a:r>
          </a:p>
        </p:txBody>
      </p:sp>
    </p:spTree>
    <p:extLst>
      <p:ext uri="{BB962C8B-B14F-4D97-AF65-F5344CB8AC3E}">
        <p14:creationId xmlns:p14="http://schemas.microsoft.com/office/powerpoint/2010/main" val="71458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600869" y="2438400"/>
            <a:ext cx="8229600" cy="1143000"/>
          </a:xfrm>
        </p:spPr>
        <p:txBody>
          <a:bodyPr/>
          <a:lstStyle/>
          <a:p>
            <a:pPr algn="ctr"/>
            <a:r>
              <a:rPr lang="en-US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49992" y="228600"/>
            <a:ext cx="8229600" cy="1143000"/>
          </a:xfrm>
        </p:spPr>
        <p:txBody>
          <a:bodyPr/>
          <a:lstStyle/>
          <a:p>
            <a:r>
              <a:rPr lang="en-US" dirty="0" err="1"/>
              <a:t>Kesimpulan</a:t>
            </a:r>
            <a:r>
              <a:rPr lang="en-US" dirty="0"/>
              <a:t> 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algn="just"/>
            <a:r>
              <a:rPr lang="en-US" sz="3200" dirty="0" err="1" smtClean="0"/>
              <a:t>Temuan</a:t>
            </a:r>
            <a:r>
              <a:rPr lang="en-US" sz="3200" dirty="0" smtClean="0"/>
              <a:t> </a:t>
            </a:r>
            <a:r>
              <a:rPr lang="en-US" sz="3200" dirty="0" err="1" smtClean="0"/>
              <a:t>survei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dasarnya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Indonesia </a:t>
            </a:r>
            <a:r>
              <a:rPr lang="en-US" sz="3200" dirty="0" err="1"/>
              <a:t>memandang</a:t>
            </a:r>
            <a:r>
              <a:rPr lang="en-US" sz="3200" dirty="0"/>
              <a:t> </a:t>
            </a:r>
            <a:r>
              <a:rPr lang="en-US" sz="3200" dirty="0" err="1"/>
              <a:t>negatif</a:t>
            </a:r>
            <a:r>
              <a:rPr lang="en-US" sz="3200" dirty="0"/>
              <a:t> LGBT. </a:t>
            </a:r>
            <a:r>
              <a:rPr lang="en-US" sz="3200" dirty="0" err="1" smtClean="0"/>
              <a:t>Umumnya</a:t>
            </a:r>
            <a:r>
              <a:rPr lang="en-US" sz="3200" dirty="0" smtClean="0"/>
              <a:t> </a:t>
            </a:r>
            <a:r>
              <a:rPr lang="en-US" sz="3200" dirty="0" err="1" smtClean="0"/>
              <a:t>memandang</a:t>
            </a:r>
            <a:r>
              <a:rPr lang="en-US" sz="3200" dirty="0" smtClean="0"/>
              <a:t> </a:t>
            </a:r>
            <a:r>
              <a:rPr lang="en-US" sz="3200" dirty="0"/>
              <a:t>LGBT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ancaman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sesuatu</a:t>
            </a:r>
            <a:r>
              <a:rPr lang="en-US" sz="3200" dirty="0"/>
              <a:t> yang </a:t>
            </a:r>
            <a:r>
              <a:rPr lang="en-US" sz="3200" dirty="0" err="1"/>
              <a:t>dilarang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agama. </a:t>
            </a:r>
          </a:p>
          <a:p>
            <a:pPr algn="just"/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umumnya</a:t>
            </a:r>
            <a:r>
              <a:rPr lang="en-US" sz="3200" dirty="0" smtClean="0"/>
              <a:t>, </a:t>
            </a:r>
            <a:r>
              <a:rPr lang="en-US" sz="3200" dirty="0" err="1" smtClean="0"/>
              <a:t>warga</a:t>
            </a:r>
            <a:r>
              <a:rPr lang="en-US" sz="3200" dirty="0" smtClean="0"/>
              <a:t> </a:t>
            </a:r>
            <a:r>
              <a:rPr lang="en-US" sz="3200" dirty="0" err="1"/>
              <a:t>keberatan</a:t>
            </a:r>
            <a:r>
              <a:rPr lang="en-US" sz="3200" dirty="0"/>
              <a:t> </a:t>
            </a:r>
            <a:r>
              <a:rPr lang="en-US" sz="3200" dirty="0" err="1"/>
              <a:t>bila</a:t>
            </a:r>
            <a:r>
              <a:rPr lang="en-US" sz="3200" dirty="0"/>
              <a:t> LGBT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kepala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,  </a:t>
            </a:r>
            <a:r>
              <a:rPr lang="en-US" sz="3200" dirty="0" err="1"/>
              <a:t>walikota</a:t>
            </a:r>
            <a:r>
              <a:rPr lang="en-US" sz="3200" dirty="0"/>
              <a:t>, </a:t>
            </a:r>
            <a:r>
              <a:rPr lang="en-US" sz="3200" dirty="0" err="1"/>
              <a:t>gubernur</a:t>
            </a:r>
            <a:r>
              <a:rPr lang="en-US" sz="3200" dirty="0"/>
              <a:t>/</a:t>
            </a:r>
            <a:r>
              <a:rPr lang="en-US" sz="3200" dirty="0" err="1"/>
              <a:t>bupati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presiden</a:t>
            </a:r>
            <a:r>
              <a:rPr lang="en-US" sz="3200" dirty="0"/>
              <a:t>. </a:t>
            </a:r>
          </a:p>
          <a:p>
            <a:pPr algn="just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91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  <p:sp>
        <p:nvSpPr>
          <p:cNvPr id="9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84682" y="457200"/>
            <a:ext cx="8189913" cy="5562600"/>
          </a:xfrm>
        </p:spPr>
        <p:txBody>
          <a:bodyPr/>
          <a:lstStyle/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,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LGBT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ternyata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disertai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keinginan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mendiskriminasi</a:t>
            </a:r>
            <a:r>
              <a:rPr lang="en-US" sz="2400" dirty="0"/>
              <a:t> LGBT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warga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di </a:t>
            </a:r>
            <a:r>
              <a:rPr lang="en-US" sz="2400" dirty="0"/>
              <a:t>Indonesia. </a:t>
            </a:r>
            <a:endParaRPr lang="en-US" sz="2400" dirty="0" smtClean="0"/>
          </a:p>
          <a:p>
            <a:r>
              <a:rPr lang="en-US" sz="2400" dirty="0" smtClean="0"/>
              <a:t>Mayoritas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menganggap</a:t>
            </a:r>
            <a:r>
              <a:rPr lang="en-US" sz="2400" dirty="0"/>
              <a:t> </a:t>
            </a:r>
            <a:r>
              <a:rPr lang="en-US" sz="2400" dirty="0" smtClean="0"/>
              <a:t>LGBT,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warga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/>
              <a:t>berhak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di Indonesia. </a:t>
            </a:r>
            <a:endParaRPr lang="en-US" sz="2400" dirty="0" smtClean="0"/>
          </a:p>
          <a:p>
            <a:r>
              <a:rPr lang="en-US" sz="2400" dirty="0" smtClean="0"/>
              <a:t>Jumlah </a:t>
            </a:r>
            <a:r>
              <a:rPr lang="en-US" sz="2400" dirty="0" err="1"/>
              <a:t>mereka</a:t>
            </a:r>
            <a:r>
              <a:rPr lang="en-US" sz="2400" dirty="0"/>
              <a:t> yang </a:t>
            </a:r>
            <a:r>
              <a:rPr lang="en-US" sz="2400" dirty="0" err="1"/>
              <a:t>menganggap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melindungi</a:t>
            </a:r>
            <a:r>
              <a:rPr lang="en-US" sz="2400" dirty="0"/>
              <a:t> LGBT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warga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seimbang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yang </a:t>
            </a:r>
            <a:r>
              <a:rPr lang="en-US" sz="2400" dirty="0" err="1"/>
              <a:t>menganggap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melindungi</a:t>
            </a:r>
            <a:r>
              <a:rPr lang="en-US" sz="2400" dirty="0"/>
              <a:t> LGBT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Sekitar </a:t>
            </a:r>
            <a:r>
              <a:rPr lang="en-US" sz="2400" dirty="0"/>
              <a:t>45%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dari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tahu</a:t>
            </a:r>
            <a:r>
              <a:rPr lang="en-US" sz="2400" dirty="0" smtClean="0"/>
              <a:t> LGBT) </a:t>
            </a:r>
            <a:r>
              <a:rPr lang="en-US" sz="2400" dirty="0" err="1" smtClean="0"/>
              <a:t>menyatakan</a:t>
            </a:r>
            <a:r>
              <a:rPr lang="en-US" sz="2400" dirty="0" smtClean="0"/>
              <a:t> </a:t>
            </a:r>
            <a:r>
              <a:rPr lang="en-US" sz="2400" dirty="0" err="1"/>
              <a:t>bersedia</a:t>
            </a:r>
            <a:r>
              <a:rPr lang="en-US" sz="2400" dirty="0"/>
              <a:t> </a:t>
            </a:r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LGBT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 smtClean="0"/>
              <a:t>. </a:t>
            </a: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/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50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600869" y="24384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74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0" y="304800"/>
            <a:ext cx="77724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3200" b="1" dirty="0" err="1">
                <a:solidFill>
                  <a:schemeClr val="tx2"/>
                </a:solidFill>
                <a:latin typeface="Lucida Sans Unicode" pitchFamily="34" charset="0"/>
              </a:rPr>
              <a:t>Metodologi</a:t>
            </a:r>
            <a:r>
              <a:rPr lang="id-ID" sz="3200" b="1" dirty="0">
                <a:solidFill>
                  <a:schemeClr val="tx2"/>
                </a:solidFill>
                <a:latin typeface="Lucida Sans Unicode" pitchFamily="34" charset="0"/>
              </a:rPr>
              <a:t> </a:t>
            </a:r>
            <a:r>
              <a:rPr lang="id-ID" sz="3200" b="1">
                <a:solidFill>
                  <a:schemeClr val="tx2"/>
                </a:solidFill>
                <a:latin typeface="Lucida Sans Unicode" pitchFamily="34" charset="0"/>
              </a:rPr>
              <a:t>dan </a:t>
            </a:r>
            <a:r>
              <a:rPr lang="id-ID" sz="3200" b="1" smtClean="0">
                <a:solidFill>
                  <a:schemeClr val="tx2"/>
                </a:solidFill>
                <a:latin typeface="Lucida Sans Unicode" pitchFamily="34" charset="0"/>
              </a:rPr>
              <a:t>Data</a:t>
            </a:r>
            <a:endParaRPr lang="en-US" sz="3200" b="1" dirty="0">
              <a:solidFill>
                <a:schemeClr val="tx2"/>
              </a:solidFill>
              <a:latin typeface="Lucida Sans Unicode" pitchFamily="34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685800" y="1066800"/>
            <a:ext cx="7924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 err="1">
                <a:latin typeface="Lucida Sans Unicode" pitchFamily="34" charset="0"/>
              </a:rPr>
              <a:t>Populasi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survei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ini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adalah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seluruh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warga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negara</a:t>
            </a:r>
            <a:r>
              <a:rPr lang="en-US" sz="1400" dirty="0">
                <a:latin typeface="Lucida Sans Unicode" pitchFamily="34" charset="0"/>
              </a:rPr>
              <a:t> Indonesia yang </a:t>
            </a:r>
            <a:r>
              <a:rPr lang="id-ID" sz="1400" dirty="0">
                <a:latin typeface="Lucida Sans Unicode" pitchFamily="34" charset="0"/>
              </a:rPr>
              <a:t>yang punya hak pilih dalam pemilihan umum, yakni mereka yang sudah </a:t>
            </a:r>
            <a:r>
              <a:rPr lang="en-US" sz="1400" dirty="0" err="1">
                <a:latin typeface="Lucida Sans Unicode" pitchFamily="34" charset="0"/>
              </a:rPr>
              <a:t>berumur</a:t>
            </a:r>
            <a:r>
              <a:rPr lang="en-US" sz="1400" dirty="0">
                <a:latin typeface="Lucida Sans Unicode" pitchFamily="34" charset="0"/>
              </a:rPr>
              <a:t> 1</a:t>
            </a:r>
            <a:r>
              <a:rPr lang="id-ID" sz="1400" dirty="0">
                <a:latin typeface="Lucida Sans Unicode" pitchFamily="34" charset="0"/>
              </a:rPr>
              <a:t>7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tahun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atau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lebih</a:t>
            </a:r>
            <a:r>
              <a:rPr lang="en-US" sz="1400" dirty="0">
                <a:latin typeface="Lucida Sans Unicode" pitchFamily="34" charset="0"/>
              </a:rPr>
              <a:t>, </a:t>
            </a:r>
            <a:r>
              <a:rPr lang="en-US" sz="1400" dirty="0" err="1">
                <a:latin typeface="Lucida Sans Unicode" pitchFamily="34" charset="0"/>
              </a:rPr>
              <a:t>atau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sudah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menikah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ketika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survei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dilakukan</a:t>
            </a:r>
            <a:r>
              <a:rPr lang="en-US" sz="1400" dirty="0">
                <a:latin typeface="Lucida Sans Unicode" pitchFamily="34" charset="0"/>
              </a:rPr>
              <a:t>.</a:t>
            </a:r>
          </a:p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>
                <a:latin typeface="Lucida Sans Unicode" pitchFamily="34" charset="0"/>
              </a:rPr>
              <a:t>Dari </a:t>
            </a:r>
            <a:r>
              <a:rPr lang="en-US" sz="1400" dirty="0" err="1">
                <a:latin typeface="Lucida Sans Unicode" pitchFamily="34" charset="0"/>
              </a:rPr>
              <a:t>populasi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itu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dipilih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sampel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secara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>
                <a:latin typeface="Lucida Sans Unicode" pitchFamily="34" charset="0"/>
              </a:rPr>
              <a:t>random (</a:t>
            </a:r>
            <a:r>
              <a:rPr lang="en-US" sz="1400" i="1" dirty="0">
                <a:latin typeface="Lucida Sans Unicode" pitchFamily="34" charset="0"/>
              </a:rPr>
              <a:t>multistage random sampling</a:t>
            </a:r>
            <a:r>
              <a:rPr lang="en-US" sz="1400" dirty="0" smtClean="0">
                <a:latin typeface="Lucida Sans Unicode" pitchFamily="34" charset="0"/>
              </a:rPr>
              <a:t>). </a:t>
            </a:r>
          </a:p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 smtClean="0">
                <a:latin typeface="Lucida Sans Unicode" pitchFamily="34" charset="0"/>
              </a:rPr>
              <a:t>Survei </a:t>
            </a:r>
            <a:r>
              <a:rPr lang="en-US" sz="1400" dirty="0" err="1" smtClean="0">
                <a:latin typeface="Lucida Sans Unicode" pitchFamily="34" charset="0"/>
              </a:rPr>
              <a:t>dilakukan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tiga</a:t>
            </a:r>
            <a:r>
              <a:rPr lang="en-US" sz="1400" dirty="0" smtClean="0">
                <a:latin typeface="Lucida Sans Unicode" pitchFamily="34" charset="0"/>
              </a:rPr>
              <a:t> kali: 22-30 </a:t>
            </a:r>
            <a:r>
              <a:rPr lang="en-US" sz="1400" dirty="0" err="1" smtClean="0">
                <a:latin typeface="Lucida Sans Unicode" pitchFamily="34" charset="0"/>
              </a:rPr>
              <a:t>Maret</a:t>
            </a:r>
            <a:r>
              <a:rPr lang="en-US" sz="1400" dirty="0" smtClean="0">
                <a:latin typeface="Lucida Sans Unicode" pitchFamily="34" charset="0"/>
              </a:rPr>
              <a:t> 2016, 3-10 September 2017, </a:t>
            </a:r>
            <a:r>
              <a:rPr lang="en-US" sz="1400" dirty="0" err="1" smtClean="0">
                <a:latin typeface="Lucida Sans Unicode" pitchFamily="34" charset="0"/>
              </a:rPr>
              <a:t>dan</a:t>
            </a:r>
            <a:r>
              <a:rPr lang="en-US" sz="1400" dirty="0" smtClean="0">
                <a:latin typeface="Lucida Sans Unicode" pitchFamily="34" charset="0"/>
              </a:rPr>
              <a:t> 7-13 </a:t>
            </a:r>
            <a:r>
              <a:rPr lang="en-US" sz="1400" dirty="0" err="1" smtClean="0">
                <a:latin typeface="Lucida Sans Unicode" pitchFamily="34" charset="0"/>
              </a:rPr>
              <a:t>Desember</a:t>
            </a:r>
            <a:r>
              <a:rPr lang="en-US" sz="1400" dirty="0" smtClean="0">
                <a:latin typeface="Lucida Sans Unicode" pitchFamily="34" charset="0"/>
              </a:rPr>
              <a:t> 2017, </a:t>
            </a:r>
            <a:r>
              <a:rPr lang="en-US" sz="1400" dirty="0" err="1" smtClean="0">
                <a:latin typeface="Lucida Sans Unicode" pitchFamily="34" charset="0"/>
              </a:rPr>
              <a:t>dengan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jumlah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sampel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sebanyak</a:t>
            </a:r>
            <a:r>
              <a:rPr lang="en-US" sz="1400" dirty="0">
                <a:latin typeface="Lucida Sans Unicode" pitchFamily="34" charset="0"/>
              </a:rPr>
              <a:t> 1220 </a:t>
            </a:r>
            <a:r>
              <a:rPr lang="en-US" sz="1400" dirty="0" err="1">
                <a:latin typeface="Lucida Sans Unicode" pitchFamily="34" charset="0"/>
              </a:rPr>
              <a:t>responden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pada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masing-masing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survei</a:t>
            </a:r>
            <a:r>
              <a:rPr lang="en-US" sz="1400" dirty="0" smtClean="0">
                <a:latin typeface="Lucida Sans Unicode" pitchFamily="34" charset="0"/>
              </a:rPr>
              <a:t>. </a:t>
            </a:r>
          </a:p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i="1" dirty="0" smtClean="0">
                <a:latin typeface="Lucida Sans Unicode" pitchFamily="34" charset="0"/>
              </a:rPr>
              <a:t>Response </a:t>
            </a:r>
            <a:r>
              <a:rPr lang="en-US" sz="1400" i="1" dirty="0">
                <a:latin typeface="Lucida Sans Unicode" pitchFamily="34" charset="0"/>
              </a:rPr>
              <a:t>rate </a:t>
            </a:r>
            <a:r>
              <a:rPr lang="en-US" sz="1400" dirty="0">
                <a:latin typeface="Lucida Sans Unicode" pitchFamily="34" charset="0"/>
              </a:rPr>
              <a:t>(</a:t>
            </a:r>
            <a:r>
              <a:rPr lang="en-US" sz="1400" dirty="0" err="1">
                <a:latin typeface="Lucida Sans Unicode" pitchFamily="34" charset="0"/>
              </a:rPr>
              <a:t>responden</a:t>
            </a:r>
            <a:r>
              <a:rPr lang="en-US" sz="1400" dirty="0">
                <a:latin typeface="Lucida Sans Unicode" pitchFamily="34" charset="0"/>
              </a:rPr>
              <a:t> yang </a:t>
            </a:r>
            <a:r>
              <a:rPr lang="en-US" sz="1400" dirty="0" err="1">
                <a:latin typeface="Lucida Sans Unicode" pitchFamily="34" charset="0"/>
              </a:rPr>
              <a:t>dapat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diwawancarai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secara</a:t>
            </a:r>
            <a:r>
              <a:rPr lang="en-US" sz="1400" dirty="0">
                <a:latin typeface="Lucida Sans Unicode" pitchFamily="34" charset="0"/>
              </a:rPr>
              <a:t> valid) </a:t>
            </a:r>
            <a:r>
              <a:rPr lang="en-US" sz="1400" dirty="0" err="1" smtClean="0">
                <a:latin typeface="Lucida Sans Unicode" pitchFamily="34" charset="0"/>
              </a:rPr>
              <a:t>dan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dianalisis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pada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masing-masing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survei</a:t>
            </a:r>
            <a:r>
              <a:rPr lang="en-US" sz="1400" dirty="0" smtClean="0">
                <a:latin typeface="Lucida Sans Unicode" pitchFamily="34" charset="0"/>
              </a:rPr>
              <a:t>: </a:t>
            </a:r>
          </a:p>
          <a:p>
            <a:pPr marL="804863" lvl="1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 err="1" smtClean="0">
                <a:latin typeface="Lucida Sans Unicode" pitchFamily="34" charset="0"/>
              </a:rPr>
              <a:t>Maret</a:t>
            </a:r>
            <a:r>
              <a:rPr lang="en-US" sz="1400" dirty="0" smtClean="0">
                <a:latin typeface="Lucida Sans Unicode" pitchFamily="34" charset="0"/>
              </a:rPr>
              <a:t> 2016		:  988 (81%),  </a:t>
            </a:r>
          </a:p>
          <a:p>
            <a:pPr marL="804863" lvl="1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 smtClean="0">
                <a:latin typeface="Lucida Sans Unicode" pitchFamily="34" charset="0"/>
              </a:rPr>
              <a:t>September 2017	: 1057 (87%)</a:t>
            </a:r>
          </a:p>
          <a:p>
            <a:pPr marL="804863" lvl="1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 err="1" smtClean="0">
                <a:latin typeface="Lucida Sans Unicode" pitchFamily="34" charset="0"/>
              </a:rPr>
              <a:t>Desember</a:t>
            </a:r>
            <a:r>
              <a:rPr lang="en-US" sz="1400" dirty="0" smtClean="0">
                <a:latin typeface="Lucida Sans Unicode" pitchFamily="34" charset="0"/>
              </a:rPr>
              <a:t> 2017	: 1059 (87%). </a:t>
            </a:r>
          </a:p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i="1" dirty="0" smtClean="0">
                <a:latin typeface="Lucida Sans Unicode" pitchFamily="34" charset="0"/>
              </a:rPr>
              <a:t>Margin </a:t>
            </a:r>
            <a:r>
              <a:rPr lang="en-US" sz="1400" i="1" dirty="0">
                <a:latin typeface="Lucida Sans Unicode" pitchFamily="34" charset="0"/>
              </a:rPr>
              <a:t>of error </a:t>
            </a:r>
            <a:r>
              <a:rPr lang="en-US" sz="1400" dirty="0">
                <a:latin typeface="Lucida Sans Unicode" pitchFamily="34" charset="0"/>
              </a:rPr>
              <a:t>rata-rata </a:t>
            </a:r>
            <a:r>
              <a:rPr lang="en-US" sz="1400" dirty="0" err="1">
                <a:latin typeface="Lucida Sans Unicode" pitchFamily="34" charset="0"/>
              </a:rPr>
              <a:t>dari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masing-masing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 smtClean="0">
                <a:latin typeface="Lucida Sans Unicode" pitchFamily="34" charset="0"/>
              </a:rPr>
              <a:t>survei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dengan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ukuran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sampel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tersebut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sebesar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smtClean="0">
                <a:latin typeface="Lucida Sans Unicode" pitchFamily="34" charset="0"/>
              </a:rPr>
              <a:t>±3,1-3,2% </a:t>
            </a:r>
            <a:r>
              <a:rPr lang="en-US" sz="1400" dirty="0" err="1">
                <a:latin typeface="Lucida Sans Unicode" pitchFamily="34" charset="0"/>
              </a:rPr>
              <a:t>pada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tingkat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kepercayaan</a:t>
            </a:r>
            <a:r>
              <a:rPr lang="en-US" sz="1400" dirty="0">
                <a:latin typeface="Lucida Sans Unicode" pitchFamily="34" charset="0"/>
              </a:rPr>
              <a:t> 95% </a:t>
            </a:r>
            <a:r>
              <a:rPr lang="en-US" sz="1400" dirty="0" smtClean="0">
                <a:latin typeface="Lucida Sans Unicode" pitchFamily="34" charset="0"/>
              </a:rPr>
              <a:t>(</a:t>
            </a:r>
            <a:r>
              <a:rPr lang="en-US" sz="1400" dirty="0" err="1" smtClean="0">
                <a:latin typeface="Lucida Sans Unicode" pitchFamily="34" charset="0"/>
              </a:rPr>
              <a:t>asumsi</a:t>
            </a:r>
            <a:r>
              <a:rPr lang="en-US" sz="1400" dirty="0" smtClean="0">
                <a:latin typeface="Lucida Sans Unicode" pitchFamily="34" charset="0"/>
              </a:rPr>
              <a:t> </a:t>
            </a:r>
            <a:r>
              <a:rPr lang="en-US" sz="1400" i="1" dirty="0">
                <a:latin typeface="Lucida Sans Unicode" pitchFamily="34" charset="0"/>
              </a:rPr>
              <a:t>simple random sampling</a:t>
            </a:r>
            <a:r>
              <a:rPr lang="en-US" sz="1400" dirty="0">
                <a:latin typeface="Lucida Sans Unicode" pitchFamily="34" charset="0"/>
              </a:rPr>
              <a:t>).</a:t>
            </a:r>
          </a:p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dirty="0" err="1">
                <a:latin typeface="Lucida Sans Unicode" pitchFamily="34" charset="0"/>
              </a:rPr>
              <a:t>Responden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terpilih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diwawancarai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lewat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tatap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muka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oleh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pewawancara</a:t>
            </a:r>
            <a:r>
              <a:rPr lang="en-US" sz="1400" dirty="0">
                <a:latin typeface="Lucida Sans Unicode" pitchFamily="34" charset="0"/>
              </a:rPr>
              <a:t> yang </a:t>
            </a:r>
            <a:r>
              <a:rPr lang="en-US" sz="1400" dirty="0" err="1">
                <a:latin typeface="Lucida Sans Unicode" pitchFamily="34" charset="0"/>
              </a:rPr>
              <a:t>telah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dilatih</a:t>
            </a:r>
            <a:r>
              <a:rPr lang="en-US" sz="1400" dirty="0">
                <a:latin typeface="Lucida Sans Unicode" pitchFamily="34" charset="0"/>
              </a:rPr>
              <a:t>.</a:t>
            </a:r>
          </a:p>
          <a:p>
            <a:pPr marL="347663" indent="-347663" algn="just">
              <a:spcBef>
                <a:spcPct val="40000"/>
              </a:spcBef>
              <a:buFontTx/>
              <a:buChar char="•"/>
            </a:pPr>
            <a:r>
              <a:rPr lang="en-US" sz="1400" i="1" dirty="0">
                <a:latin typeface="Lucida Sans Unicode" pitchFamily="34" charset="0"/>
              </a:rPr>
              <a:t>Quality control </a:t>
            </a:r>
            <a:r>
              <a:rPr lang="en-US" sz="1400" dirty="0" err="1">
                <a:latin typeface="Lucida Sans Unicode" pitchFamily="34" charset="0"/>
              </a:rPr>
              <a:t>terhadap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hasil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wawancara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dilakukan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secara</a:t>
            </a:r>
            <a:r>
              <a:rPr lang="en-US" sz="1400" dirty="0">
                <a:latin typeface="Lucida Sans Unicode" pitchFamily="34" charset="0"/>
              </a:rPr>
              <a:t> random </a:t>
            </a:r>
            <a:r>
              <a:rPr lang="en-US" sz="1400" dirty="0" err="1">
                <a:latin typeface="Lucida Sans Unicode" pitchFamily="34" charset="0"/>
              </a:rPr>
              <a:t>sebesar</a:t>
            </a:r>
            <a:r>
              <a:rPr lang="en-US" sz="1400" dirty="0">
                <a:latin typeface="Lucida Sans Unicode" pitchFamily="34" charset="0"/>
              </a:rPr>
              <a:t> 20% </a:t>
            </a:r>
            <a:r>
              <a:rPr lang="en-US" sz="1400" dirty="0" err="1">
                <a:latin typeface="Lucida Sans Unicode" pitchFamily="34" charset="0"/>
              </a:rPr>
              <a:t>dari</a:t>
            </a:r>
            <a:r>
              <a:rPr lang="en-US" sz="1400" dirty="0">
                <a:latin typeface="Lucida Sans Unicode" pitchFamily="34" charset="0"/>
              </a:rPr>
              <a:t> total </a:t>
            </a:r>
            <a:r>
              <a:rPr lang="en-US" sz="1400" dirty="0" err="1">
                <a:latin typeface="Lucida Sans Unicode" pitchFamily="34" charset="0"/>
              </a:rPr>
              <a:t>sampel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oleh</a:t>
            </a:r>
            <a:r>
              <a:rPr lang="en-US" sz="1400" dirty="0">
                <a:latin typeface="Lucida Sans Unicode" pitchFamily="34" charset="0"/>
              </a:rPr>
              <a:t> supervisor </a:t>
            </a:r>
            <a:r>
              <a:rPr lang="en-US" sz="1400" dirty="0" err="1">
                <a:latin typeface="Lucida Sans Unicode" pitchFamily="34" charset="0"/>
              </a:rPr>
              <a:t>dengan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kembali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mendatangi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responden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terpilih</a:t>
            </a:r>
            <a:r>
              <a:rPr lang="en-US" sz="1400" dirty="0">
                <a:latin typeface="Lucida Sans Unicode" pitchFamily="34" charset="0"/>
              </a:rPr>
              <a:t> (</a:t>
            </a:r>
            <a:r>
              <a:rPr lang="en-US" sz="1400" i="1" dirty="0">
                <a:latin typeface="Lucida Sans Unicode" pitchFamily="34" charset="0"/>
              </a:rPr>
              <a:t>spot check</a:t>
            </a:r>
            <a:r>
              <a:rPr lang="en-US" sz="1400" dirty="0">
                <a:latin typeface="Lucida Sans Unicode" pitchFamily="34" charset="0"/>
              </a:rPr>
              <a:t>). </a:t>
            </a:r>
            <a:r>
              <a:rPr lang="en-US" sz="1400" dirty="0" err="1">
                <a:latin typeface="Lucida Sans Unicode" pitchFamily="34" charset="0"/>
              </a:rPr>
              <a:t>Dalam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i="1" dirty="0">
                <a:latin typeface="Lucida Sans Unicode" pitchFamily="34" charset="0"/>
              </a:rPr>
              <a:t>quality control </a:t>
            </a:r>
            <a:r>
              <a:rPr lang="en-US" sz="1400" dirty="0" err="1">
                <a:latin typeface="Lucida Sans Unicode" pitchFamily="34" charset="0"/>
              </a:rPr>
              <a:t>tidak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ditemukan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kesalahan</a:t>
            </a:r>
            <a:r>
              <a:rPr lang="en-US" sz="1400" dirty="0">
                <a:latin typeface="Lucida Sans Unicode" pitchFamily="34" charset="0"/>
              </a:rPr>
              <a:t> </a:t>
            </a:r>
            <a:r>
              <a:rPr lang="en-US" sz="1400" dirty="0" err="1">
                <a:latin typeface="Lucida Sans Unicode" pitchFamily="34" charset="0"/>
              </a:rPr>
              <a:t>berarti</a:t>
            </a:r>
            <a:r>
              <a:rPr lang="en-US" sz="1400" dirty="0" smtClean="0">
                <a:latin typeface="Lucida Sans Unicode" pitchFamily="34" charset="0"/>
              </a:rPr>
              <a:t>.</a:t>
            </a:r>
            <a:endParaRPr lang="en-US" sz="1400" dirty="0">
              <a:latin typeface="Lucida Sans Unicode" pitchFamily="34" charset="0"/>
            </a:endParaRPr>
          </a:p>
        </p:txBody>
      </p:sp>
      <p:sp>
        <p:nvSpPr>
          <p:cNvPr id="5124" name="Footer Placeholder 4"/>
          <p:cNvSpPr txBox="1">
            <a:spLocks noGrp="1"/>
          </p:cNvSpPr>
          <p:nvPr/>
        </p:nvSpPr>
        <p:spPr bwMode="auto">
          <a:xfrm>
            <a:off x="5715000" y="62071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200" i="1">
                <a:latin typeface="Lucida Sans Unicode" pitchFamily="34" charset="0"/>
              </a:rPr>
              <a:t> </a:t>
            </a:r>
          </a:p>
        </p:txBody>
      </p:sp>
      <p:sp>
        <p:nvSpPr>
          <p:cNvPr id="6" name="Footer Placeholder 4"/>
          <p:cNvSpPr txBox="1">
            <a:spLocks noGrp="1"/>
          </p:cNvSpPr>
          <p:nvPr/>
        </p:nvSpPr>
        <p:spPr bwMode="auto">
          <a:xfrm>
            <a:off x="5715000" y="62071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200" i="1">
                <a:latin typeface="Lucida Sans Unicode" pitchFamily="34" charset="0"/>
              </a:rPr>
              <a:t> </a:t>
            </a:r>
          </a:p>
        </p:txBody>
      </p:sp>
      <p:sp>
        <p:nvSpPr>
          <p:cNvPr id="10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7977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ext Box 2"/>
          <p:cNvSpPr txBox="1">
            <a:spLocks noChangeArrowheads="1"/>
          </p:cNvSpPr>
          <p:nvPr/>
        </p:nvSpPr>
        <p:spPr bwMode="auto">
          <a:xfrm>
            <a:off x="4937125" y="1481138"/>
            <a:ext cx="3368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sz="1400">
              <a:latin typeface="Tahoma" pitchFamily="34" charset="0"/>
            </a:endParaRPr>
          </a:p>
        </p:txBody>
      </p:sp>
      <p:sp>
        <p:nvSpPr>
          <p:cNvPr id="193539" name="Text Box 3"/>
          <p:cNvSpPr txBox="1">
            <a:spLocks noChangeArrowheads="1"/>
          </p:cNvSpPr>
          <p:nvPr/>
        </p:nvSpPr>
        <p:spPr bwMode="auto">
          <a:xfrm>
            <a:off x="5133975" y="1752600"/>
            <a:ext cx="3200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ahoma" pitchFamily="34" charset="0"/>
              </a:rPr>
              <a:t>Populasi desa/kelurahan</a:t>
            </a:r>
          </a:p>
          <a:p>
            <a:r>
              <a:rPr lang="en-US" sz="1400">
                <a:latin typeface="Tahoma" pitchFamily="34" charset="0"/>
              </a:rPr>
              <a:t>tingkat Nasional</a:t>
            </a:r>
          </a:p>
        </p:txBody>
      </p:sp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5133975" y="2590800"/>
            <a:ext cx="36163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 err="1">
                <a:latin typeface="Tahoma" pitchFamily="34" charset="0"/>
              </a:rPr>
              <a:t>Desa</a:t>
            </a:r>
            <a:r>
              <a:rPr lang="en-US" sz="1400" dirty="0">
                <a:latin typeface="Tahoma" pitchFamily="34" charset="0"/>
              </a:rPr>
              <a:t>/</a:t>
            </a:r>
            <a:r>
              <a:rPr lang="en-US" sz="1400" dirty="0" err="1">
                <a:latin typeface="Tahoma" pitchFamily="34" charset="0"/>
              </a:rPr>
              <a:t>kelurahan</a:t>
            </a:r>
            <a:r>
              <a:rPr lang="en-US" sz="1400" dirty="0">
                <a:latin typeface="Tahoma" pitchFamily="34" charset="0"/>
              </a:rPr>
              <a:t> di </a:t>
            </a:r>
            <a:r>
              <a:rPr lang="en-US" sz="1400" dirty="0" err="1">
                <a:latin typeface="Tahoma" pitchFamily="34" charset="0"/>
              </a:rPr>
              <a:t>tingkat</a:t>
            </a:r>
            <a:r>
              <a:rPr lang="en-US" sz="1400" dirty="0">
                <a:latin typeface="Tahoma" pitchFamily="34" charset="0"/>
              </a:rPr>
              <a:t> </a:t>
            </a:r>
          </a:p>
          <a:p>
            <a:r>
              <a:rPr lang="id-ID" sz="1400" dirty="0" err="1">
                <a:latin typeface="Tahoma" pitchFamily="34" charset="0"/>
              </a:rPr>
              <a:t>Dapil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dipilih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secara</a:t>
            </a:r>
            <a:r>
              <a:rPr lang="en-US" sz="1400" dirty="0">
                <a:latin typeface="Tahoma" pitchFamily="34" charset="0"/>
              </a:rPr>
              <a:t> random </a:t>
            </a:r>
            <a:r>
              <a:rPr lang="en-US" sz="1400" dirty="0" err="1">
                <a:latin typeface="Tahoma" pitchFamily="34" charset="0"/>
              </a:rPr>
              <a:t>dengan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jumlah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proporsional</a:t>
            </a:r>
            <a:endParaRPr lang="en-US" sz="1400" dirty="0">
              <a:latin typeface="Tahoma" pitchFamily="34" charset="0"/>
            </a:endParaRP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5133975" y="4495800"/>
            <a:ext cx="32813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ahoma" pitchFamily="34" charset="0"/>
              </a:rPr>
              <a:t>Di masing-masing RT/Lingkungan </a:t>
            </a:r>
          </a:p>
          <a:p>
            <a:r>
              <a:rPr lang="en-US" sz="1400">
                <a:latin typeface="Tahoma" pitchFamily="34" charset="0"/>
              </a:rPr>
              <a:t>dipilih secara random dua KK 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5133975" y="5289550"/>
            <a:ext cx="35877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ahoma" pitchFamily="34" charset="0"/>
              </a:rPr>
              <a:t>Di KK terpilih dipilih secara random</a:t>
            </a:r>
          </a:p>
          <a:p>
            <a:r>
              <a:rPr lang="en-US" sz="1400">
                <a:latin typeface="Tahoma" pitchFamily="34" charset="0"/>
              </a:rPr>
              <a:t>Satu orang yang punya hak pilih </a:t>
            </a:r>
          </a:p>
          <a:p>
            <a:r>
              <a:rPr lang="en-US" sz="1400">
                <a:latin typeface="Tahoma" pitchFamily="34" charset="0"/>
              </a:rPr>
              <a:t>laki-laki/perempuan</a:t>
            </a:r>
          </a:p>
        </p:txBody>
      </p:sp>
      <p:sp>
        <p:nvSpPr>
          <p:cNvPr id="193543" name="Line 7"/>
          <p:cNvSpPr>
            <a:spLocks noChangeShapeType="1"/>
          </p:cNvSpPr>
          <p:nvPr/>
        </p:nvSpPr>
        <p:spPr bwMode="auto">
          <a:xfrm>
            <a:off x="3749675" y="5022850"/>
            <a:ext cx="0" cy="37941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44" name="Line 8"/>
          <p:cNvSpPr>
            <a:spLocks noChangeShapeType="1"/>
          </p:cNvSpPr>
          <p:nvPr/>
        </p:nvSpPr>
        <p:spPr bwMode="auto">
          <a:xfrm flipH="1">
            <a:off x="3343275" y="4284663"/>
            <a:ext cx="134938" cy="4556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45" name="Line 9"/>
          <p:cNvSpPr>
            <a:spLocks noChangeShapeType="1"/>
          </p:cNvSpPr>
          <p:nvPr/>
        </p:nvSpPr>
        <p:spPr bwMode="auto">
          <a:xfrm>
            <a:off x="3495675" y="4268788"/>
            <a:ext cx="166688" cy="4556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46" name="Oval 10"/>
          <p:cNvSpPr>
            <a:spLocks noChangeArrowheads="1"/>
          </p:cNvSpPr>
          <p:nvPr/>
        </p:nvSpPr>
        <p:spPr bwMode="auto">
          <a:xfrm>
            <a:off x="954088" y="2979738"/>
            <a:ext cx="269875" cy="30321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47" name="Line 11"/>
          <p:cNvSpPr>
            <a:spLocks noChangeShapeType="1"/>
          </p:cNvSpPr>
          <p:nvPr/>
        </p:nvSpPr>
        <p:spPr bwMode="auto">
          <a:xfrm flipH="1">
            <a:off x="1900238" y="2449513"/>
            <a:ext cx="947737" cy="4556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48" name="Line 12"/>
          <p:cNvSpPr>
            <a:spLocks noChangeShapeType="1"/>
          </p:cNvSpPr>
          <p:nvPr/>
        </p:nvSpPr>
        <p:spPr bwMode="auto">
          <a:xfrm>
            <a:off x="2781300" y="2449513"/>
            <a:ext cx="947738" cy="5302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49" name="Line 13"/>
          <p:cNvSpPr>
            <a:spLocks noChangeShapeType="1"/>
          </p:cNvSpPr>
          <p:nvPr/>
        </p:nvSpPr>
        <p:spPr bwMode="auto">
          <a:xfrm>
            <a:off x="3292475" y="5027613"/>
            <a:ext cx="0" cy="3794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50" name="Line 14"/>
          <p:cNvSpPr>
            <a:spLocks noChangeShapeType="1"/>
          </p:cNvSpPr>
          <p:nvPr/>
        </p:nvSpPr>
        <p:spPr bwMode="auto">
          <a:xfrm>
            <a:off x="3389313" y="3132138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51" name="Oval 15"/>
          <p:cNvSpPr>
            <a:spLocks noChangeArrowheads="1"/>
          </p:cNvSpPr>
          <p:nvPr/>
        </p:nvSpPr>
        <p:spPr bwMode="auto">
          <a:xfrm>
            <a:off x="1630363" y="2979738"/>
            <a:ext cx="269875" cy="30321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52" name="Text Box 16"/>
          <p:cNvSpPr txBox="1">
            <a:spLocks noChangeArrowheads="1"/>
          </p:cNvSpPr>
          <p:nvPr/>
        </p:nvSpPr>
        <p:spPr bwMode="auto">
          <a:xfrm>
            <a:off x="844550" y="3308350"/>
            <a:ext cx="13366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300" b="1">
                <a:latin typeface="Lucida Sans Unicode" pitchFamily="34" charset="0"/>
              </a:rPr>
              <a:t>Ds 1 … Ds n</a:t>
            </a:r>
          </a:p>
        </p:txBody>
      </p:sp>
      <p:sp>
        <p:nvSpPr>
          <p:cNvPr id="193553" name="Text Box 17"/>
          <p:cNvSpPr txBox="1">
            <a:spLocks noChangeArrowheads="1"/>
          </p:cNvSpPr>
          <p:nvPr/>
        </p:nvSpPr>
        <p:spPr bwMode="auto">
          <a:xfrm>
            <a:off x="685800" y="2514600"/>
            <a:ext cx="1600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d-ID" sz="1500" b="1">
                <a:latin typeface="Lucida Sans Unicode" pitchFamily="34" charset="0"/>
              </a:rPr>
              <a:t>Dapil</a:t>
            </a:r>
            <a:r>
              <a:rPr lang="en-US" sz="1500" b="1">
                <a:latin typeface="Lucida Sans Unicode" pitchFamily="34" charset="0"/>
              </a:rPr>
              <a:t> 1</a:t>
            </a:r>
          </a:p>
        </p:txBody>
      </p:sp>
      <p:sp>
        <p:nvSpPr>
          <p:cNvPr id="193554" name="Oval 18"/>
          <p:cNvSpPr>
            <a:spLocks noChangeArrowheads="1"/>
          </p:cNvSpPr>
          <p:nvPr/>
        </p:nvSpPr>
        <p:spPr bwMode="auto">
          <a:xfrm>
            <a:off x="3771900" y="2881313"/>
            <a:ext cx="271463" cy="30321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55" name="Oval 19"/>
          <p:cNvSpPr>
            <a:spLocks noChangeArrowheads="1"/>
          </p:cNvSpPr>
          <p:nvPr/>
        </p:nvSpPr>
        <p:spPr bwMode="auto">
          <a:xfrm>
            <a:off x="4448175" y="2881313"/>
            <a:ext cx="271463" cy="30321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56" name="Text Box 20"/>
          <p:cNvSpPr txBox="1">
            <a:spLocks noChangeArrowheads="1"/>
          </p:cNvSpPr>
          <p:nvPr/>
        </p:nvSpPr>
        <p:spPr bwMode="auto">
          <a:xfrm>
            <a:off x="3638550" y="3208338"/>
            <a:ext cx="14255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300" b="1">
                <a:latin typeface="Lucida Sans Unicode" pitchFamily="34" charset="0"/>
              </a:rPr>
              <a:t>Ds 1 … Ds m</a:t>
            </a:r>
          </a:p>
        </p:txBody>
      </p:sp>
      <p:sp>
        <p:nvSpPr>
          <p:cNvPr id="193557" name="Text Box 21"/>
          <p:cNvSpPr txBox="1">
            <a:spLocks noChangeArrowheads="1"/>
          </p:cNvSpPr>
          <p:nvPr/>
        </p:nvSpPr>
        <p:spPr bwMode="auto">
          <a:xfrm>
            <a:off x="3581400" y="2500313"/>
            <a:ext cx="152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d-ID" sz="1500" b="1">
                <a:latin typeface="Lucida Sans Unicode" pitchFamily="34" charset="0"/>
              </a:rPr>
              <a:t>Dapil</a:t>
            </a:r>
            <a:r>
              <a:rPr lang="en-US" sz="1500" b="1">
                <a:latin typeface="Lucida Sans Unicode" pitchFamily="34" charset="0"/>
              </a:rPr>
              <a:t> k</a:t>
            </a:r>
          </a:p>
        </p:txBody>
      </p:sp>
      <p:sp>
        <p:nvSpPr>
          <p:cNvPr id="193558" name="Text Box 22"/>
          <p:cNvSpPr txBox="1">
            <a:spLocks noChangeArrowheads="1"/>
          </p:cNvSpPr>
          <p:nvPr/>
        </p:nvSpPr>
        <p:spPr bwMode="auto">
          <a:xfrm>
            <a:off x="1047750" y="2962275"/>
            <a:ext cx="81121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500" b="1">
                <a:latin typeface="Lucida Sans Unicode" pitchFamily="34" charset="0"/>
              </a:rPr>
              <a:t>…</a:t>
            </a:r>
          </a:p>
        </p:txBody>
      </p:sp>
      <p:sp>
        <p:nvSpPr>
          <p:cNvPr id="193559" name="Text Box 23"/>
          <p:cNvSpPr txBox="1">
            <a:spLocks noChangeArrowheads="1"/>
          </p:cNvSpPr>
          <p:nvPr/>
        </p:nvSpPr>
        <p:spPr bwMode="auto">
          <a:xfrm>
            <a:off x="3846513" y="2876550"/>
            <a:ext cx="81121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500" b="1">
                <a:latin typeface="Lucida Sans Unicode" pitchFamily="34" charset="0"/>
              </a:rPr>
              <a:t>…</a:t>
            </a:r>
          </a:p>
        </p:txBody>
      </p:sp>
      <p:sp>
        <p:nvSpPr>
          <p:cNvPr id="193560" name="Oval 24"/>
          <p:cNvSpPr>
            <a:spLocks noChangeArrowheads="1"/>
          </p:cNvSpPr>
          <p:nvPr/>
        </p:nvSpPr>
        <p:spPr bwMode="auto">
          <a:xfrm>
            <a:off x="2400300" y="4046538"/>
            <a:ext cx="271463" cy="303212"/>
          </a:xfrm>
          <a:prstGeom prst="ellipse">
            <a:avLst/>
          </a:prstGeom>
          <a:solidFill>
            <a:srgbClr val="6600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1" name="Oval 25"/>
          <p:cNvSpPr>
            <a:spLocks noChangeArrowheads="1"/>
          </p:cNvSpPr>
          <p:nvPr/>
        </p:nvSpPr>
        <p:spPr bwMode="auto">
          <a:xfrm>
            <a:off x="2890838" y="4046538"/>
            <a:ext cx="271462" cy="303212"/>
          </a:xfrm>
          <a:prstGeom prst="ellipse">
            <a:avLst/>
          </a:prstGeom>
          <a:solidFill>
            <a:srgbClr val="6600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2" name="Oval 26"/>
          <p:cNvSpPr>
            <a:spLocks noChangeArrowheads="1"/>
          </p:cNvSpPr>
          <p:nvPr/>
        </p:nvSpPr>
        <p:spPr bwMode="auto">
          <a:xfrm>
            <a:off x="3357563" y="4046538"/>
            <a:ext cx="269875" cy="303212"/>
          </a:xfrm>
          <a:prstGeom prst="ellipse">
            <a:avLst/>
          </a:prstGeom>
          <a:solidFill>
            <a:srgbClr val="6600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3" name="Oval 27"/>
          <p:cNvSpPr>
            <a:spLocks noChangeArrowheads="1"/>
          </p:cNvSpPr>
          <p:nvPr/>
        </p:nvSpPr>
        <p:spPr bwMode="auto">
          <a:xfrm>
            <a:off x="3810000" y="4046538"/>
            <a:ext cx="269875" cy="303212"/>
          </a:xfrm>
          <a:prstGeom prst="ellipse">
            <a:avLst/>
          </a:prstGeom>
          <a:solidFill>
            <a:srgbClr val="6600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4" name="Text Box 28"/>
          <p:cNvSpPr txBox="1">
            <a:spLocks noChangeArrowheads="1"/>
          </p:cNvSpPr>
          <p:nvPr/>
        </p:nvSpPr>
        <p:spPr bwMode="auto">
          <a:xfrm>
            <a:off x="1828800" y="3738563"/>
            <a:ext cx="28130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300" b="1">
                <a:latin typeface="Lucida Sans Unicode" pitchFamily="34" charset="0"/>
              </a:rPr>
              <a:t>RT1   RT2   RT3   ….    RT5</a:t>
            </a:r>
          </a:p>
        </p:txBody>
      </p:sp>
      <p:sp>
        <p:nvSpPr>
          <p:cNvPr id="193565" name="Oval 29"/>
          <p:cNvSpPr>
            <a:spLocks noChangeArrowheads="1"/>
          </p:cNvSpPr>
          <p:nvPr/>
        </p:nvSpPr>
        <p:spPr bwMode="auto">
          <a:xfrm>
            <a:off x="2336800" y="1752600"/>
            <a:ext cx="949325" cy="7588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6" name="Line 30"/>
          <p:cNvSpPr>
            <a:spLocks noChangeShapeType="1"/>
          </p:cNvSpPr>
          <p:nvPr/>
        </p:nvSpPr>
        <p:spPr bwMode="auto">
          <a:xfrm>
            <a:off x="3389313" y="3132138"/>
            <a:ext cx="2730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id-ID"/>
          </a:p>
        </p:txBody>
      </p:sp>
      <p:sp>
        <p:nvSpPr>
          <p:cNvPr id="193567" name="Oval 31"/>
          <p:cNvSpPr>
            <a:spLocks noChangeArrowheads="1"/>
          </p:cNvSpPr>
          <p:nvPr/>
        </p:nvSpPr>
        <p:spPr bwMode="auto">
          <a:xfrm>
            <a:off x="3162300" y="4957763"/>
            <a:ext cx="271463" cy="303212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8" name="Oval 32"/>
          <p:cNvSpPr>
            <a:spLocks noChangeArrowheads="1"/>
          </p:cNvSpPr>
          <p:nvPr/>
        </p:nvSpPr>
        <p:spPr bwMode="auto">
          <a:xfrm>
            <a:off x="3609975" y="4953000"/>
            <a:ext cx="269875" cy="301625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69" name="Text Box 33"/>
          <p:cNvSpPr txBox="1">
            <a:spLocks noChangeArrowheads="1"/>
          </p:cNvSpPr>
          <p:nvPr/>
        </p:nvSpPr>
        <p:spPr bwMode="auto">
          <a:xfrm>
            <a:off x="3048000" y="4724400"/>
            <a:ext cx="14478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300" b="1">
                <a:latin typeface="Lucida Sans Unicode" pitchFamily="34" charset="0"/>
              </a:rPr>
              <a:t>KK1  KK2</a:t>
            </a:r>
          </a:p>
        </p:txBody>
      </p:sp>
      <p:sp>
        <p:nvSpPr>
          <p:cNvPr id="193570" name="Oval 34"/>
          <p:cNvSpPr>
            <a:spLocks noChangeArrowheads="1"/>
          </p:cNvSpPr>
          <p:nvPr/>
        </p:nvSpPr>
        <p:spPr bwMode="auto">
          <a:xfrm>
            <a:off x="3146425" y="5487988"/>
            <a:ext cx="269875" cy="303212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71" name="Oval 35"/>
          <p:cNvSpPr>
            <a:spLocks noChangeArrowheads="1"/>
          </p:cNvSpPr>
          <p:nvPr/>
        </p:nvSpPr>
        <p:spPr bwMode="auto">
          <a:xfrm>
            <a:off x="3592513" y="5483225"/>
            <a:ext cx="271462" cy="303213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193572" name="Text Box 36"/>
          <p:cNvSpPr txBox="1">
            <a:spLocks noChangeArrowheads="1"/>
          </p:cNvSpPr>
          <p:nvPr/>
        </p:nvSpPr>
        <p:spPr bwMode="auto">
          <a:xfrm>
            <a:off x="2057400" y="5483225"/>
            <a:ext cx="10160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300" b="1">
                <a:latin typeface="Lucida Sans Unicode" pitchFamily="34" charset="0"/>
              </a:rPr>
              <a:t>Laki-laki</a:t>
            </a:r>
          </a:p>
        </p:txBody>
      </p:sp>
      <p:sp>
        <p:nvSpPr>
          <p:cNvPr id="193573" name="Text Box 37"/>
          <p:cNvSpPr txBox="1">
            <a:spLocks noChangeArrowheads="1"/>
          </p:cNvSpPr>
          <p:nvPr/>
        </p:nvSpPr>
        <p:spPr bwMode="auto">
          <a:xfrm>
            <a:off x="3841750" y="5483225"/>
            <a:ext cx="133985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300" b="1">
                <a:latin typeface="Lucida Sans Unicode" pitchFamily="34" charset="0"/>
              </a:rPr>
              <a:t>Perempuan</a:t>
            </a:r>
          </a:p>
        </p:txBody>
      </p:sp>
      <p:sp>
        <p:nvSpPr>
          <p:cNvPr id="193574" name="Text Box 38"/>
          <p:cNvSpPr txBox="1">
            <a:spLocks noChangeArrowheads="1"/>
          </p:cNvSpPr>
          <p:nvPr/>
        </p:nvSpPr>
        <p:spPr bwMode="auto">
          <a:xfrm>
            <a:off x="5133975" y="3733800"/>
            <a:ext cx="3616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ahoma" pitchFamily="34" charset="0"/>
              </a:rPr>
              <a:t>Di setiap desa/kelurahan dipilih sebanyak 5 RT dengan cara random</a:t>
            </a:r>
          </a:p>
        </p:txBody>
      </p:sp>
      <p:sp>
        <p:nvSpPr>
          <p:cNvPr id="193575" name="Oval 41"/>
          <p:cNvSpPr>
            <a:spLocks noChangeArrowheads="1"/>
          </p:cNvSpPr>
          <p:nvPr/>
        </p:nvSpPr>
        <p:spPr bwMode="auto">
          <a:xfrm>
            <a:off x="1970088" y="4030663"/>
            <a:ext cx="268287" cy="303212"/>
          </a:xfrm>
          <a:prstGeom prst="ellipse">
            <a:avLst/>
          </a:prstGeom>
          <a:solidFill>
            <a:srgbClr val="6600FF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Lucida Sans Unicode" pitchFamily="34" charset="0"/>
            </a:endParaRPr>
          </a:p>
        </p:txBody>
      </p:sp>
      <p:sp>
        <p:nvSpPr>
          <p:cNvPr id="42024" name="Text Box 42"/>
          <p:cNvSpPr txBox="1">
            <a:spLocks noChangeArrowheads="1"/>
          </p:cNvSpPr>
          <p:nvPr/>
        </p:nvSpPr>
        <p:spPr bwMode="auto">
          <a:xfrm>
            <a:off x="609600" y="441325"/>
            <a:ext cx="538321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  <a:ea typeface="ＭＳ Ｐゴシック" pitchFamily="34" charset="-128"/>
                <a:cs typeface="Arial" pitchFamily="34" charset="0"/>
              </a:rPr>
              <a:t>Flowchart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  <a:ea typeface="ＭＳ Ｐゴシック" pitchFamily="34" charset="-128"/>
                <a:cs typeface="Arial" pitchFamily="34" charset="0"/>
              </a:rPr>
              <a:t>penarikan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  <a:ea typeface="ＭＳ Ｐゴシック" pitchFamily="34" charset="-128"/>
                <a:cs typeface="Arial" pitchFamily="34" charset="0"/>
              </a:rPr>
              <a:t>sampel</a:t>
            </a:r>
            <a:endParaRPr lang="en-US" sz="3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93577" name="Footer Placeholder 4"/>
          <p:cNvSpPr txBox="1">
            <a:spLocks noGrp="1"/>
          </p:cNvSpPr>
          <p:nvPr/>
        </p:nvSpPr>
        <p:spPr bwMode="auto">
          <a:xfrm>
            <a:off x="5715000" y="62071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i="1">
                <a:latin typeface="Lucida Sans Unicode" pitchFamily="34" charset="0"/>
              </a:rPr>
              <a:t> </a:t>
            </a:r>
          </a:p>
        </p:txBody>
      </p:sp>
      <p:sp>
        <p:nvSpPr>
          <p:cNvPr id="44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82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46113" y="2895600"/>
            <a:ext cx="7772400" cy="646112"/>
          </a:xfrm>
        </p:spPr>
        <p:txBody>
          <a:bodyPr>
            <a:sp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err="1">
                <a:effectLst/>
              </a:rPr>
              <a:t>Validasi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Sampel</a:t>
            </a:r>
            <a:endParaRPr lang="en-US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41348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4"/>
          <p:cNvSpPr txBox="1">
            <a:spLocks noGrp="1"/>
          </p:cNvSpPr>
          <p:nvPr/>
        </p:nvSpPr>
        <p:spPr bwMode="auto">
          <a:xfrm>
            <a:off x="5715000" y="62071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i="1">
                <a:latin typeface="Lucida Sans Unicode" pitchFamily="34" charset="0"/>
              </a:rPr>
              <a:t> 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043689" y="604838"/>
            <a:ext cx="67169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id-ID" sz="24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PROFIL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DEMOGRAFI </a:t>
            </a:r>
            <a:r>
              <a:rPr lang="id-ID" sz="2400" b="1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RESPONDEN</a:t>
            </a:r>
            <a:r>
              <a:rPr lang="en-US" sz="2400" b="1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 (Des 2017)</a:t>
            </a:r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Lucida Sans Unicode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67569"/>
              </p:ext>
            </p:extLst>
          </p:nvPr>
        </p:nvGraphicFramePr>
        <p:xfrm>
          <a:off x="790155" y="1484784"/>
          <a:ext cx="7454253" cy="3031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211" name="Worksheet" r:id="rId3" imgW="5676904" imgH="2276541" progId="">
                  <p:embed/>
                </p:oleObj>
              </mc:Choice>
              <mc:Fallback>
                <p:oleObj name="Worksheet" r:id="rId3" imgW="5676904" imgH="2276541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155" y="1484784"/>
                        <a:ext cx="7454253" cy="30318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610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043689" y="604838"/>
            <a:ext cx="67169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id-ID" sz="24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PROFIL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DEMOGRAFI </a:t>
            </a:r>
            <a:r>
              <a:rPr lang="id-ID" sz="2400" b="1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RESPONDEN</a:t>
            </a:r>
            <a:r>
              <a:rPr lang="en-US" sz="2400" b="1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Lucida Sans Unicode" charset="0"/>
              </a:rPr>
              <a:t> (Des 2017)</a:t>
            </a:r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Lucida Sans Unicode" charset="0"/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7402"/>
              </p:ext>
            </p:extLst>
          </p:nvPr>
        </p:nvGraphicFramePr>
        <p:xfrm>
          <a:off x="1143000" y="1295400"/>
          <a:ext cx="6896100" cy="361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35" name="Worksheet" r:id="rId3" imgW="5819647" imgH="3086258" progId="">
                  <p:embed/>
                </p:oleObj>
              </mc:Choice>
              <mc:Fallback>
                <p:oleObj name="Worksheet" r:id="rId3" imgW="5819647" imgH="3086258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95400"/>
                        <a:ext cx="6896100" cy="361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Footer Placeholder 4"/>
          <p:cNvSpPr txBox="1">
            <a:spLocks noGrp="1"/>
          </p:cNvSpPr>
          <p:nvPr/>
        </p:nvSpPr>
        <p:spPr bwMode="auto">
          <a:xfrm>
            <a:off x="5715000" y="62071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i="1">
                <a:latin typeface="Lucida Sans Unicode" pitchFamily="34" charset="0"/>
              </a:rPr>
              <a:t> </a:t>
            </a:r>
          </a:p>
        </p:txBody>
      </p:sp>
      <p:sp>
        <p:nvSpPr>
          <p:cNvPr id="8" name="Footer Placeholder 4"/>
          <p:cNvSpPr txBox="1">
            <a:spLocks noGrp="1"/>
          </p:cNvSpPr>
          <p:nvPr/>
        </p:nvSpPr>
        <p:spPr bwMode="auto">
          <a:xfrm>
            <a:off x="4532313" y="6372225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Survei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Nasional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</a:t>
            </a:r>
            <a:r>
              <a:rPr lang="fi-FI" altLang="en-US" sz="1200" dirty="0" err="1" smtClean="0">
                <a:latin typeface="Lucida Sans Unicode" pitchFamily="34" charset="0"/>
                <a:ea typeface="MS PGothic" pitchFamily="34" charset="-128"/>
              </a:rPr>
              <a:t>tentang</a:t>
            </a:r>
            <a:r>
              <a:rPr lang="fi-FI" altLang="en-US" sz="1200" dirty="0" smtClean="0">
                <a:latin typeface="Lucida Sans Unicode" pitchFamily="34" charset="0"/>
                <a:ea typeface="MS PGothic" pitchFamily="34" charset="-128"/>
              </a:rPr>
              <a:t> LGBT 2016-2017</a:t>
            </a:r>
            <a:endParaRPr lang="en-US" altLang="en-US" sz="1200" dirty="0"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/>
          <a:p>
            <a:pPr>
              <a:defRPr/>
            </a:pPr>
            <a:fld id="{38D2ACDE-E22C-443F-9C03-4E679C7E5E7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901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4"/>
          <p:cNvSpPr>
            <a:spLocks noGrp="1"/>
          </p:cNvSpPr>
          <p:nvPr>
            <p:ph type="title"/>
          </p:nvPr>
        </p:nvSpPr>
        <p:spPr bwMode="auto">
          <a:xfrm>
            <a:off x="457200" y="262353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91440" anchor="b">
            <a:normAutofit/>
          </a:bodyPr>
          <a:lstStyle/>
          <a:p>
            <a:pPr algn="ctr"/>
            <a:r>
              <a:rPr lang="en-US" sz="4000" b="1" dirty="0" err="1" smtClean="0">
                <a:solidFill>
                  <a:schemeClr val="tx2"/>
                </a:solidFill>
                <a:latin typeface="Lucida Sans Unicode" pitchFamily="34" charset="0"/>
              </a:rPr>
              <a:t>Hasil</a:t>
            </a:r>
            <a:r>
              <a:rPr lang="en-US" sz="4000" b="1" dirty="0" smtClean="0">
                <a:solidFill>
                  <a:schemeClr val="tx2"/>
                </a:solidFill>
                <a:latin typeface="Lucida Sans Unicode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Lucida Sans Unicode" pitchFamily="34" charset="0"/>
              </a:rPr>
              <a:t>Penelitian</a:t>
            </a:r>
            <a:r>
              <a:rPr lang="en-US" sz="4000" b="1" dirty="0" smtClean="0">
                <a:solidFill>
                  <a:schemeClr val="tx2"/>
                </a:solidFill>
                <a:latin typeface="Lucida Sans Unicode" pitchFamily="34" charset="0"/>
              </a:rPr>
              <a:t> </a:t>
            </a:r>
            <a:endParaRPr lang="en-US" sz="4000" b="1" dirty="0">
              <a:solidFill>
                <a:schemeClr val="tx2"/>
              </a:solidFill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563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15484</TotalTime>
  <Words>1624</Words>
  <Application>Microsoft Macintosh PowerPoint</Application>
  <PresentationFormat>On-screen Show (4:3)</PresentationFormat>
  <Paragraphs>189</Paragraphs>
  <Slides>35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Concourse</vt:lpstr>
      <vt:lpstr>Worksheet</vt:lpstr>
      <vt:lpstr>Chart</vt:lpstr>
      <vt:lpstr> </vt:lpstr>
      <vt:lpstr>Latar belakang</vt:lpstr>
      <vt:lpstr>PowerPoint Presentation</vt:lpstr>
      <vt:lpstr>PowerPoint Presentation</vt:lpstr>
      <vt:lpstr>PowerPoint Presentation</vt:lpstr>
      <vt:lpstr>Validasi Sampel</vt:lpstr>
      <vt:lpstr>PowerPoint Presentation</vt:lpstr>
      <vt:lpstr>PowerPoint Presentation</vt:lpstr>
      <vt:lpstr>Hasil Penelitian </vt:lpstr>
      <vt:lpstr>Tahu LGBT?</vt:lpstr>
      <vt:lpstr>… Lanjutan: Jika tahu, seberapa mengancam LGBT?</vt:lpstr>
      <vt:lpstr>Setuju dengan pendata bahwa gay dan lesbian Dilarang Agama?</vt:lpstr>
      <vt:lpstr>Keberatan bila LGBT menjadi …?</vt:lpstr>
      <vt:lpstr>Maret 2016: (Khusus yang tahu LGBT) Kalau di antara keluarga ternyata ada LGBT, apakah akan tetap menerimanya sebagai anggota keluarga?</vt:lpstr>
      <vt:lpstr>Temuan</vt:lpstr>
      <vt:lpstr>Menerima jika ada Anggota Keluarga yang LGBT Menurut Demografi (Maret 2016)</vt:lpstr>
      <vt:lpstr>Menerima jika ada Anggota Keluarga yang LGBT Menurut Demografi (Maret 2016)</vt:lpstr>
      <vt:lpstr>Menerima jika ada Anggota Keluarga yang LGBT Menurut Demografi (Maret 2016)</vt:lpstr>
      <vt:lpstr>Temuan</vt:lpstr>
      <vt:lpstr>Maret 2016: (Khusus yang tahu LGBT) Apakah LGBT punya hak hidup di negara kita?</vt:lpstr>
      <vt:lpstr>Opini “LGBT punya hak hidup di negara kita” menurut demografi (Maret 2016)</vt:lpstr>
      <vt:lpstr>Opini “LGBT punya hak hidup di negara kita” menurut demografi (Maret 2016)</vt:lpstr>
      <vt:lpstr>Opini “LGBT punya hak hidup di negara kita” menurut demografi (Maret 2016)</vt:lpstr>
      <vt:lpstr>Opini “LGBT punya hak hidup di negara kita” menurut demografi (Maret 2016)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Temuan</vt:lpstr>
      <vt:lpstr>Kesimpulan</vt:lpstr>
      <vt:lpstr>Kesimpulan 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 CALON PRESIDEN POPULER</dc:title>
  <dc:creator>Saiful</dc:creator>
  <cp:lastModifiedBy>Saidiman</cp:lastModifiedBy>
  <cp:revision>1426</cp:revision>
  <dcterms:created xsi:type="dcterms:W3CDTF">2012-07-02T12:35:46Z</dcterms:created>
  <dcterms:modified xsi:type="dcterms:W3CDTF">2019-10-14T09:58:38Z</dcterms:modified>
</cp:coreProperties>
</file>