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xls" ContentType="application/vnd.ms-exce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notesSlides/notesSlide2.xml" ContentType="application/vnd.openxmlformats-officedocument.presentationml.notesSlide+xml"/>
  <Override PartName="/ppt/embeddings/oleObject6.bin" ContentType="application/vnd.openxmlformats-officedocument.oleObject"/>
  <Override PartName="/ppt/notesSlides/notesSlide3.xml" ContentType="application/vnd.openxmlformats-officedocument.presentationml.notesSlide+xml"/>
  <Override PartName="/ppt/embeddings/oleObject7.bin" ContentType="application/vnd.openxmlformats-officedocument.oleObject"/>
  <Override PartName="/ppt/notesSlides/notesSlide4.xml" ContentType="application/vnd.openxmlformats-officedocument.presentationml.notesSlide+xml"/>
  <Override PartName="/ppt/embeddings/oleObject8.bin" ContentType="application/vnd.openxmlformats-officedocument.oleObject"/>
  <Override PartName="/ppt/notesSlides/notesSlide5.xml" ContentType="application/vnd.openxmlformats-officedocument.presentationml.notesSlide+xml"/>
  <Override PartName="/ppt/embeddings/oleObject9.bin" ContentType="application/vnd.openxmlformats-officedocument.oleObject"/>
  <Override PartName="/ppt/notesSlides/notesSlide6.xml" ContentType="application/vnd.openxmlformats-officedocument.presentationml.notesSlide+xml"/>
  <Override PartName="/ppt/embeddings/oleObject10.bin" ContentType="application/vnd.openxmlformats-officedocument.oleObject"/>
  <Override PartName="/ppt/notesSlides/notesSlide7.xml" ContentType="application/vnd.openxmlformats-officedocument.presentationml.notesSlide+xml"/>
  <Override PartName="/ppt/embeddings/oleObject11.bin" ContentType="application/vnd.openxmlformats-officedocument.oleObject"/>
  <Override PartName="/ppt/notesSlides/notesSlide8.xml" ContentType="application/vnd.openxmlformats-officedocument.presentationml.notesSlide+xml"/>
  <Override PartName="/ppt/embeddings/oleObject12.bin" ContentType="application/vnd.openxmlformats-officedocument.oleObject"/>
  <Override PartName="/ppt/notesSlides/notesSlide9.xml" ContentType="application/vnd.openxmlformats-officedocument.presentationml.notesSlide+xml"/>
  <Override PartName="/ppt/embeddings/oleObject13.bin" ContentType="application/vnd.openxmlformats-officedocument.oleObject"/>
  <Override PartName="/ppt/notesSlides/notesSlide10.xml" ContentType="application/vnd.openxmlformats-officedocument.presentationml.notesSlide+xml"/>
  <Override PartName="/ppt/embeddings/oleObject14.bin" ContentType="application/vnd.openxmlformats-officedocument.oleObject"/>
  <Override PartName="/ppt/notesSlides/notesSlide11.xml" ContentType="application/vnd.openxmlformats-officedocument.presentationml.notesSlide+xml"/>
  <Override PartName="/ppt/embeddings/oleObject15.bin" ContentType="application/vnd.openxmlformats-officedocument.oleObject"/>
  <Override PartName="/ppt/notesSlides/notesSlide12.xml" ContentType="application/vnd.openxmlformats-officedocument.presentationml.notesSlide+xml"/>
  <Override PartName="/ppt/embeddings/oleObject16.bin" ContentType="application/vnd.openxmlformats-officedocument.oleObject"/>
  <Override PartName="/ppt/notesSlides/notesSlide13.xml" ContentType="application/vnd.openxmlformats-officedocument.presentationml.notesSlide+xml"/>
  <Override PartName="/ppt/embeddings/oleObject17.bin" ContentType="application/vnd.openxmlformats-officedocument.oleObject"/>
  <Override PartName="/ppt/notesSlides/notesSlide14.xml" ContentType="application/vnd.openxmlformats-officedocument.presentationml.notesSlide+xml"/>
  <Override PartName="/ppt/embeddings/oleObject18.bin" ContentType="application/vnd.openxmlformats-officedocument.oleObject"/>
  <Override PartName="/ppt/notesSlides/notesSlide15.xml" ContentType="application/vnd.openxmlformats-officedocument.presentationml.notesSlide+xml"/>
  <Override PartName="/ppt/embeddings/oleObject19.bin" ContentType="application/vnd.openxmlformats-officedocument.oleObject"/>
  <Override PartName="/ppt/notesSlides/notesSlide16.xml" ContentType="application/vnd.openxmlformats-officedocument.presentationml.notesSlide+xml"/>
  <Override PartName="/ppt/embeddings/oleObject20.bin" ContentType="application/vnd.openxmlformats-officedocument.oleObject"/>
  <Override PartName="/ppt/notesSlides/notesSlide17.xml" ContentType="application/vnd.openxmlformats-officedocument.presentationml.notesSlide+xml"/>
  <Override PartName="/ppt/embeddings/oleObject21.bin" ContentType="application/vnd.openxmlformats-officedocument.oleObject"/>
  <Override PartName="/ppt/notesSlides/notesSlide18.xml" ContentType="application/vnd.openxmlformats-officedocument.presentationml.notesSlide+xml"/>
  <Override PartName="/ppt/embeddings/oleObject22.bin" ContentType="application/vnd.openxmlformats-officedocument.oleObject"/>
  <Override PartName="/ppt/notesSlides/notesSlide19.xml" ContentType="application/vnd.openxmlformats-officedocument.presentationml.notesSlide+xml"/>
  <Override PartName="/ppt/embeddings/oleObject23.bin" ContentType="application/vnd.openxmlformats-officedocument.oleObject"/>
  <Override PartName="/ppt/notesSlides/notesSlide20.xml" ContentType="application/vnd.openxmlformats-officedocument.presentationml.notesSlide+xml"/>
  <Override PartName="/ppt/embeddings/oleObject24.bin" ContentType="application/vnd.openxmlformats-officedocument.oleObject"/>
  <Override PartName="/ppt/notesSlides/notesSlide21.xml" ContentType="application/vnd.openxmlformats-officedocument.presentationml.notesSlide+xml"/>
  <Override PartName="/ppt/embeddings/oleObject25.bin" ContentType="application/vnd.openxmlformats-officedocument.oleObject"/>
  <Override PartName="/ppt/embeddings/oleObject26.bin" ContentType="application/vnd.openxmlformats-officedocument.oleObject"/>
  <Override PartName="/ppt/notesSlides/notesSlide22.xml" ContentType="application/vnd.openxmlformats-officedocument.presentationml.notesSlide+xml"/>
  <Override PartName="/ppt/notesSlides/notesSlide23.xml" ContentType="application/vnd.openxmlformats-officedocument.presentationml.notesSlide+xml"/>
  <Override PartName="/ppt/embeddings/oleObject27.bin" ContentType="application/vnd.openxmlformats-officedocument.oleObject"/>
  <Override PartName="/ppt/notesSlides/notesSlide24.xml" ContentType="application/vnd.openxmlformats-officedocument.presentationml.notesSlide+xml"/>
  <Override PartName="/ppt/embeddings/oleObject28.bin" ContentType="application/vnd.openxmlformats-officedocument.oleObject"/>
  <Override PartName="/ppt/embeddings/oleObject29.bin" ContentType="application/vnd.openxmlformats-officedocument.oleObject"/>
  <Override PartName="/ppt/notesSlides/notesSlide25.xml" ContentType="application/vnd.openxmlformats-officedocument.presentationml.notesSlide+xml"/>
  <Override PartName="/ppt/embeddings/oleObject30.bin" ContentType="application/vnd.openxmlformats-officedocument.oleObject"/>
  <Override PartName="/ppt/notesSlides/notesSlide26.xml" ContentType="application/vnd.openxmlformats-officedocument.presentationml.notesSlide+xml"/>
  <Override PartName="/ppt/embeddings/oleObject3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53"/>
  </p:notesMasterIdLst>
  <p:handoutMasterIdLst>
    <p:handoutMasterId r:id="rId54"/>
  </p:handoutMasterIdLst>
  <p:sldIdLst>
    <p:sldId id="339" r:id="rId2"/>
    <p:sldId id="404" r:id="rId3"/>
    <p:sldId id="405" r:id="rId4"/>
    <p:sldId id="406" r:id="rId5"/>
    <p:sldId id="407" r:id="rId6"/>
    <p:sldId id="889" r:id="rId7"/>
    <p:sldId id="945" r:id="rId8"/>
    <p:sldId id="409" r:id="rId9"/>
    <p:sldId id="798" r:id="rId10"/>
    <p:sldId id="759" r:id="rId11"/>
    <p:sldId id="802" r:id="rId12"/>
    <p:sldId id="417" r:id="rId13"/>
    <p:sldId id="418" r:id="rId14"/>
    <p:sldId id="681" r:id="rId15"/>
    <p:sldId id="768" r:id="rId16"/>
    <p:sldId id="847" r:id="rId17"/>
    <p:sldId id="682" r:id="rId18"/>
    <p:sldId id="848" r:id="rId19"/>
    <p:sldId id="684" r:id="rId20"/>
    <p:sldId id="891" r:id="rId21"/>
    <p:sldId id="806" r:id="rId22"/>
    <p:sldId id="810" r:id="rId23"/>
    <p:sldId id="815" r:id="rId24"/>
    <p:sldId id="851" r:id="rId25"/>
    <p:sldId id="852" r:id="rId26"/>
    <p:sldId id="912" r:id="rId27"/>
    <p:sldId id="913" r:id="rId28"/>
    <p:sldId id="914" r:id="rId29"/>
    <p:sldId id="915" r:id="rId30"/>
    <p:sldId id="916" r:id="rId31"/>
    <p:sldId id="958" r:id="rId32"/>
    <p:sldId id="843" r:id="rId33"/>
    <p:sldId id="448" r:id="rId34"/>
    <p:sldId id="450" r:id="rId35"/>
    <p:sldId id="762" r:id="rId36"/>
    <p:sldId id="712" r:id="rId37"/>
    <p:sldId id="866" r:id="rId38"/>
    <p:sldId id="921" r:id="rId39"/>
    <p:sldId id="928" r:id="rId40"/>
    <p:sldId id="522" r:id="rId41"/>
    <p:sldId id="667" r:id="rId42"/>
    <p:sldId id="946" r:id="rId43"/>
    <p:sldId id="526" r:id="rId44"/>
    <p:sldId id="948" r:id="rId45"/>
    <p:sldId id="949" r:id="rId46"/>
    <p:sldId id="953" r:id="rId47"/>
    <p:sldId id="954" r:id="rId48"/>
    <p:sldId id="955" r:id="rId49"/>
    <p:sldId id="957" r:id="rId50"/>
    <p:sldId id="956" r:id="rId51"/>
    <p:sldId id="618" r:id="rId52"/>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7B7B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72" autoAdjust="0"/>
    <p:restoredTop sz="93000" autoAdjust="0"/>
  </p:normalViewPr>
  <p:slideViewPr>
    <p:cSldViewPr>
      <p:cViewPr varScale="1">
        <p:scale>
          <a:sx n="90" d="100"/>
          <a:sy n="90" d="100"/>
        </p:scale>
        <p:origin x="-87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notesMaster" Target="notesMasters/notesMaster1.xml"/><Relationship Id="rId54" Type="http://schemas.openxmlformats.org/officeDocument/2006/relationships/handoutMaster" Target="handoutMasters/handoutMaster1.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1.emf"/><Relationship Id="rId2" Type="http://schemas.openxmlformats.org/officeDocument/2006/relationships/image" Target="../media/image32.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3170238" cy="481013"/>
          </a:xfrm>
          <a:prstGeom prst="rect">
            <a:avLst/>
          </a:prstGeom>
          <a:noFill/>
          <a:ln w="9525">
            <a:noFill/>
            <a:miter lim="800000"/>
            <a:headEnd/>
            <a:tailEnd/>
          </a:ln>
        </p:spPr>
        <p:txBody>
          <a:bodyPr vert="horz" wrap="square" lIns="94837" tIns="47418" rIns="94837" bIns="47418" numCol="1" anchor="t" anchorCtr="0" compatLnSpc="1">
            <a:prstTxWarp prst="textNoShape">
              <a:avLst/>
            </a:prstTxWarp>
          </a:bodyPr>
          <a:lstStyle>
            <a:lvl1pPr defTabSz="946150" eaLnBrk="0" hangingPunct="0">
              <a:defRPr sz="1200"/>
            </a:lvl1pPr>
          </a:lstStyle>
          <a:p>
            <a:pPr>
              <a:defRPr/>
            </a:pPr>
            <a:endParaRPr lang="en-GB"/>
          </a:p>
        </p:txBody>
      </p:sp>
      <p:sp>
        <p:nvSpPr>
          <p:cNvPr id="111619" name="Rectangle 3"/>
          <p:cNvSpPr>
            <a:spLocks noGrp="1" noChangeArrowheads="1"/>
          </p:cNvSpPr>
          <p:nvPr>
            <p:ph type="dt" sz="quarter" idx="1"/>
          </p:nvPr>
        </p:nvSpPr>
        <p:spPr bwMode="auto">
          <a:xfrm>
            <a:off x="4143375" y="0"/>
            <a:ext cx="3170238" cy="481013"/>
          </a:xfrm>
          <a:prstGeom prst="rect">
            <a:avLst/>
          </a:prstGeom>
          <a:noFill/>
          <a:ln w="9525">
            <a:noFill/>
            <a:miter lim="800000"/>
            <a:headEnd/>
            <a:tailEnd/>
          </a:ln>
        </p:spPr>
        <p:txBody>
          <a:bodyPr vert="horz" wrap="square" lIns="94837" tIns="47418" rIns="94837" bIns="47418" numCol="1" anchor="t" anchorCtr="0" compatLnSpc="1">
            <a:prstTxWarp prst="textNoShape">
              <a:avLst/>
            </a:prstTxWarp>
          </a:bodyPr>
          <a:lstStyle>
            <a:lvl1pPr algn="r" defTabSz="946150" eaLnBrk="0" hangingPunct="0">
              <a:defRPr sz="1200"/>
            </a:lvl1pPr>
          </a:lstStyle>
          <a:p>
            <a:pPr>
              <a:defRPr/>
            </a:pPr>
            <a:fld id="{343FF4F9-D627-4720-9FCB-8A3219E9E02F}" type="datetime1">
              <a:rPr lang="en-US"/>
              <a:pPr>
                <a:defRPr/>
              </a:pPr>
              <a:t>7/14/17</a:t>
            </a:fld>
            <a:endParaRPr lang="en-US"/>
          </a:p>
        </p:txBody>
      </p:sp>
      <p:sp>
        <p:nvSpPr>
          <p:cNvPr id="111620" name="Rectangle 4"/>
          <p:cNvSpPr>
            <a:spLocks noGrp="1" noChangeArrowheads="1"/>
          </p:cNvSpPr>
          <p:nvPr>
            <p:ph type="ftr" sz="quarter" idx="2"/>
          </p:nvPr>
        </p:nvSpPr>
        <p:spPr bwMode="auto">
          <a:xfrm>
            <a:off x="0" y="9118600"/>
            <a:ext cx="3170238" cy="481013"/>
          </a:xfrm>
          <a:prstGeom prst="rect">
            <a:avLst/>
          </a:prstGeom>
          <a:noFill/>
          <a:ln w="9525">
            <a:noFill/>
            <a:miter lim="800000"/>
            <a:headEnd/>
            <a:tailEnd/>
          </a:ln>
        </p:spPr>
        <p:txBody>
          <a:bodyPr vert="horz" wrap="square" lIns="94837" tIns="47418" rIns="94837" bIns="47418" numCol="1" anchor="b" anchorCtr="0" compatLnSpc="1">
            <a:prstTxWarp prst="textNoShape">
              <a:avLst/>
            </a:prstTxWarp>
          </a:bodyPr>
          <a:lstStyle>
            <a:lvl1pPr defTabSz="946150" eaLnBrk="0" hangingPunct="0">
              <a:defRPr sz="1200"/>
            </a:lvl1pPr>
          </a:lstStyle>
          <a:p>
            <a:pPr>
              <a:defRPr/>
            </a:pPr>
            <a:endParaRPr lang="en-GB"/>
          </a:p>
        </p:txBody>
      </p:sp>
      <p:sp>
        <p:nvSpPr>
          <p:cNvPr id="111621" name="Rectangle 5"/>
          <p:cNvSpPr>
            <a:spLocks noGrp="1" noChangeArrowheads="1"/>
          </p:cNvSpPr>
          <p:nvPr>
            <p:ph type="sldNum" sz="quarter" idx="3"/>
          </p:nvPr>
        </p:nvSpPr>
        <p:spPr bwMode="auto">
          <a:xfrm>
            <a:off x="4143375" y="9118600"/>
            <a:ext cx="3170238" cy="481013"/>
          </a:xfrm>
          <a:prstGeom prst="rect">
            <a:avLst/>
          </a:prstGeom>
          <a:noFill/>
          <a:ln w="9525">
            <a:noFill/>
            <a:miter lim="800000"/>
            <a:headEnd/>
            <a:tailEnd/>
          </a:ln>
        </p:spPr>
        <p:txBody>
          <a:bodyPr vert="horz" wrap="square" lIns="94837" tIns="47418" rIns="94837" bIns="47418" numCol="1" anchor="b" anchorCtr="0" compatLnSpc="1">
            <a:prstTxWarp prst="textNoShape">
              <a:avLst/>
            </a:prstTxWarp>
          </a:bodyPr>
          <a:lstStyle>
            <a:lvl1pPr algn="r" defTabSz="946150" eaLnBrk="0" hangingPunct="0">
              <a:defRPr sz="1200"/>
            </a:lvl1pPr>
          </a:lstStyle>
          <a:p>
            <a:pPr>
              <a:defRPr/>
            </a:pPr>
            <a:fld id="{2A37EC0C-A7BE-4657-B8D5-F0D1EFB85249}" type="slidenum">
              <a:rPr lang="en-US"/>
              <a:pPr>
                <a:defRPr/>
              </a:pPr>
              <a:t>‹#›</a:t>
            </a:fld>
            <a:endParaRPr lang="en-US"/>
          </a:p>
        </p:txBody>
      </p:sp>
    </p:spTree>
    <p:extLst>
      <p:ext uri="{BB962C8B-B14F-4D97-AF65-F5344CB8AC3E}">
        <p14:creationId xmlns:p14="http://schemas.microsoft.com/office/powerpoint/2010/main" val="2605559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81013"/>
          </a:xfrm>
          <a:prstGeom prst="rect">
            <a:avLst/>
          </a:prstGeom>
          <a:noFill/>
          <a:ln w="9525">
            <a:noFill/>
            <a:miter lim="800000"/>
            <a:headEnd/>
            <a:tailEnd/>
          </a:ln>
        </p:spPr>
        <p:txBody>
          <a:bodyPr vert="horz" wrap="square" lIns="96639" tIns="48320" rIns="96639" bIns="48320" numCol="1" anchor="t" anchorCtr="0" compatLnSpc="1">
            <a:prstTxWarp prst="textNoShape">
              <a:avLst/>
            </a:prstTxWarp>
          </a:bodyPr>
          <a:lstStyle>
            <a:lvl1pPr defTabSz="966788">
              <a:defRPr sz="1200"/>
            </a:lvl1pPr>
          </a:lstStyle>
          <a:p>
            <a:pPr>
              <a:defRPr/>
            </a:pPr>
            <a:endParaRPr lang="en-GB"/>
          </a:p>
        </p:txBody>
      </p:sp>
      <p:sp>
        <p:nvSpPr>
          <p:cNvPr id="3" name="Date Placeholder 2"/>
          <p:cNvSpPr>
            <a:spLocks noGrp="1"/>
          </p:cNvSpPr>
          <p:nvPr>
            <p:ph type="dt" idx="1"/>
          </p:nvPr>
        </p:nvSpPr>
        <p:spPr bwMode="auto">
          <a:xfrm>
            <a:off x="4143375" y="0"/>
            <a:ext cx="3170238" cy="481013"/>
          </a:xfrm>
          <a:prstGeom prst="rect">
            <a:avLst/>
          </a:prstGeom>
          <a:noFill/>
          <a:ln w="9525">
            <a:noFill/>
            <a:miter lim="800000"/>
            <a:headEnd/>
            <a:tailEnd/>
          </a:ln>
        </p:spPr>
        <p:txBody>
          <a:bodyPr vert="horz" wrap="square" lIns="96639" tIns="48320" rIns="96639" bIns="48320" numCol="1" anchor="t" anchorCtr="0" compatLnSpc="1">
            <a:prstTxWarp prst="textNoShape">
              <a:avLst/>
            </a:prstTxWarp>
          </a:bodyPr>
          <a:lstStyle>
            <a:lvl1pPr algn="r" defTabSz="966788">
              <a:defRPr sz="1200"/>
            </a:lvl1pPr>
          </a:lstStyle>
          <a:p>
            <a:pPr>
              <a:defRPr/>
            </a:pPr>
            <a:fld id="{869C6D02-A95A-4E20-BCE8-648913BD300C}" type="datetime1">
              <a:rPr lang="en-US"/>
              <a:pPr>
                <a:defRPr/>
              </a:pPr>
              <a:t>7/14/17</a:t>
            </a:fld>
            <a:endParaRPr lang="en-US"/>
          </a:p>
        </p:txBody>
      </p:sp>
      <p:sp>
        <p:nvSpPr>
          <p:cNvPr id="140292" name="Slide Image Placeholder 3"/>
          <p:cNvSpPr>
            <a:spLocks noGrp="1" noRot="1" noChangeAspect="1"/>
          </p:cNvSpPr>
          <p:nvPr>
            <p:ph type="sldImg" idx="2"/>
          </p:nvPr>
        </p:nvSpPr>
        <p:spPr bwMode="auto">
          <a:xfrm>
            <a:off x="1257300" y="719138"/>
            <a:ext cx="4800600" cy="3600450"/>
          </a:xfrm>
          <a:prstGeom prst="rect">
            <a:avLst/>
          </a:prstGeom>
          <a:noFill/>
          <a:ln w="12700">
            <a:solidFill>
              <a:srgbClr val="000000"/>
            </a:solidFill>
            <a:miter lim="800000"/>
            <a:headEnd/>
            <a:tailEnd/>
          </a:ln>
        </p:spPr>
      </p:sp>
      <p:sp>
        <p:nvSpPr>
          <p:cNvPr id="5" name="Notes Placeholder 4"/>
          <p:cNvSpPr>
            <a:spLocks noGrp="1"/>
          </p:cNvSpPr>
          <p:nvPr>
            <p:ph type="body" sz="quarter" idx="3"/>
          </p:nvPr>
        </p:nvSpPr>
        <p:spPr bwMode="auto">
          <a:xfrm>
            <a:off x="731838" y="4560888"/>
            <a:ext cx="5851525" cy="4321175"/>
          </a:xfrm>
          <a:prstGeom prst="rect">
            <a:avLst/>
          </a:prstGeom>
          <a:noFill/>
          <a:ln w="9525">
            <a:noFill/>
            <a:miter lim="800000"/>
            <a:headEnd/>
            <a:tailEnd/>
          </a:ln>
        </p:spPr>
        <p:txBody>
          <a:bodyPr vert="horz" wrap="square" lIns="96639" tIns="48320" rIns="96639" bIns="483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0" y="9118600"/>
            <a:ext cx="3170238" cy="481013"/>
          </a:xfrm>
          <a:prstGeom prst="rect">
            <a:avLst/>
          </a:prstGeom>
          <a:noFill/>
          <a:ln w="9525">
            <a:noFill/>
            <a:miter lim="800000"/>
            <a:headEnd/>
            <a:tailEnd/>
          </a:ln>
        </p:spPr>
        <p:txBody>
          <a:bodyPr vert="horz" wrap="square" lIns="96639" tIns="48320" rIns="96639" bIns="48320" numCol="1" anchor="b" anchorCtr="0" compatLnSpc="1">
            <a:prstTxWarp prst="textNoShape">
              <a:avLst/>
            </a:prstTxWarp>
          </a:bodyPr>
          <a:lstStyle>
            <a:lvl1pPr defTabSz="966788">
              <a:defRPr sz="1200"/>
            </a:lvl1pPr>
          </a:lstStyle>
          <a:p>
            <a:pPr>
              <a:defRPr/>
            </a:pPr>
            <a:endParaRPr lang="en-GB"/>
          </a:p>
        </p:txBody>
      </p:sp>
      <p:sp>
        <p:nvSpPr>
          <p:cNvPr id="7" name="Slide Number Placeholder 6"/>
          <p:cNvSpPr>
            <a:spLocks noGrp="1"/>
          </p:cNvSpPr>
          <p:nvPr>
            <p:ph type="sldNum" sz="quarter" idx="5"/>
          </p:nvPr>
        </p:nvSpPr>
        <p:spPr bwMode="auto">
          <a:xfrm>
            <a:off x="4143375" y="9118600"/>
            <a:ext cx="3170238" cy="481013"/>
          </a:xfrm>
          <a:prstGeom prst="rect">
            <a:avLst/>
          </a:prstGeom>
          <a:noFill/>
          <a:ln w="9525">
            <a:noFill/>
            <a:miter lim="800000"/>
            <a:headEnd/>
            <a:tailEnd/>
          </a:ln>
        </p:spPr>
        <p:txBody>
          <a:bodyPr vert="horz" wrap="square" lIns="96639" tIns="48320" rIns="96639" bIns="48320" numCol="1" anchor="b" anchorCtr="0" compatLnSpc="1">
            <a:prstTxWarp prst="textNoShape">
              <a:avLst/>
            </a:prstTxWarp>
          </a:bodyPr>
          <a:lstStyle>
            <a:lvl1pPr algn="r" defTabSz="966788">
              <a:defRPr sz="1200"/>
            </a:lvl1pPr>
          </a:lstStyle>
          <a:p>
            <a:pPr>
              <a:defRPr/>
            </a:pPr>
            <a:fld id="{03589FEC-7AF2-49DE-88AD-3078D5C078FC}" type="slidenum">
              <a:rPr lang="en-US"/>
              <a:pPr>
                <a:defRPr/>
              </a:pPr>
              <a:t>‹#›</a:t>
            </a:fld>
            <a:endParaRPr lang="en-US"/>
          </a:p>
        </p:txBody>
      </p:sp>
    </p:spTree>
    <p:extLst>
      <p:ext uri="{BB962C8B-B14F-4D97-AF65-F5344CB8AC3E}">
        <p14:creationId xmlns:p14="http://schemas.microsoft.com/office/powerpoint/2010/main" val="8185142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07"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itchFamily="-107"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07"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07"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07"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txBox="1">
            <a:spLocks noGrp="1" noChangeArrowheads="1"/>
          </p:cNvSpPr>
          <p:nvPr/>
        </p:nvSpPr>
        <p:spPr bwMode="auto">
          <a:xfrm>
            <a:off x="4143375" y="9120188"/>
            <a:ext cx="3170238" cy="479425"/>
          </a:xfrm>
          <a:prstGeom prst="rect">
            <a:avLst/>
          </a:prstGeom>
          <a:noFill/>
          <a:ln w="9525">
            <a:noFill/>
            <a:miter lim="800000"/>
            <a:headEnd/>
            <a:tailEnd/>
          </a:ln>
        </p:spPr>
        <p:txBody>
          <a:bodyPr lIns="94294" tIns="47146" rIns="94294" bIns="47146" anchor="b"/>
          <a:lstStyle/>
          <a:p>
            <a:pPr algn="r" defTabSz="941388"/>
            <a:fld id="{9CDF3C9B-7150-48EE-8FC9-5F376D1341E2}" type="slidenum">
              <a:rPr lang="en-US" sz="1200"/>
              <a:pPr algn="r" defTabSz="941388"/>
              <a:t>4</a:t>
            </a:fld>
            <a:endParaRPr lang="en-US" sz="1200"/>
          </a:p>
        </p:txBody>
      </p:sp>
      <p:sp>
        <p:nvSpPr>
          <p:cNvPr id="141315" name="Rectangle 2"/>
          <p:cNvSpPr>
            <a:spLocks noGrp="1" noRot="1" noChangeAspect="1" noChangeArrowheads="1" noTextEdit="1"/>
          </p:cNvSpPr>
          <p:nvPr>
            <p:ph type="sldImg"/>
          </p:nvPr>
        </p:nvSpPr>
        <p:spPr>
          <a:xfrm>
            <a:off x="1260475" y="720725"/>
            <a:ext cx="4799013" cy="3598863"/>
          </a:xfrm>
          <a:ln/>
        </p:spPr>
      </p:sp>
      <p:sp>
        <p:nvSpPr>
          <p:cNvPr id="141316" name="Rectangle 3"/>
          <p:cNvSpPr>
            <a:spLocks noGrp="1" noChangeArrowheads="1"/>
          </p:cNvSpPr>
          <p:nvPr>
            <p:ph type="body" idx="1"/>
          </p:nvPr>
        </p:nvSpPr>
        <p:spPr>
          <a:xfrm>
            <a:off x="731838" y="4559300"/>
            <a:ext cx="5851525" cy="4321175"/>
          </a:xfrm>
          <a:noFill/>
          <a:ln/>
        </p:spPr>
        <p:txBody>
          <a:bodyPr lIns="94294" tIns="47146" rIns="94294" bIns="47146"/>
          <a:lstStyle/>
          <a:p>
            <a:pPr eaLnBrk="1" hangingPunct="1"/>
            <a:endParaRPr lang="id-ID" smtClean="0">
              <a:ea typeface="ＭＳ Ｐゴシック" pitchFamily="34" charset="-128"/>
            </a:endParaRPr>
          </a:p>
        </p:txBody>
      </p:sp>
    </p:spTree>
    <p:extLst>
      <p:ext uri="{BB962C8B-B14F-4D97-AF65-F5344CB8AC3E}">
        <p14:creationId xmlns:p14="http://schemas.microsoft.com/office/powerpoint/2010/main" val="7745179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xfrm>
            <a:off x="1260475" y="720725"/>
            <a:ext cx="4799013" cy="3598863"/>
          </a:xfrm>
          <a:ln/>
        </p:spPr>
      </p:sp>
      <p:sp>
        <p:nvSpPr>
          <p:cNvPr id="150531"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425000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xfrm>
            <a:off x="1260475" y="720725"/>
            <a:ext cx="4799013" cy="3598863"/>
          </a:xfrm>
          <a:ln/>
        </p:spPr>
      </p:sp>
      <p:sp>
        <p:nvSpPr>
          <p:cNvPr id="154627"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040320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1260475" y="720725"/>
            <a:ext cx="4799013" cy="3598863"/>
          </a:xfrm>
          <a:ln/>
        </p:spPr>
      </p:sp>
      <p:sp>
        <p:nvSpPr>
          <p:cNvPr id="159747"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004491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1260475" y="720725"/>
            <a:ext cx="4799013" cy="3598863"/>
          </a:xfrm>
          <a:ln/>
        </p:spPr>
      </p:sp>
      <p:sp>
        <p:nvSpPr>
          <p:cNvPr id="159747"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9176616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1260475" y="720725"/>
            <a:ext cx="4799013" cy="3598863"/>
          </a:xfrm>
          <a:ln/>
        </p:spPr>
      </p:sp>
      <p:sp>
        <p:nvSpPr>
          <p:cNvPr id="159747"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705449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xfrm>
            <a:off x="1260475" y="720725"/>
            <a:ext cx="4799013" cy="3598863"/>
          </a:xfrm>
          <a:ln/>
        </p:spPr>
      </p:sp>
      <p:sp>
        <p:nvSpPr>
          <p:cNvPr id="16179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097695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xfrm>
            <a:off x="1260475" y="720725"/>
            <a:ext cx="4799013" cy="3598863"/>
          </a:xfrm>
          <a:ln/>
        </p:spPr>
      </p:sp>
      <p:sp>
        <p:nvSpPr>
          <p:cNvPr id="16179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7278911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xfrm>
            <a:off x="1260475" y="720725"/>
            <a:ext cx="4799013" cy="3598863"/>
          </a:xfrm>
          <a:ln/>
        </p:spPr>
      </p:sp>
      <p:sp>
        <p:nvSpPr>
          <p:cNvPr id="16179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5995534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xfrm>
            <a:off x="1260475" y="720725"/>
            <a:ext cx="4799013" cy="3598863"/>
          </a:xfrm>
          <a:ln/>
        </p:spPr>
      </p:sp>
      <p:sp>
        <p:nvSpPr>
          <p:cNvPr id="16179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5432332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xfrm>
            <a:off x="1260475" y="720725"/>
            <a:ext cx="4799013" cy="3598863"/>
          </a:xfrm>
          <a:ln/>
        </p:spPr>
      </p:sp>
      <p:sp>
        <p:nvSpPr>
          <p:cNvPr id="16179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961059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xfrm>
            <a:off x="1260475" y="720725"/>
            <a:ext cx="4799013" cy="3598863"/>
          </a:xfrm>
          <a:ln/>
        </p:spPr>
      </p:sp>
      <p:sp>
        <p:nvSpPr>
          <p:cNvPr id="142339"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7926662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xfrm>
            <a:off x="1260475" y="720725"/>
            <a:ext cx="4799013" cy="3598863"/>
          </a:xfrm>
          <a:ln/>
        </p:spPr>
      </p:sp>
      <p:sp>
        <p:nvSpPr>
          <p:cNvPr id="16179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351196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xfrm>
            <a:off x="1260475" y="720725"/>
            <a:ext cx="4799013" cy="3598863"/>
          </a:xfrm>
          <a:ln/>
        </p:spPr>
      </p:sp>
      <p:sp>
        <p:nvSpPr>
          <p:cNvPr id="162819"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462134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p:spPr>
        <p:txBody>
          <a:bodyPr/>
          <a:lstStyle/>
          <a:p>
            <a:endParaRPr lang="id-ID" noProof="1" smtClean="0">
              <a:latin typeface="Arial" charset="0"/>
              <a:ea typeface="ＭＳ Ｐゴシック" pitchFamily="34" charset="-128"/>
            </a:endParaRPr>
          </a:p>
        </p:txBody>
      </p:sp>
    </p:spTree>
    <p:extLst>
      <p:ext uri="{BB962C8B-B14F-4D97-AF65-F5344CB8AC3E}">
        <p14:creationId xmlns:p14="http://schemas.microsoft.com/office/powerpoint/2010/main" val="16290763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xfrm>
            <a:off x="1260475" y="720725"/>
            <a:ext cx="4799013" cy="3598863"/>
          </a:xfrm>
          <a:ln/>
        </p:spPr>
      </p:sp>
      <p:sp>
        <p:nvSpPr>
          <p:cNvPr id="167939"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969640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xfrm>
            <a:off x="1260475" y="722313"/>
            <a:ext cx="4799013" cy="3598862"/>
          </a:xfrm>
          <a:ln/>
        </p:spPr>
      </p:sp>
      <p:sp>
        <p:nvSpPr>
          <p:cNvPr id="164867" name="Rectangle 3"/>
          <p:cNvSpPr>
            <a:spLocks noGrp="1" noChangeArrowheads="1"/>
          </p:cNvSpPr>
          <p:nvPr>
            <p:ph type="body" idx="1"/>
          </p:nvPr>
        </p:nvSpPr>
        <p:spPr>
          <a:xfrm>
            <a:off x="732183" y="4559588"/>
            <a:ext cx="5850835" cy="4320211"/>
          </a:xfrm>
          <a:noFill/>
          <a:ln/>
        </p:spPr>
        <p:txBody>
          <a:bodyPr lIns="94296" tIns="47148" rIns="94296" bIns="47148"/>
          <a:lstStyle/>
          <a:p>
            <a:endParaRPr lang="id-ID" altLang="en-US" noProof="1" smtClean="0"/>
          </a:p>
        </p:txBody>
      </p:sp>
    </p:spTree>
    <p:extLst>
      <p:ext uri="{BB962C8B-B14F-4D97-AF65-F5344CB8AC3E}">
        <p14:creationId xmlns:p14="http://schemas.microsoft.com/office/powerpoint/2010/main" val="13616113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spect="1" noChangeArrowheads="1" noTextEdit="1"/>
          </p:cNvSpPr>
          <p:nvPr>
            <p:ph type="sldImg"/>
          </p:nvPr>
        </p:nvSpPr>
        <p:spPr>
          <a:xfrm>
            <a:off x="1260475" y="720725"/>
            <a:ext cx="4799013" cy="3598863"/>
          </a:xfrm>
          <a:ln/>
        </p:spPr>
      </p:sp>
      <p:sp>
        <p:nvSpPr>
          <p:cNvPr id="183299"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5124462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xfrm>
            <a:off x="1260475" y="720725"/>
            <a:ext cx="4799013" cy="3598863"/>
          </a:xfrm>
          <a:ln/>
        </p:spPr>
      </p:sp>
      <p:sp>
        <p:nvSpPr>
          <p:cNvPr id="184323"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512848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xfrm>
            <a:off x="1260475" y="720725"/>
            <a:ext cx="4799013" cy="3598863"/>
          </a:xfrm>
          <a:ln/>
        </p:spPr>
      </p:sp>
      <p:sp>
        <p:nvSpPr>
          <p:cNvPr id="143363"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527064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xfrm>
            <a:off x="1260475" y="720725"/>
            <a:ext cx="4799013" cy="3598863"/>
          </a:xfrm>
          <a:ln/>
        </p:spPr>
      </p:sp>
      <p:sp>
        <p:nvSpPr>
          <p:cNvPr id="144387"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142944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a:xfrm>
            <a:off x="1260475" y="720725"/>
            <a:ext cx="4799013" cy="3598863"/>
          </a:xfrm>
          <a:ln/>
        </p:spPr>
      </p:sp>
      <p:sp>
        <p:nvSpPr>
          <p:cNvPr id="146435"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123687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xfrm>
            <a:off x="1260475" y="720725"/>
            <a:ext cx="4799013" cy="3598863"/>
          </a:xfrm>
          <a:ln/>
        </p:spPr>
      </p:sp>
      <p:sp>
        <p:nvSpPr>
          <p:cNvPr id="147459"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838671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xfrm>
            <a:off x="1260475" y="720725"/>
            <a:ext cx="4799013" cy="3598863"/>
          </a:xfrm>
          <a:ln/>
        </p:spPr>
      </p:sp>
      <p:sp>
        <p:nvSpPr>
          <p:cNvPr id="147459"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344804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a:xfrm>
            <a:off x="1260475" y="720725"/>
            <a:ext cx="4799013" cy="3598863"/>
          </a:xfrm>
          <a:ln/>
        </p:spPr>
      </p:sp>
      <p:sp>
        <p:nvSpPr>
          <p:cNvPr id="148483"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20178852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a:xfrm>
            <a:off x="1260475" y="720725"/>
            <a:ext cx="4799013" cy="3598863"/>
          </a:xfrm>
          <a:ln/>
        </p:spPr>
      </p:sp>
      <p:sp>
        <p:nvSpPr>
          <p:cNvPr id="148483" name="Rectangle 3"/>
          <p:cNvSpPr>
            <a:spLocks noGrp="1" noChangeArrowheads="1"/>
          </p:cNvSpPr>
          <p:nvPr>
            <p:ph type="body" idx="1"/>
          </p:nvPr>
        </p:nvSpPr>
        <p:spPr>
          <a:xfrm>
            <a:off x="731838" y="4559300"/>
            <a:ext cx="5851525" cy="4321175"/>
          </a:xfrm>
          <a:noFill/>
          <a:ln/>
        </p:spPr>
        <p:txBody>
          <a:bodyPr lIns="94294" tIns="47146" rIns="94294" bIns="47146"/>
          <a:lstStyle/>
          <a:p>
            <a:endParaRPr lang="id-ID" noProof="1" smtClean="0">
              <a:ea typeface="ＭＳ Ｐゴシック" pitchFamily="34" charset="-128"/>
            </a:endParaRPr>
          </a:p>
        </p:txBody>
      </p:sp>
    </p:spTree>
    <p:extLst>
      <p:ext uri="{BB962C8B-B14F-4D97-AF65-F5344CB8AC3E}">
        <p14:creationId xmlns:p14="http://schemas.microsoft.com/office/powerpoint/2010/main" val="1534836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themeOverride" Target="../theme/themeOverride5.xml"/><Relationship Id="rId2"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themeOverride" Target="../theme/themeOverride4.xml"/><Relationship Id="rId2" Type="http://schemas.openxmlformats.org/officeDocument/2006/relationships/slideMaster" Target="../slideMasters/slideMaster1.xml"/><Relationship Id="rId3"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charset="0"/>
            </a:endParaRPr>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1332767423 h 528"/>
                <a:gd name="T6" fmla="*/ 120019431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lgn="ctr">
              <a:noFill/>
              <a:prstDash val="solid"/>
              <a:round/>
              <a:headEnd type="none" w="med" len="med"/>
              <a:tailEnd type="none" w="med" len="med"/>
            </a:ln>
          </p:spPr>
          <p:txBody>
            <a:bodyPr/>
            <a:lstStyle/>
            <a:p>
              <a:pPr>
                <a:defRPr/>
              </a:pPr>
              <a:endParaRPr lang="id-ID"/>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charset="0"/>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lstStyle>
          <a:p>
            <a:pPr>
              <a:defRPr/>
            </a:pPr>
            <a:fld id="{BE53B41E-19AD-4865-B265-064F16834737}" type="datetime1">
              <a:rPr lang="en-US"/>
              <a:pPr>
                <a:defRPr/>
              </a:pPr>
              <a:t>7/14/17</a:t>
            </a:fld>
            <a:endParaRPr lang="en-US"/>
          </a:p>
        </p:txBody>
      </p:sp>
      <p:sp>
        <p:nvSpPr>
          <p:cNvPr id="12" name="Footer Placeholder 18"/>
          <p:cNvSpPr>
            <a:spLocks noGrp="1"/>
          </p:cNvSpPr>
          <p:nvPr>
            <p:ph type="ftr" sz="quarter" idx="11"/>
          </p:nvPr>
        </p:nvSpPr>
        <p:spPr/>
        <p:txBody>
          <a:bodyPr/>
          <a:lstStyle>
            <a:lvl1pPr>
              <a:defRPr>
                <a:solidFill>
                  <a:srgbClr val="E8F0F4"/>
                </a:solidFill>
              </a:defRPr>
            </a:lvl1pPr>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pPr>
              <a:defRPr/>
            </a:pPr>
            <a:fld id="{998FA8FC-A3AE-45D7-863B-8352943B5DF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0AA4812-C3FE-46A0-9374-10F04E80F302}" type="datetime1">
              <a:rPr lang="en-US"/>
              <a:pPr>
                <a:defRPr/>
              </a:pPr>
              <a:t>7/14/17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AA848CC-6D90-49B6-B8B4-CA4BD81F95F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E545FA5-AD11-4B4C-8096-EA554B73A1A7}" type="datetime1">
              <a:rPr lang="en-US"/>
              <a:pPr>
                <a:defRPr/>
              </a:pPr>
              <a:t>7/14/17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96E0B9A-1B6B-4DA5-947D-56C7B73BBA9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p:nvSpPr>
          <p:cNvPr id="2" name="Footer Placeholder 3"/>
          <p:cNvSpPr>
            <a:spLocks noGrp="1"/>
          </p:cNvSpPr>
          <p:nvPr>
            <p:ph type="ftr" sz="quarter" idx="10"/>
          </p:nvPr>
        </p:nvSpPr>
        <p:spPr>
          <a:xfrm>
            <a:off x="4191000" y="6408738"/>
            <a:ext cx="3886200" cy="365125"/>
          </a:xfrm>
        </p:spPr>
        <p:txBody>
          <a:bodyPr anchor="ctr"/>
          <a:lstStyle>
            <a:lvl1pPr>
              <a:defRPr sz="1100" i="1">
                <a:solidFill>
                  <a:srgbClr val="7F7F7F"/>
                </a:solidFill>
                <a:latin typeface="Tahoma" pitchFamily="34" charset="0"/>
                <a:cs typeface="Tahoma" pitchFamily="34" charset="0"/>
              </a:defRPr>
            </a:lvl1pPr>
          </a:lstStyle>
          <a:p>
            <a:pPr>
              <a:defRPr/>
            </a:pPr>
            <a:endParaRPr lang="en-US" dirty="0"/>
          </a:p>
        </p:txBody>
      </p:sp>
      <p:sp>
        <p:nvSpPr>
          <p:cNvPr id="3" name="Slide Number Placeholder 4"/>
          <p:cNvSpPr>
            <a:spLocks noGrp="1"/>
          </p:cNvSpPr>
          <p:nvPr>
            <p:ph type="sldNum" sz="quarter" idx="11"/>
          </p:nvPr>
        </p:nvSpPr>
        <p:spPr>
          <a:xfrm>
            <a:off x="8305800" y="6408738"/>
            <a:ext cx="708025" cy="365125"/>
          </a:xfrm>
        </p:spPr>
        <p:txBody>
          <a:bodyPr anchor="ctr"/>
          <a:lstStyle>
            <a:lvl1pPr algn="ctr">
              <a:defRPr sz="1100">
                <a:solidFill>
                  <a:schemeClr val="bg1">
                    <a:lumMod val="50000"/>
                    <a:lumOff val="50000"/>
                  </a:schemeClr>
                </a:solidFill>
                <a:latin typeface="Tahoma" pitchFamily="34" charset="0"/>
                <a:ea typeface="Tahoma" pitchFamily="34" charset="0"/>
                <a:cs typeface="Tahoma" pitchFamily="34" charset="0"/>
              </a:defRPr>
            </a:lvl1pPr>
          </a:lstStyle>
          <a:p>
            <a:pPr>
              <a:defRPr/>
            </a:pPr>
            <a:fld id="{9545E300-8649-4640-8FBF-1F4A11C9B46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FF4CD0F-4F37-4259-96A3-ACE5A14D69B9}" type="datetime1">
              <a:rPr lang="en-US"/>
              <a:pPr>
                <a:defRPr/>
              </a:pPr>
              <a:t>7/14/17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06B1668-9608-4F8F-8C26-A732F764EE1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Chevron 3"/>
          <p:cNvSpPr>
            <a:spLocks noChangeArrowheads="1"/>
          </p:cNvSpPr>
          <p:nvPr/>
        </p:nvSpPr>
        <p:spPr bwMode="auto">
          <a:xfrm>
            <a:off x="3636963" y="3005138"/>
            <a:ext cx="182562"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a:defRPr/>
            </a:pPr>
            <a:endParaRPr lang="en-US">
              <a:solidFill>
                <a:srgbClr val="FFFFFF"/>
              </a:solidFill>
              <a:latin typeface="Lucida Sans Unicode" pitchFamily="34" charset="0"/>
            </a:endParaRPr>
          </a:p>
        </p:txBody>
      </p:sp>
      <p:sp>
        <p:nvSpPr>
          <p:cNvPr id="5" name="Chevron 4"/>
          <p:cNvSpPr>
            <a:spLocks noChangeArrowheads="1"/>
          </p:cNvSpPr>
          <p:nvPr/>
        </p:nvSpPr>
        <p:spPr bwMode="auto">
          <a:xfrm>
            <a:off x="3449638" y="3005138"/>
            <a:ext cx="184150"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a:defRPr/>
            </a:pPr>
            <a:endParaRPr lang="en-US">
              <a:solidFill>
                <a:srgbClr val="FFFFFF"/>
              </a:solidFill>
              <a:latin typeface="Lucida Sans Unicode" pitchFamily="34" charset="0"/>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B3C78BBE-C4DA-43A5-9FD0-A3B44F42F10F}" type="datetime1">
              <a:rPr lang="en-US"/>
              <a:pPr>
                <a:defRPr/>
              </a:pPr>
              <a:t>7/14/17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92FCEE5-9616-4953-AA17-306088FB5AB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lstStyle>
          <a:p>
            <a:pPr>
              <a:defRPr/>
            </a:pPr>
            <a:fld id="{1BB23ACF-02CB-4097-8B9C-EA08C5B530F7}" type="datetime1">
              <a:rPr lang="en-US"/>
              <a:pPr>
                <a:defRPr/>
              </a:pPr>
              <a:t>7/14/17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0317DB3-7EF5-4E3B-8A15-A6E15D8A683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44979792-3799-4F6A-B1EF-C686EA3B1B92}" type="datetime1">
              <a:rPr lang="en-US"/>
              <a:pPr>
                <a:defRPr/>
              </a:pPr>
              <a:t>7/14/17</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84DE7992-A894-4A02-BE55-1EF08A643E8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777BF813-2EB7-4F0C-AC66-AF6D179F3B41}" type="datetime1">
              <a:rPr lang="en-US"/>
              <a:pPr>
                <a:defRPr/>
              </a:pPr>
              <a:t>7/14/17</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B2AC68B5-BD02-4B63-A339-6268D678A24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36C60BC-FACF-4F41-9C16-E816AD2F14F6}" type="datetime1">
              <a:rPr lang="en-US"/>
              <a:pPr>
                <a:defRPr/>
              </a:pPr>
              <a:t>7/14/17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9C424E51-2473-4DA7-9756-F26E92D10B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A07540E2-5D2A-4AAD-BCF0-BF47A0AFC2DC}" type="datetime1">
              <a:rPr lang="en-US"/>
              <a:pPr>
                <a:defRPr/>
              </a:pPr>
              <a:t>7/14/17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FDB6BDD4-A3AC-4607-AC9A-19FA52A5DF3F}"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1330642500 h 528"/>
              <a:gd name="T6" fmla="*/ 2091398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pPr>
              <a:defRPr/>
            </a:pPr>
            <a:endParaRPr lang="id-ID"/>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charset="0"/>
            </a:endParaRPr>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a:spLocks noChangeArrowheads="1"/>
          </p:cNvSpPr>
          <p:nvPr/>
        </p:nvSpPr>
        <p:spPr bwMode="auto">
          <a:xfrm>
            <a:off x="8664575" y="4987925"/>
            <a:ext cx="182563"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a:defRPr/>
            </a:pPr>
            <a:endParaRPr lang="en-US">
              <a:solidFill>
                <a:srgbClr val="FFFFFF"/>
              </a:solidFill>
              <a:latin typeface="Lucida Sans Unicode" pitchFamily="34" charset="0"/>
            </a:endParaRPr>
          </a:p>
        </p:txBody>
      </p:sp>
      <p:sp>
        <p:nvSpPr>
          <p:cNvPr id="10" name="Chevron 9"/>
          <p:cNvSpPr>
            <a:spLocks noChangeArrowheads="1"/>
          </p:cNvSpPr>
          <p:nvPr/>
        </p:nvSpPr>
        <p:spPr bwMode="auto">
          <a:xfrm>
            <a:off x="8477250" y="4987925"/>
            <a:ext cx="182563"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a:defRPr/>
            </a:pPr>
            <a:endParaRPr lang="en-US">
              <a:solidFill>
                <a:srgbClr val="FFFFFF"/>
              </a:solidFill>
              <a:latin typeface="Lucida Sans Unicode" pitchFamily="34" charset="0"/>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lvl1pPr>
          </a:lstStyle>
          <a:p>
            <a:pPr>
              <a:defRPr/>
            </a:pPr>
            <a:fld id="{D2600C3B-A982-4E68-8835-0352622B80C5}" type="datetime1">
              <a:rPr lang="en-US"/>
              <a:pPr>
                <a:defRPr/>
              </a:pPr>
              <a:t>7/14/17</a:t>
            </a:fld>
            <a:endParaRPr lang="en-US"/>
          </a:p>
        </p:txBody>
      </p:sp>
      <p:sp>
        <p:nvSpPr>
          <p:cNvPr id="12" name="Footer Placeholder 5"/>
          <p:cNvSpPr>
            <a:spLocks noGrp="1"/>
          </p:cNvSpPr>
          <p:nvPr>
            <p:ph type="ftr" sz="quarter" idx="11"/>
          </p:nvPr>
        </p:nvSpPr>
        <p:spPr/>
        <p:txBody>
          <a:bodyPr/>
          <a:lstStyle>
            <a:lvl1pPr>
              <a:defRPr/>
            </a:lvl1pPr>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pPr>
              <a:defRPr/>
            </a:pPr>
            <a:fld id="{3359F4FF-32F3-44DF-B462-16185DDDDF4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5"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1027"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1330642500 h 528"/>
              <a:gd name="T6" fmla="*/ 2091398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pPr>
              <a:defRPr/>
            </a:pPr>
            <a:endParaRPr lang="id-ID"/>
          </a:p>
        </p:txBody>
      </p:sp>
      <p:sp>
        <p:nvSpPr>
          <p:cNvPr id="14" name="Right Triangle 13"/>
          <p:cNvSpPr>
            <a:spLocks/>
          </p:cNvSpPr>
          <p:nvPr/>
        </p:nvSpPr>
        <p:spPr bwMode="auto">
          <a:xfrm>
            <a:off x="-6042" y="5791253"/>
            <a:ext cx="3402314" cy="1080868"/>
          </a:xfrm>
          <a:prstGeom prst="rtTriangle">
            <a:avLst/>
          </a:prstGeom>
          <a:blipFill>
            <a:blip r:embed="rId15"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charset="0"/>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91145"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wrap="square" lIns="91440" tIns="45720" rIns="91440" bIns="45720" numCol="1" anchor="b" anchorCtr="0" compatLnSpc="1">
            <a:prstTxWarp prst="textNoShape">
              <a:avLst/>
            </a:prstTxWarp>
          </a:bodyPr>
          <a:lstStyle>
            <a:lvl1pPr>
              <a:defRPr sz="1000">
                <a:latin typeface="Arial" charset="0"/>
                <a:cs typeface="Arial" charset="0"/>
              </a:defRPr>
            </a:lvl1pPr>
          </a:lstStyle>
          <a:p>
            <a:pPr>
              <a:defRPr/>
            </a:pPr>
            <a:fld id="{0AC7BDBF-8403-47A7-90C1-D64EADB3B60F}" type="datetime1">
              <a:rPr lang="en-US"/>
              <a:pPr>
                <a:defRPr/>
              </a:pPr>
              <a:t>7/14/17</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Arial" charset="0"/>
                <a:cs typeface="Arial" charset="0"/>
              </a:defRPr>
            </a:lvl1pPr>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Arial" charset="0"/>
                <a:cs typeface="Arial" charset="0"/>
              </a:defRPr>
            </a:lvl1pPr>
          </a:lstStyle>
          <a:p>
            <a:pPr>
              <a:defRPr/>
            </a:pPr>
            <a:fld id="{4A04285F-56AA-4E0B-8600-D50CDF942B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 id="2147484214" r:id="rId12"/>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ＭＳ Ｐゴシック" pitchFamily="-107" charset="-128"/>
          <a:cs typeface="+mj-cs"/>
        </a:defRPr>
      </a:lvl1pPr>
      <a:lvl2pPr algn="l" rtl="0" eaLnBrk="0" fontAlgn="base" hangingPunct="0">
        <a:spcBef>
          <a:spcPct val="0"/>
        </a:spcBef>
        <a:spcAft>
          <a:spcPct val="0"/>
        </a:spcAft>
        <a:defRPr sz="4100" b="1">
          <a:solidFill>
            <a:schemeClr val="tx2"/>
          </a:solidFill>
          <a:latin typeface="Lucida Sans Unicode" pitchFamily="34" charset="0"/>
          <a:ea typeface="ＭＳ Ｐゴシック" pitchFamily="-107" charset="-128"/>
        </a:defRPr>
      </a:lvl2pPr>
      <a:lvl3pPr algn="l" rtl="0" eaLnBrk="0" fontAlgn="base" hangingPunct="0">
        <a:spcBef>
          <a:spcPct val="0"/>
        </a:spcBef>
        <a:spcAft>
          <a:spcPct val="0"/>
        </a:spcAft>
        <a:defRPr sz="4100" b="1">
          <a:solidFill>
            <a:schemeClr val="tx2"/>
          </a:solidFill>
          <a:latin typeface="Lucida Sans Unicode" pitchFamily="34" charset="0"/>
          <a:ea typeface="ＭＳ Ｐゴシック" pitchFamily="-107" charset="-128"/>
        </a:defRPr>
      </a:lvl3pPr>
      <a:lvl4pPr algn="l" rtl="0" eaLnBrk="0" fontAlgn="base" hangingPunct="0">
        <a:spcBef>
          <a:spcPct val="0"/>
        </a:spcBef>
        <a:spcAft>
          <a:spcPct val="0"/>
        </a:spcAft>
        <a:defRPr sz="4100" b="1">
          <a:solidFill>
            <a:schemeClr val="tx2"/>
          </a:solidFill>
          <a:latin typeface="Lucida Sans Unicode" pitchFamily="34" charset="0"/>
          <a:ea typeface="ＭＳ Ｐゴシック" pitchFamily="-107" charset="-128"/>
        </a:defRPr>
      </a:lvl4pPr>
      <a:lvl5pPr algn="l" rtl="0" eaLnBrk="0" fontAlgn="base" hangingPunct="0">
        <a:spcBef>
          <a:spcPct val="0"/>
        </a:spcBef>
        <a:spcAft>
          <a:spcPct val="0"/>
        </a:spcAft>
        <a:defRPr sz="4100" b="1">
          <a:solidFill>
            <a:schemeClr val="tx2"/>
          </a:solidFill>
          <a:latin typeface="Lucida Sans Unicode" pitchFamily="34" charset="0"/>
          <a:ea typeface="ＭＳ Ｐゴシック" pitchFamily="-107" charset="-128"/>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ＭＳ Ｐゴシック" pitchFamily="-107" charset="-128"/>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ＭＳ Ｐゴシック" pitchFamily="-107" charset="-128"/>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ＭＳ Ｐゴシック" pitchFamily="-107" charset="-128"/>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ＭＳ Ｐゴシック" pitchFamily="-107" charset="-128"/>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ＭＳ Ｐゴシック" pitchFamily="-107" charset="-128"/>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4" Type="http://schemas.openxmlformats.org/officeDocument/2006/relationships/image" Target="../media/image7.emf"/><Relationship Id="rId1" Type="http://schemas.openxmlformats.org/officeDocument/2006/relationships/vmlDrawing" Target="../drawings/vmlDrawing4.vml"/><Relationship Id="rId2"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8.emf"/><Relationship Id="rId1" Type="http://schemas.openxmlformats.org/officeDocument/2006/relationships/vmlDrawing" Target="../drawings/vmlDrawing5.vml"/><Relationship Id="rId2"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6.bin"/><Relationship Id="rId5" Type="http://schemas.openxmlformats.org/officeDocument/2006/relationships/image" Target="../media/image9.emf"/><Relationship Id="rId1" Type="http://schemas.openxmlformats.org/officeDocument/2006/relationships/vmlDrawing" Target="../drawings/vmlDrawing6.vml"/><Relationship Id="rId2"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oleObject" Target="../embeddings/oleObject7.bin"/><Relationship Id="rId5" Type="http://schemas.openxmlformats.org/officeDocument/2006/relationships/image" Target="../media/image10.emf"/><Relationship Id="rId1" Type="http://schemas.openxmlformats.org/officeDocument/2006/relationships/vmlDrawing" Target="../drawings/vmlDrawing7.vml"/><Relationship Id="rId2"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8.bin"/><Relationship Id="rId5" Type="http://schemas.openxmlformats.org/officeDocument/2006/relationships/image" Target="../media/image11.emf"/><Relationship Id="rId1" Type="http://schemas.openxmlformats.org/officeDocument/2006/relationships/vmlDrawing" Target="../drawings/vmlDrawing8.vml"/><Relationship Id="rId2"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9.bin"/><Relationship Id="rId5" Type="http://schemas.openxmlformats.org/officeDocument/2006/relationships/image" Target="../media/image12.emf"/><Relationship Id="rId1" Type="http://schemas.openxmlformats.org/officeDocument/2006/relationships/vmlDrawing" Target="../drawings/vmlDrawing9.vml"/><Relationship Id="rId2"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4" Type="http://schemas.openxmlformats.org/officeDocument/2006/relationships/oleObject" Target="../embeddings/oleObject10.bin"/><Relationship Id="rId5" Type="http://schemas.openxmlformats.org/officeDocument/2006/relationships/image" Target="../media/image13.emf"/><Relationship Id="rId1" Type="http://schemas.openxmlformats.org/officeDocument/2006/relationships/vmlDrawing" Target="../drawings/vmlDrawing10.vml"/><Relationship Id="rId2"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11.bin"/><Relationship Id="rId5" Type="http://schemas.openxmlformats.org/officeDocument/2006/relationships/image" Target="../media/image14.emf"/><Relationship Id="rId1" Type="http://schemas.openxmlformats.org/officeDocument/2006/relationships/vmlDrawing" Target="../drawings/vmlDrawing11.vml"/><Relationship Id="rId2"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12.bin"/><Relationship Id="rId5" Type="http://schemas.openxmlformats.org/officeDocument/2006/relationships/image" Target="../media/image15.emf"/><Relationship Id="rId1" Type="http://schemas.openxmlformats.org/officeDocument/2006/relationships/vmlDrawing" Target="../drawings/vmlDrawing12.vml"/><Relationship Id="rId2"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9.xml"/><Relationship Id="rId4" Type="http://schemas.openxmlformats.org/officeDocument/2006/relationships/oleObject" Target="../embeddings/oleObject13.bin"/><Relationship Id="rId5" Type="http://schemas.openxmlformats.org/officeDocument/2006/relationships/image" Target="../media/image16.emf"/><Relationship Id="rId1" Type="http://schemas.openxmlformats.org/officeDocument/2006/relationships/vmlDrawing" Target="../drawings/vmlDrawing13.vml"/><Relationship Id="rId2"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14.bin"/><Relationship Id="rId5" Type="http://schemas.openxmlformats.org/officeDocument/2006/relationships/image" Target="../media/image17.emf"/><Relationship Id="rId1" Type="http://schemas.openxmlformats.org/officeDocument/2006/relationships/vmlDrawing" Target="../drawings/vmlDrawing14.vml"/><Relationship Id="rId2"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oleObject" Target="../embeddings/oleObject15.bin"/><Relationship Id="rId5" Type="http://schemas.openxmlformats.org/officeDocument/2006/relationships/image" Target="../media/image18.emf"/><Relationship Id="rId1" Type="http://schemas.openxmlformats.org/officeDocument/2006/relationships/vmlDrawing" Target="../drawings/vmlDrawing15.vml"/><Relationship Id="rId2"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oleObject" Target="../embeddings/oleObject16.bin"/><Relationship Id="rId5" Type="http://schemas.openxmlformats.org/officeDocument/2006/relationships/image" Target="../media/image19.emf"/><Relationship Id="rId1" Type="http://schemas.openxmlformats.org/officeDocument/2006/relationships/vmlDrawing" Target="../drawings/vmlDrawing16.vml"/><Relationship Id="rId2"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3.xml"/><Relationship Id="rId4" Type="http://schemas.openxmlformats.org/officeDocument/2006/relationships/oleObject" Target="../embeddings/oleObject17.bin"/><Relationship Id="rId5" Type="http://schemas.openxmlformats.org/officeDocument/2006/relationships/image" Target="../media/image20.emf"/><Relationship Id="rId1" Type="http://schemas.openxmlformats.org/officeDocument/2006/relationships/vmlDrawing" Target="../drawings/vmlDrawing17.vml"/><Relationship Id="rId2"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4.xml"/><Relationship Id="rId4" Type="http://schemas.openxmlformats.org/officeDocument/2006/relationships/oleObject" Target="../embeddings/oleObject18.bin"/><Relationship Id="rId5" Type="http://schemas.openxmlformats.org/officeDocument/2006/relationships/image" Target="../media/image21.emf"/><Relationship Id="rId1" Type="http://schemas.openxmlformats.org/officeDocument/2006/relationships/vmlDrawing" Target="../drawings/vmlDrawing18.vml"/><Relationship Id="rId2"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19.bin"/><Relationship Id="rId5" Type="http://schemas.openxmlformats.org/officeDocument/2006/relationships/image" Target="../media/image22.emf"/><Relationship Id="rId1" Type="http://schemas.openxmlformats.org/officeDocument/2006/relationships/vmlDrawing" Target="../drawings/vmlDrawing19.vml"/><Relationship Id="rId2"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oleObject" Target="../embeddings/oleObject20.bin"/><Relationship Id="rId5" Type="http://schemas.openxmlformats.org/officeDocument/2006/relationships/image" Target="../media/image23.emf"/><Relationship Id="rId1" Type="http://schemas.openxmlformats.org/officeDocument/2006/relationships/vmlDrawing" Target="../drawings/vmlDrawing20.vml"/><Relationship Id="rId2"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7.xml"/><Relationship Id="rId4" Type="http://schemas.openxmlformats.org/officeDocument/2006/relationships/oleObject" Target="../embeddings/oleObject21.bin"/><Relationship Id="rId5" Type="http://schemas.openxmlformats.org/officeDocument/2006/relationships/image" Target="../media/image24.emf"/><Relationship Id="rId1" Type="http://schemas.openxmlformats.org/officeDocument/2006/relationships/vmlDrawing" Target="../drawings/vmlDrawing21.vml"/><Relationship Id="rId2"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8.xml"/><Relationship Id="rId4" Type="http://schemas.openxmlformats.org/officeDocument/2006/relationships/oleObject" Target="../embeddings/oleObject22.bin"/><Relationship Id="rId5" Type="http://schemas.openxmlformats.org/officeDocument/2006/relationships/image" Target="../media/image25.emf"/><Relationship Id="rId1" Type="http://schemas.openxmlformats.org/officeDocument/2006/relationships/vmlDrawing" Target="../drawings/vmlDrawing22.vml"/><Relationship Id="rId2"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9.xml"/><Relationship Id="rId4" Type="http://schemas.openxmlformats.org/officeDocument/2006/relationships/oleObject" Target="../embeddings/oleObject23.bin"/><Relationship Id="rId5" Type="http://schemas.openxmlformats.org/officeDocument/2006/relationships/image" Target="../media/image26.emf"/><Relationship Id="rId1" Type="http://schemas.openxmlformats.org/officeDocument/2006/relationships/vmlDrawing" Target="../drawings/vmlDrawing23.vml"/><Relationship Id="rId2"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0.xml"/><Relationship Id="rId4" Type="http://schemas.openxmlformats.org/officeDocument/2006/relationships/oleObject" Target="../embeddings/oleObject24.bin"/><Relationship Id="rId5" Type="http://schemas.openxmlformats.org/officeDocument/2006/relationships/image" Target="../media/image27.emf"/><Relationship Id="rId1" Type="http://schemas.openxmlformats.org/officeDocument/2006/relationships/vmlDrawing" Target="../drawings/vmlDrawing24.vml"/><Relationship Id="rId2"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1.xml"/><Relationship Id="rId4" Type="http://schemas.openxmlformats.org/officeDocument/2006/relationships/oleObject" Target="../embeddings/oleObject25.bin"/><Relationship Id="rId5" Type="http://schemas.openxmlformats.org/officeDocument/2006/relationships/image" Target="../media/image28.emf"/><Relationship Id="rId1" Type="http://schemas.openxmlformats.org/officeDocument/2006/relationships/vmlDrawing" Target="../drawings/vmlDrawing25.vml"/><Relationship Id="rId2"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6.bin"/><Relationship Id="rId4" Type="http://schemas.openxmlformats.org/officeDocument/2006/relationships/image" Target="../media/image29.emf"/><Relationship Id="rId1" Type="http://schemas.openxmlformats.org/officeDocument/2006/relationships/vmlDrawing" Target="../drawings/vmlDrawing26.vml"/><Relationship Id="rId2"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3.xml"/><Relationship Id="rId4" Type="http://schemas.openxmlformats.org/officeDocument/2006/relationships/oleObject" Target="../embeddings/oleObject27.bin"/><Relationship Id="rId5" Type="http://schemas.openxmlformats.org/officeDocument/2006/relationships/image" Target="../media/image30.emf"/><Relationship Id="rId1" Type="http://schemas.openxmlformats.org/officeDocument/2006/relationships/vmlDrawing" Target="../drawings/vmlDrawing27.vml"/><Relationship Id="rId2"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24.xml"/><Relationship Id="rId4" Type="http://schemas.openxmlformats.org/officeDocument/2006/relationships/oleObject" Target="../embeddings/oleObject28.bin"/><Relationship Id="rId5" Type="http://schemas.openxmlformats.org/officeDocument/2006/relationships/image" Target="../media/image31.emf"/><Relationship Id="rId6" Type="http://schemas.openxmlformats.org/officeDocument/2006/relationships/oleObject" Target="../embeddings/oleObject29.bin"/><Relationship Id="rId7" Type="http://schemas.openxmlformats.org/officeDocument/2006/relationships/image" Target="../media/image32.emf"/><Relationship Id="rId1" Type="http://schemas.openxmlformats.org/officeDocument/2006/relationships/vmlDrawing" Target="../drawings/vmlDrawing28.vml"/><Relationship Id="rId2"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5.xml"/><Relationship Id="rId4" Type="http://schemas.openxmlformats.org/officeDocument/2006/relationships/oleObject" Target="../embeddings/oleObject30.bin"/><Relationship Id="rId5" Type="http://schemas.openxmlformats.org/officeDocument/2006/relationships/image" Target="../media/image33.emf"/><Relationship Id="rId1" Type="http://schemas.openxmlformats.org/officeDocument/2006/relationships/vmlDrawing" Target="../drawings/vmlDrawing29.vml"/><Relationship Id="rId2"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26.xml"/><Relationship Id="rId4" Type="http://schemas.openxmlformats.org/officeDocument/2006/relationships/oleObject" Target="../embeddings/oleObject31.bin"/><Relationship Id="rId5" Type="http://schemas.openxmlformats.org/officeDocument/2006/relationships/package" Target="../embeddings/Microsoft_Excel_Sheet1.xlsx"/><Relationship Id="rId6" Type="http://schemas.openxmlformats.org/officeDocument/2006/relationships/image" Target="../media/image34.emf"/><Relationship Id="rId1" Type="http://schemas.openxmlformats.org/officeDocument/2006/relationships/vmlDrawing" Target="../drawings/vmlDrawing30.vml"/><Relationship Id="rId2"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oleObject" Target="../embeddings/Microsoft_Excel_97_-_2004_Worksheet1.xls"/><Relationship Id="rId5"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oleObject" Target="../embeddings/Microsoft_Excel_97_-_2004_Worksheet2.xls"/><Relationship Id="rId5" Type="http://schemas.openxmlformats.org/officeDocument/2006/relationships/image" Target="../media/image5.emf"/><Relationship Id="rId1" Type="http://schemas.openxmlformats.org/officeDocument/2006/relationships/vmlDrawing" Target="../drawings/vmlDrawing2.vml"/><Relationship Id="rId2"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6.emf"/><Relationship Id="rId1" Type="http://schemas.openxmlformats.org/officeDocument/2006/relationships/vmlDrawing" Target="../drawings/vmlDrawing3.v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685800"/>
            <a:ext cx="7772400" cy="2133601"/>
          </a:xfrm>
        </p:spPr>
        <p:txBody>
          <a:bodyPr anchor="b">
            <a:noAutofit/>
            <a:scene3d>
              <a:camera prst="orthographicFront"/>
              <a:lightRig rig="soft" dir="t"/>
            </a:scene3d>
            <a:sp3d prstMaterial="softEdge">
              <a:bevelT w="25400" h="25400"/>
            </a:sp3d>
          </a:bodyPr>
          <a:lstStyle/>
          <a:p>
            <a:pPr algn="ctr" eaLnBrk="1" fontAlgn="auto" hangingPunct="1">
              <a:spcAft>
                <a:spcPts val="0"/>
              </a:spcAft>
              <a:defRPr/>
            </a:pPr>
            <a:r>
              <a:rPr lang="en-US" sz="2400" i="1" dirty="0" smtClean="0">
                <a:solidFill>
                  <a:schemeClr val="tx1"/>
                </a:solidFill>
                <a:latin typeface="+mn-lt"/>
                <a:ea typeface="+mj-ea"/>
                <a:cs typeface="Mongolian Baiti" pitchFamily="66" charset="0"/>
              </a:rPr>
              <a:t/>
            </a:r>
            <a:br>
              <a:rPr lang="en-US" sz="2400" i="1" dirty="0" smtClean="0">
                <a:solidFill>
                  <a:schemeClr val="tx1"/>
                </a:solidFill>
                <a:latin typeface="+mn-lt"/>
                <a:ea typeface="+mj-ea"/>
                <a:cs typeface="Mongolian Baiti" pitchFamily="66" charset="0"/>
              </a:rPr>
            </a:br>
            <a:endParaRPr lang="en-US" sz="2800" dirty="0">
              <a:solidFill>
                <a:schemeClr val="tx1"/>
              </a:solidFill>
              <a:latin typeface="Mongolian Baiti" pitchFamily="66" charset="0"/>
              <a:ea typeface="+mj-ea"/>
              <a:cs typeface="Mongolian Baiti" pitchFamily="66" charset="0"/>
            </a:endParaRPr>
          </a:p>
        </p:txBody>
      </p:sp>
      <p:sp>
        <p:nvSpPr>
          <p:cNvPr id="104451" name="Subtitle 2"/>
          <p:cNvSpPr>
            <a:spLocks noGrp="1"/>
          </p:cNvSpPr>
          <p:nvPr>
            <p:ph type="subTitle" idx="4294967295"/>
          </p:nvPr>
        </p:nvSpPr>
        <p:spPr>
          <a:xfrm>
            <a:off x="685800" y="5486400"/>
            <a:ext cx="7772400" cy="1611313"/>
          </a:xfrm>
        </p:spPr>
        <p:txBody>
          <a:bodyPr lIns="45720" rIns="45720"/>
          <a:lstStyle/>
          <a:p>
            <a:pPr marL="0" indent="0" algn="ctr" eaLnBrk="1" hangingPunct="1">
              <a:lnSpc>
                <a:spcPct val="60000"/>
              </a:lnSpc>
              <a:buFont typeface="Wingdings 3" pitchFamily="18" charset="2"/>
              <a:buNone/>
            </a:pPr>
            <a:r>
              <a:rPr lang="id-ID" sz="2000" dirty="0" smtClean="0">
                <a:solidFill>
                  <a:schemeClr val="tx2"/>
                </a:solidFill>
                <a:latin typeface="Angsana New" pitchFamily="18" charset="-34"/>
                <a:ea typeface="ＭＳ Ｐゴシック" pitchFamily="34" charset="-128"/>
              </a:rPr>
              <a:t> </a:t>
            </a:r>
            <a:r>
              <a:rPr lang="en-US" sz="2000" dirty="0" smtClean="0">
                <a:solidFill>
                  <a:schemeClr val="tx2"/>
                </a:solidFill>
                <a:latin typeface="Angsana New" pitchFamily="18" charset="-34"/>
                <a:ea typeface="ＭＳ Ｐゴシック" pitchFamily="34" charset="-128"/>
              </a:rPr>
              <a:t/>
            </a:r>
            <a:br>
              <a:rPr lang="en-US" sz="2000" dirty="0" smtClean="0">
                <a:solidFill>
                  <a:schemeClr val="tx2"/>
                </a:solidFill>
                <a:latin typeface="Angsana New" pitchFamily="18" charset="-34"/>
                <a:ea typeface="ＭＳ Ｐゴシック" pitchFamily="34" charset="-128"/>
              </a:rPr>
            </a:br>
            <a:endParaRPr lang="en-US" sz="2000" dirty="0" smtClean="0">
              <a:solidFill>
                <a:schemeClr val="tx2"/>
              </a:solidFill>
              <a:latin typeface="Angsana New" pitchFamily="18" charset="-34"/>
              <a:ea typeface="ＭＳ Ｐゴシック" pitchFamily="34" charset="-128"/>
            </a:endParaRPr>
          </a:p>
          <a:p>
            <a:pPr marL="0" indent="0" algn="ctr" eaLnBrk="1" hangingPunct="1">
              <a:lnSpc>
                <a:spcPct val="60000"/>
              </a:lnSpc>
              <a:buFont typeface="Wingdings 3" pitchFamily="18" charset="2"/>
              <a:buNone/>
            </a:pPr>
            <a:r>
              <a:rPr lang="en-US" sz="1600" dirty="0" smtClean="0">
                <a:solidFill>
                  <a:schemeClr val="tx2"/>
                </a:solidFill>
                <a:latin typeface="Angsana New" pitchFamily="18" charset="-34"/>
                <a:ea typeface="ＭＳ Ｐゴシック" pitchFamily="34" charset="-128"/>
              </a:rPr>
              <a:t>Jl. </a:t>
            </a:r>
            <a:r>
              <a:rPr lang="en-US" sz="1600" dirty="0" err="1" smtClean="0">
                <a:solidFill>
                  <a:schemeClr val="tx2"/>
                </a:solidFill>
                <a:latin typeface="Angsana New" pitchFamily="18" charset="-34"/>
                <a:ea typeface="ＭＳ Ｐゴシック" pitchFamily="34" charset="-128"/>
              </a:rPr>
              <a:t>Kusumaatmaja</a:t>
            </a:r>
            <a:r>
              <a:rPr lang="en-US" sz="1600" dirty="0" smtClean="0">
                <a:solidFill>
                  <a:schemeClr val="tx2"/>
                </a:solidFill>
                <a:latin typeface="Angsana New" pitchFamily="18" charset="-34"/>
                <a:ea typeface="ＭＳ Ｐゴシック" pitchFamily="34" charset="-128"/>
              </a:rPr>
              <a:t> No. 59, </a:t>
            </a:r>
            <a:r>
              <a:rPr lang="en-US" sz="1600" dirty="0" err="1" smtClean="0">
                <a:solidFill>
                  <a:schemeClr val="tx2"/>
                </a:solidFill>
                <a:latin typeface="Angsana New" pitchFamily="18" charset="-34"/>
                <a:ea typeface="ＭＳ Ｐゴシック" pitchFamily="34" charset="-128"/>
              </a:rPr>
              <a:t>Menteng</a:t>
            </a:r>
            <a:r>
              <a:rPr lang="en-US" sz="1600" dirty="0" smtClean="0">
                <a:solidFill>
                  <a:schemeClr val="tx2"/>
                </a:solidFill>
                <a:latin typeface="Angsana New" pitchFamily="18" charset="-34"/>
                <a:ea typeface="ＭＳ Ｐゴシック" pitchFamily="34" charset="-128"/>
              </a:rPr>
              <a:t>, Jakarta </a:t>
            </a:r>
            <a:r>
              <a:rPr lang="en-US" sz="1600" dirty="0" err="1" smtClean="0">
                <a:solidFill>
                  <a:schemeClr val="tx2"/>
                </a:solidFill>
                <a:latin typeface="Angsana New" pitchFamily="18" charset="-34"/>
                <a:ea typeface="ＭＳ Ｐゴシック" pitchFamily="34" charset="-128"/>
              </a:rPr>
              <a:t>Pusat</a:t>
            </a:r>
            <a:r>
              <a:rPr lang="en-US" sz="1600" dirty="0" smtClean="0">
                <a:solidFill>
                  <a:schemeClr val="tx2"/>
                </a:solidFill>
                <a:latin typeface="Angsana New" pitchFamily="18" charset="-34"/>
                <a:ea typeface="ＭＳ Ｐゴシック" pitchFamily="34" charset="-128"/>
              </a:rPr>
              <a:t> 10340</a:t>
            </a:r>
          </a:p>
          <a:p>
            <a:pPr marL="0" indent="0" algn="ctr" eaLnBrk="1" hangingPunct="1">
              <a:lnSpc>
                <a:spcPct val="60000"/>
              </a:lnSpc>
              <a:buFont typeface="Wingdings 3" pitchFamily="18" charset="2"/>
              <a:buNone/>
            </a:pPr>
            <a:r>
              <a:rPr lang="en-US" sz="1600" dirty="0" smtClean="0">
                <a:solidFill>
                  <a:schemeClr val="tx2"/>
                </a:solidFill>
                <a:latin typeface="Angsana New" pitchFamily="18" charset="-34"/>
                <a:ea typeface="ＭＳ Ｐゴシック" pitchFamily="34" charset="-128"/>
              </a:rPr>
              <a:t>kontak@saifulmujani.com   |   www.saifulmujani.com</a:t>
            </a:r>
          </a:p>
          <a:p>
            <a:pPr marL="0" indent="0" algn="ctr" eaLnBrk="1" hangingPunct="1">
              <a:lnSpc>
                <a:spcPct val="60000"/>
              </a:lnSpc>
              <a:buFont typeface="Wingdings 3" pitchFamily="18" charset="2"/>
              <a:buNone/>
            </a:pPr>
            <a:endParaRPr lang="en-US" sz="1400" dirty="0" smtClean="0">
              <a:solidFill>
                <a:schemeClr val="tx2"/>
              </a:solidFill>
              <a:latin typeface="Angsana New" pitchFamily="18" charset="-34"/>
              <a:ea typeface="ＭＳ Ｐゴシック" pitchFamily="34" charset="-128"/>
            </a:endParaRPr>
          </a:p>
        </p:txBody>
      </p:sp>
      <p:sp>
        <p:nvSpPr>
          <p:cNvPr id="104452" name="Text Box 4"/>
          <p:cNvSpPr txBox="1">
            <a:spLocks noChangeArrowheads="1"/>
          </p:cNvSpPr>
          <p:nvPr/>
        </p:nvSpPr>
        <p:spPr bwMode="auto">
          <a:xfrm>
            <a:off x="0" y="2757488"/>
            <a:ext cx="9144000" cy="914400"/>
          </a:xfrm>
          <a:prstGeom prst="rect">
            <a:avLst/>
          </a:prstGeom>
          <a:noFill/>
          <a:ln w="9525">
            <a:noFill/>
            <a:miter lim="800000"/>
            <a:headEnd/>
            <a:tailEnd/>
          </a:ln>
        </p:spPr>
        <p:txBody>
          <a:bodyPr>
            <a:spAutoFit/>
          </a:bodyPr>
          <a:lstStyle/>
          <a:p>
            <a:pPr algn="ctr"/>
            <a:r>
              <a:rPr lang="sv-SE" sz="2700" b="1" dirty="0">
                <a:solidFill>
                  <a:schemeClr val="tx2"/>
                </a:solidFill>
                <a:latin typeface="Lucida Sans Unicode" pitchFamily="34" charset="0"/>
              </a:rPr>
              <a:t>PELUANG CALON-CALON </a:t>
            </a:r>
            <a:r>
              <a:rPr lang="id-ID" sz="2700" b="1" dirty="0">
                <a:solidFill>
                  <a:schemeClr val="tx2"/>
                </a:solidFill>
                <a:latin typeface="Lucida Sans Unicode" pitchFamily="34" charset="0"/>
              </a:rPr>
              <a:t>GUBERNUR</a:t>
            </a:r>
            <a:endParaRPr lang="sv-SE" sz="2700" b="1" dirty="0">
              <a:solidFill>
                <a:schemeClr val="tx2"/>
              </a:solidFill>
              <a:latin typeface="Lucida Sans Unicode" pitchFamily="34" charset="0"/>
            </a:endParaRPr>
          </a:p>
          <a:p>
            <a:pPr algn="ctr"/>
            <a:r>
              <a:rPr lang="sv-SE" sz="2700" b="1" dirty="0">
                <a:solidFill>
                  <a:schemeClr val="tx2"/>
                </a:solidFill>
                <a:latin typeface="Lucida Sans Unicode" pitchFamily="34" charset="0"/>
              </a:rPr>
              <a:t>DALAM PILKADA </a:t>
            </a:r>
            <a:r>
              <a:rPr lang="id-ID" sz="2700" b="1" dirty="0" smtClean="0">
                <a:solidFill>
                  <a:schemeClr val="tx2"/>
                </a:solidFill>
                <a:latin typeface="Lucida Sans Unicode" pitchFamily="34" charset="0"/>
              </a:rPr>
              <a:t>P</a:t>
            </a:r>
            <a:r>
              <a:rPr lang="en-US" sz="2700" b="1" dirty="0" smtClean="0">
                <a:solidFill>
                  <a:schemeClr val="tx2"/>
                </a:solidFill>
                <a:latin typeface="Lucida Sans Unicode" pitchFamily="34" charset="0"/>
              </a:rPr>
              <a:t>ROVINSI JAWA BARAT</a:t>
            </a:r>
            <a:endParaRPr lang="sv-SE" sz="2700" b="1" i="1" dirty="0">
              <a:solidFill>
                <a:schemeClr val="tx2"/>
              </a:solidFill>
              <a:latin typeface="Lucida Sans Unicode" pitchFamily="34" charset="0"/>
            </a:endParaRPr>
          </a:p>
        </p:txBody>
      </p:sp>
      <p:sp>
        <p:nvSpPr>
          <p:cNvPr id="104453" name="Rectangle 5"/>
          <p:cNvSpPr>
            <a:spLocks noChangeArrowheads="1"/>
          </p:cNvSpPr>
          <p:nvPr/>
        </p:nvSpPr>
        <p:spPr bwMode="auto">
          <a:xfrm>
            <a:off x="2590800" y="3806825"/>
            <a:ext cx="3596177" cy="646331"/>
          </a:xfrm>
          <a:prstGeom prst="rect">
            <a:avLst/>
          </a:prstGeom>
          <a:noFill/>
          <a:ln w="9525">
            <a:noFill/>
            <a:miter lim="800000"/>
            <a:headEnd/>
            <a:tailEnd/>
          </a:ln>
        </p:spPr>
        <p:txBody>
          <a:bodyPr wrap="none">
            <a:spAutoFit/>
          </a:bodyPr>
          <a:lstStyle/>
          <a:p>
            <a:r>
              <a:rPr lang="en-US" dirty="0" err="1">
                <a:solidFill>
                  <a:schemeClr val="tx2"/>
                </a:solidFill>
                <a:latin typeface="Tahoma" pitchFamily="34" charset="0"/>
              </a:rPr>
              <a:t>Temuan</a:t>
            </a:r>
            <a:r>
              <a:rPr lang="en-US" dirty="0">
                <a:solidFill>
                  <a:schemeClr val="tx2"/>
                </a:solidFill>
                <a:latin typeface="Tahoma" pitchFamily="34" charset="0"/>
              </a:rPr>
              <a:t> </a:t>
            </a:r>
            <a:r>
              <a:rPr lang="en-US" dirty="0" err="1">
                <a:solidFill>
                  <a:schemeClr val="tx2"/>
                </a:solidFill>
                <a:latin typeface="Tahoma" pitchFamily="34" charset="0"/>
              </a:rPr>
              <a:t>Survei</a:t>
            </a:r>
            <a:r>
              <a:rPr lang="en-US" dirty="0">
                <a:solidFill>
                  <a:schemeClr val="tx2"/>
                </a:solidFill>
                <a:latin typeface="Tahoma" pitchFamily="34" charset="0"/>
              </a:rPr>
              <a:t> </a:t>
            </a:r>
            <a:r>
              <a:rPr lang="id-ID" dirty="0" smtClean="0">
                <a:solidFill>
                  <a:schemeClr val="tx2"/>
                </a:solidFill>
                <a:latin typeface="Tahoma" pitchFamily="34" charset="0"/>
              </a:rPr>
              <a:t>1</a:t>
            </a:r>
            <a:r>
              <a:rPr lang="en-US" dirty="0" smtClean="0">
                <a:solidFill>
                  <a:schemeClr val="tx2"/>
                </a:solidFill>
                <a:latin typeface="Tahoma" pitchFamily="34" charset="0"/>
              </a:rPr>
              <a:t>7</a:t>
            </a:r>
            <a:r>
              <a:rPr lang="id-ID" dirty="0" smtClean="0">
                <a:solidFill>
                  <a:schemeClr val="tx2"/>
                </a:solidFill>
                <a:latin typeface="Tahoma" pitchFamily="34" charset="0"/>
              </a:rPr>
              <a:t> </a:t>
            </a:r>
            <a:r>
              <a:rPr lang="id-ID" dirty="0">
                <a:solidFill>
                  <a:schemeClr val="tx2"/>
                </a:solidFill>
                <a:latin typeface="Tahoma" pitchFamily="34" charset="0"/>
              </a:rPr>
              <a:t>– </a:t>
            </a:r>
            <a:r>
              <a:rPr lang="en-US" dirty="0" smtClean="0">
                <a:solidFill>
                  <a:schemeClr val="tx2"/>
                </a:solidFill>
                <a:latin typeface="Tahoma" pitchFamily="34" charset="0"/>
              </a:rPr>
              <a:t>21</a:t>
            </a:r>
            <a:r>
              <a:rPr lang="id-ID" dirty="0" smtClean="0">
                <a:solidFill>
                  <a:schemeClr val="tx2"/>
                </a:solidFill>
                <a:latin typeface="Tahoma" pitchFamily="34" charset="0"/>
              </a:rPr>
              <a:t> </a:t>
            </a:r>
            <a:r>
              <a:rPr lang="en-US" dirty="0" err="1" smtClean="0">
                <a:solidFill>
                  <a:schemeClr val="tx2"/>
                </a:solidFill>
                <a:latin typeface="Tahoma" pitchFamily="34" charset="0"/>
              </a:rPr>
              <a:t>Juni</a:t>
            </a:r>
            <a:r>
              <a:rPr lang="en-US" dirty="0" smtClean="0">
                <a:solidFill>
                  <a:schemeClr val="tx2"/>
                </a:solidFill>
                <a:latin typeface="Tahoma" pitchFamily="34" charset="0"/>
              </a:rPr>
              <a:t> </a:t>
            </a:r>
            <a:r>
              <a:rPr lang="id-ID" dirty="0" smtClean="0">
                <a:solidFill>
                  <a:schemeClr val="tx2"/>
                </a:solidFill>
                <a:latin typeface="Tahoma" pitchFamily="34" charset="0"/>
              </a:rPr>
              <a:t>201</a:t>
            </a:r>
            <a:r>
              <a:rPr lang="en-US" dirty="0" smtClean="0">
                <a:solidFill>
                  <a:schemeClr val="tx2"/>
                </a:solidFill>
                <a:latin typeface="Tahoma" pitchFamily="34" charset="0"/>
              </a:rPr>
              <a:t>7</a:t>
            </a:r>
            <a:r>
              <a:rPr lang="en-US" dirty="0">
                <a:solidFill>
                  <a:schemeClr val="tx2"/>
                </a:solidFill>
                <a:latin typeface="Tahoma" pitchFamily="34" charset="0"/>
              </a:rPr>
              <a:t/>
            </a:r>
            <a:br>
              <a:rPr lang="en-US" dirty="0">
                <a:solidFill>
                  <a:schemeClr val="tx2"/>
                </a:solidFill>
                <a:latin typeface="Tahoma" pitchFamily="34" charset="0"/>
              </a:rPr>
            </a:br>
            <a:endParaRPr lang="en-GB" dirty="0">
              <a:solidFill>
                <a:schemeClr val="tx2"/>
              </a:solidFill>
              <a:latin typeface="Tahoma"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4"/>
          <p:cNvSpPr>
            <a:spLocks noChangeArrowheads="1"/>
          </p:cNvSpPr>
          <p:nvPr/>
        </p:nvSpPr>
        <p:spPr bwMode="auto">
          <a:xfrm>
            <a:off x="533400" y="1447800"/>
            <a:ext cx="8175625" cy="533400"/>
          </a:xfrm>
          <a:prstGeom prst="rect">
            <a:avLst/>
          </a:prstGeom>
          <a:noFill/>
          <a:ln w="9525">
            <a:noFill/>
            <a:miter lim="800000"/>
            <a:headEnd/>
            <a:tailEnd/>
          </a:ln>
        </p:spPr>
        <p:txBody>
          <a:bodyPr lIns="0" anchor="ctr" anchorCtr="1"/>
          <a:lstStyle/>
          <a:p>
            <a:pPr algn="ctr"/>
            <a:r>
              <a:rPr lang="id-ID" sz="1300" dirty="0"/>
              <a:t>Ada sejumlah sifat kepemimpinan yang harus dimilki oleh seorang calon gubernur. Di antara sifat kepemimpinan berikut mana yang Ibu/Bapak pandang paling penting dimiliki oleh seorang calon </a:t>
            </a:r>
            <a:r>
              <a:rPr lang="id-ID" sz="1300"/>
              <a:t>gubernur </a:t>
            </a:r>
            <a:r>
              <a:rPr lang="id-ID" sz="1300" smtClean="0"/>
              <a:t>J</a:t>
            </a:r>
            <a:r>
              <a:rPr lang="en-US" sz="1300" smtClean="0"/>
              <a:t>awa Barat</a:t>
            </a:r>
            <a:r>
              <a:rPr lang="id-ID" sz="1300" smtClean="0"/>
              <a:t>?</a:t>
            </a:r>
            <a:r>
              <a:rPr lang="en-US" sz="1300" smtClean="0"/>
              <a:t> </a:t>
            </a:r>
            <a:r>
              <a:rPr lang="en-US" sz="1300" dirty="0"/>
              <a:t>… (%)</a:t>
            </a:r>
          </a:p>
        </p:txBody>
      </p:sp>
      <p:graphicFrame>
        <p:nvGraphicFramePr>
          <p:cNvPr id="3074" name="Object 9"/>
          <p:cNvGraphicFramePr>
            <a:graphicFrameLocks noChangeAspect="1"/>
          </p:cNvGraphicFramePr>
          <p:nvPr>
            <p:extLst>
              <p:ext uri="{D42A27DB-BD31-4B8C-83A1-F6EECF244321}">
                <p14:modId xmlns:p14="http://schemas.microsoft.com/office/powerpoint/2010/main" val="2404045479"/>
              </p:ext>
            </p:extLst>
          </p:nvPr>
        </p:nvGraphicFramePr>
        <p:xfrm>
          <a:off x="762000" y="2209800"/>
          <a:ext cx="7493000" cy="3073400"/>
        </p:xfrm>
        <a:graphic>
          <a:graphicData uri="http://schemas.openxmlformats.org/presentationml/2006/ole">
            <mc:AlternateContent xmlns:mc="http://schemas.openxmlformats.org/markup-compatibility/2006">
              <mc:Choice xmlns:v="urn:schemas-microsoft-com:vml" Requires="v">
                <p:oleObj spid="_x0000_s3159" name="Chart" r:id="rId3" imgW="10963473" imgH="4572000" progId="MSGraph.Chart.8">
                  <p:embed followColorScheme="full"/>
                </p:oleObj>
              </mc:Choice>
              <mc:Fallback>
                <p:oleObj name="Chart" r:id="rId3" imgW="10963473" imgH="4572000" progId="MSGraph.Chart.8">
                  <p:embed followColorScheme="full"/>
                  <p:pic>
                    <p:nvPicPr>
                      <p:cNvPr id="0" name="Object 9"/>
                      <p:cNvPicPr>
                        <a:picLocks noChangeAspect="1" noChangeArrowheads="1"/>
                      </p:cNvPicPr>
                      <p:nvPr/>
                    </p:nvPicPr>
                    <p:blipFill>
                      <a:blip r:embed="rId4"/>
                      <a:srcRect/>
                      <a:stretch>
                        <a:fillRect/>
                      </a:stretch>
                    </p:blipFill>
                    <p:spPr bwMode="auto">
                      <a:xfrm>
                        <a:off x="762000" y="2209800"/>
                        <a:ext cx="7493000" cy="307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6" name="Rectangle 10"/>
          <p:cNvSpPr>
            <a:spLocks noChangeArrowheads="1"/>
          </p:cNvSpPr>
          <p:nvPr/>
        </p:nvSpPr>
        <p:spPr bwMode="auto">
          <a:xfrm>
            <a:off x="762000" y="5410200"/>
            <a:ext cx="7772400" cy="523875"/>
          </a:xfrm>
          <a:prstGeom prst="rect">
            <a:avLst/>
          </a:prstGeom>
          <a:noFill/>
          <a:ln w="9525">
            <a:noFill/>
            <a:miter lim="800000"/>
            <a:headEnd/>
            <a:tailEnd/>
          </a:ln>
        </p:spPr>
        <p:txBody>
          <a:bodyPr>
            <a:spAutoFit/>
          </a:bodyPr>
          <a:lstStyle/>
          <a:p>
            <a:pPr algn="ctr"/>
            <a:r>
              <a:rPr lang="en-US" sz="1400" dirty="0" err="1"/>
              <a:t>Sifat</a:t>
            </a:r>
            <a:r>
              <a:rPr lang="en-US" sz="1400" dirty="0"/>
              <a:t> </a:t>
            </a:r>
            <a:r>
              <a:rPr lang="id-ID" sz="1400" dirty="0"/>
              <a:t>Jujur/bersih dari korupsi</a:t>
            </a:r>
            <a:r>
              <a:rPr lang="en-US" sz="1400" dirty="0"/>
              <a:t> </a:t>
            </a:r>
            <a:r>
              <a:rPr lang="en-US" sz="1400" dirty="0" err="1"/>
              <a:t>adalah</a:t>
            </a:r>
            <a:r>
              <a:rPr lang="id-ID" sz="1400" dirty="0"/>
              <a:t> syarat </a:t>
            </a:r>
            <a:r>
              <a:rPr lang="en-US" sz="1400" dirty="0" err="1"/>
              <a:t>utama</a:t>
            </a:r>
            <a:r>
              <a:rPr lang="en-US" sz="1400" dirty="0"/>
              <a:t> </a:t>
            </a:r>
            <a:r>
              <a:rPr lang="id-ID" sz="1400" dirty="0"/>
              <a:t>calon Gubernur </a:t>
            </a:r>
            <a:r>
              <a:rPr lang="id-ID" sz="1400" dirty="0" smtClean="0"/>
              <a:t>Jawa Barat, </a:t>
            </a:r>
            <a:r>
              <a:rPr lang="id-ID" sz="1400" dirty="0"/>
              <a:t>selanjutnya perhatian pada rakyat.</a:t>
            </a:r>
            <a:endParaRPr lang="en-US" sz="1400" dirty="0"/>
          </a:p>
        </p:txBody>
      </p:sp>
      <p:sp>
        <p:nvSpPr>
          <p:cNvPr id="3077" name="Rectangle 2"/>
          <p:cNvSpPr>
            <a:spLocks noChangeArrowheads="1"/>
          </p:cNvSpPr>
          <p:nvPr/>
        </p:nvSpPr>
        <p:spPr bwMode="auto">
          <a:xfrm>
            <a:off x="762000" y="590550"/>
            <a:ext cx="7772400" cy="749300"/>
          </a:xfrm>
          <a:prstGeom prst="rect">
            <a:avLst/>
          </a:prstGeom>
          <a:noFill/>
          <a:ln w="9525">
            <a:noFill/>
            <a:miter lim="800000"/>
            <a:headEnd/>
            <a:tailEnd/>
          </a:ln>
        </p:spPr>
        <p:txBody>
          <a:bodyPr anchor="ctr"/>
          <a:lstStyle/>
          <a:p>
            <a:r>
              <a:rPr lang="id-ID" sz="3200">
                <a:solidFill>
                  <a:schemeClr val="tx2"/>
                </a:solidFill>
                <a:latin typeface="Tahoma" pitchFamily="34" charset="0"/>
              </a:rPr>
              <a:t>Sifat Kepemimpinan</a:t>
            </a:r>
            <a:endParaRPr lang="en-US" sz="320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D4E08CC5-BFC9-42D6-964A-0B78BD80B71D}" type="slidenum">
              <a:rPr lang="en-US" sz="1100">
                <a:latin typeface="+mj-lt"/>
              </a:rPr>
              <a:pPr algn="ctr">
                <a:defRPr/>
              </a:pPr>
              <a:t>10</a:t>
            </a:fld>
            <a:endParaRPr lang="en-US" sz="1100">
              <a:latin typeface="+mj-lt"/>
            </a:endParaRPr>
          </a:p>
        </p:txBody>
      </p:sp>
      <p:sp>
        <p:nvSpPr>
          <p:cNvPr id="3079"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ChangeArrowheads="1"/>
          </p:cNvSpPr>
          <p:nvPr/>
        </p:nvSpPr>
        <p:spPr bwMode="auto">
          <a:xfrm>
            <a:off x="533400" y="1600200"/>
            <a:ext cx="8175625" cy="533400"/>
          </a:xfrm>
          <a:prstGeom prst="rect">
            <a:avLst/>
          </a:prstGeom>
          <a:noFill/>
          <a:ln w="9525">
            <a:noFill/>
            <a:miter lim="800000"/>
            <a:headEnd/>
            <a:tailEnd/>
          </a:ln>
        </p:spPr>
        <p:txBody>
          <a:bodyPr lIns="0" anchor="ctr" anchorCtr="1"/>
          <a:lstStyle/>
          <a:p>
            <a:pPr algn="ctr"/>
            <a:r>
              <a:rPr lang="id-ID" altLang="en-US" sz="1100"/>
              <a:t>Di dalam menentukan pilihan politik pada pemilihan </a:t>
            </a:r>
            <a:r>
              <a:rPr lang="en-US" altLang="en-US" sz="1100"/>
              <a:t>Gubernur</a:t>
            </a:r>
            <a:r>
              <a:rPr lang="id-ID" altLang="en-US" sz="1100"/>
              <a:t>, bagaimana Bapak/Ibu/Saudara mendasarkan pilihan?</a:t>
            </a:r>
            <a:r>
              <a:rPr lang="en-US" altLang="en-US" sz="1100">
                <a:ea typeface="ＭＳ Ｐゴシック" pitchFamily="34" charset="-128"/>
              </a:rPr>
              <a:t> … (%)</a:t>
            </a:r>
          </a:p>
        </p:txBody>
      </p:sp>
      <p:sp>
        <p:nvSpPr>
          <p:cNvPr id="4100" name="Rectangle 10"/>
          <p:cNvSpPr>
            <a:spLocks noChangeArrowheads="1"/>
          </p:cNvSpPr>
          <p:nvPr/>
        </p:nvSpPr>
        <p:spPr bwMode="auto">
          <a:xfrm>
            <a:off x="762000" y="5530850"/>
            <a:ext cx="7772400" cy="292388"/>
          </a:xfrm>
          <a:prstGeom prst="rect">
            <a:avLst/>
          </a:prstGeom>
          <a:noFill/>
          <a:ln w="9525">
            <a:noFill/>
            <a:miter lim="800000"/>
            <a:headEnd/>
            <a:tailEnd/>
          </a:ln>
        </p:spPr>
        <p:txBody>
          <a:bodyPr>
            <a:spAutoFit/>
          </a:bodyPr>
          <a:lstStyle/>
          <a:p>
            <a:pPr algn="ctr"/>
            <a:r>
              <a:rPr lang="en-US" altLang="en-US" sz="1300" dirty="0">
                <a:ea typeface="ＭＳ Ｐゴシック" pitchFamily="34" charset="-128"/>
              </a:rPr>
              <a:t>W</a:t>
            </a:r>
            <a:r>
              <a:rPr lang="id-ID" altLang="en-US" sz="1300" dirty="0">
                <a:ea typeface="ＭＳ Ｐゴシック" pitchFamily="34" charset="-128"/>
              </a:rPr>
              <a:t>arga </a:t>
            </a:r>
            <a:r>
              <a:rPr lang="en-US" altLang="en-US" sz="1300" dirty="0" err="1" smtClean="0">
                <a:ea typeface="ＭＳ Ｐゴシック" pitchFamily="34" charset="-128"/>
              </a:rPr>
              <a:t>Jawa</a:t>
            </a:r>
            <a:r>
              <a:rPr lang="en-US" altLang="en-US" sz="1300" dirty="0" smtClean="0">
                <a:ea typeface="ＭＳ Ｐゴシック" pitchFamily="34" charset="-128"/>
              </a:rPr>
              <a:t> Barat </a:t>
            </a:r>
            <a:r>
              <a:rPr lang="en-US" altLang="en-US" sz="1300" dirty="0" err="1">
                <a:ea typeface="ＭＳ Ｐゴシック" pitchFamily="34" charset="-128"/>
              </a:rPr>
              <a:t>mayoritas</a:t>
            </a:r>
            <a:r>
              <a:rPr lang="en-US" altLang="en-US" sz="1300" dirty="0">
                <a:ea typeface="ＭＳ Ｐゴシック" pitchFamily="34" charset="-128"/>
              </a:rPr>
              <a:t> </a:t>
            </a:r>
            <a:r>
              <a:rPr lang="en-US" altLang="en-US" sz="1300" dirty="0" err="1">
                <a:ea typeface="ＭＳ Ｐゴシック" pitchFamily="34" charset="-128"/>
              </a:rPr>
              <a:t>bersikap</a:t>
            </a:r>
            <a:r>
              <a:rPr lang="en-US" altLang="en-US" sz="1300" dirty="0">
                <a:ea typeface="ＭＳ Ｐゴシック" pitchFamily="34" charset="-128"/>
              </a:rPr>
              <a:t> </a:t>
            </a:r>
            <a:r>
              <a:rPr lang="en-US" altLang="en-US" sz="1300" dirty="0" err="1">
                <a:ea typeface="ＭＳ Ｐゴシック" pitchFamily="34" charset="-128"/>
              </a:rPr>
              <a:t>otonom</a:t>
            </a:r>
            <a:r>
              <a:rPr lang="en-US" altLang="en-US" sz="1300" dirty="0">
                <a:ea typeface="ＭＳ Ｐゴシック" pitchFamily="34" charset="-128"/>
              </a:rPr>
              <a:t>, </a:t>
            </a:r>
            <a:r>
              <a:rPr lang="en-US" altLang="en-US" sz="1300" dirty="0" err="1">
                <a:ea typeface="ＭＳ Ｐゴシック" pitchFamily="34" charset="-128"/>
              </a:rPr>
              <a:t>menentukan</a:t>
            </a:r>
            <a:r>
              <a:rPr lang="en-US" altLang="en-US" sz="1300" dirty="0">
                <a:ea typeface="ＭＳ Ｐゴシック" pitchFamily="34" charset="-128"/>
              </a:rPr>
              <a:t> </a:t>
            </a:r>
            <a:r>
              <a:rPr lang="en-US" altLang="en-US" sz="1300" dirty="0" err="1">
                <a:ea typeface="ＭＳ Ｐゴシック" pitchFamily="34" charset="-128"/>
              </a:rPr>
              <a:t>pilihannya</a:t>
            </a:r>
            <a:r>
              <a:rPr lang="en-US" altLang="en-US" sz="1300" dirty="0">
                <a:ea typeface="ＭＳ Ｐゴシック" pitchFamily="34" charset="-128"/>
              </a:rPr>
              <a:t> </a:t>
            </a:r>
            <a:r>
              <a:rPr lang="en-US" altLang="en-US" sz="1300" dirty="0" err="1">
                <a:ea typeface="ＭＳ Ｐゴシック" pitchFamily="34" charset="-128"/>
              </a:rPr>
              <a:t>mengikuti</a:t>
            </a:r>
            <a:r>
              <a:rPr lang="en-US" altLang="en-US" sz="1300" dirty="0">
                <a:ea typeface="ＭＳ Ｐゴシック" pitchFamily="34" charset="-128"/>
              </a:rPr>
              <a:t> </a:t>
            </a:r>
            <a:r>
              <a:rPr lang="en-US" altLang="en-US" sz="1300" dirty="0" err="1">
                <a:ea typeface="ＭＳ Ｐゴシック" pitchFamily="34" charset="-128"/>
              </a:rPr>
              <a:t>keinginan</a:t>
            </a:r>
            <a:r>
              <a:rPr lang="en-US" altLang="en-US" sz="1300" dirty="0">
                <a:ea typeface="ＭＳ Ｐゴシック" pitchFamily="34" charset="-128"/>
              </a:rPr>
              <a:t> </a:t>
            </a:r>
            <a:r>
              <a:rPr lang="en-US" altLang="en-US" sz="1300" dirty="0" err="1">
                <a:ea typeface="ＭＳ Ｐゴシック" pitchFamily="34" charset="-128"/>
              </a:rPr>
              <a:t>diri</a:t>
            </a:r>
            <a:r>
              <a:rPr lang="en-US" altLang="en-US" sz="1300" dirty="0">
                <a:ea typeface="ＭＳ Ｐゴシック" pitchFamily="34" charset="-128"/>
              </a:rPr>
              <a:t> </a:t>
            </a:r>
            <a:r>
              <a:rPr lang="en-US" altLang="en-US" sz="1300" dirty="0" err="1">
                <a:ea typeface="ＭＳ Ｐゴシック" pitchFamily="34" charset="-128"/>
              </a:rPr>
              <a:t>sendiri</a:t>
            </a:r>
            <a:r>
              <a:rPr lang="en-US" altLang="en-US" sz="1300" dirty="0">
                <a:ea typeface="ＭＳ Ｐゴシック" pitchFamily="34" charset="-128"/>
              </a:rPr>
              <a:t>. </a:t>
            </a:r>
          </a:p>
        </p:txBody>
      </p:sp>
      <p:sp>
        <p:nvSpPr>
          <p:cNvPr id="4101" name="Rectangle 2"/>
          <p:cNvSpPr>
            <a:spLocks noChangeArrowheads="1"/>
          </p:cNvSpPr>
          <p:nvPr/>
        </p:nvSpPr>
        <p:spPr bwMode="auto">
          <a:xfrm>
            <a:off x="762000" y="590550"/>
            <a:ext cx="7772400" cy="749300"/>
          </a:xfrm>
          <a:prstGeom prst="rect">
            <a:avLst/>
          </a:prstGeom>
          <a:noFill/>
          <a:ln w="9525">
            <a:noFill/>
            <a:miter lim="800000"/>
            <a:headEnd/>
            <a:tailEnd/>
          </a:ln>
        </p:spPr>
        <p:txBody>
          <a:bodyPr anchor="ctr"/>
          <a:lstStyle/>
          <a:p>
            <a:r>
              <a:rPr lang="en-US" altLang="en-US" sz="3200" smtClean="0">
                <a:solidFill>
                  <a:schemeClr val="tx2"/>
                </a:solidFill>
                <a:latin typeface="Tahoma" pitchFamily="34" charset="0"/>
                <a:ea typeface="ＭＳ Ｐゴシック" pitchFamily="34" charset="-128"/>
              </a:rPr>
              <a:t>Otonomi pemilih</a:t>
            </a:r>
            <a:endParaRPr lang="en-US" altLang="en-US" sz="3200">
              <a:solidFill>
                <a:schemeClr val="tx2"/>
              </a:solidFill>
              <a:latin typeface="Tahoma" pitchFamily="34" charset="0"/>
              <a:ea typeface="ＭＳ Ｐゴシック" pitchFamily="34" charset="-128"/>
            </a:endParaRPr>
          </a:p>
        </p:txBody>
      </p:sp>
      <p:sp>
        <p:nvSpPr>
          <p:cNvPr id="4102" name="Slide Number Placeholder 5"/>
          <p:cNvSpPr>
            <a:spLocks noGrp="1"/>
          </p:cNvSpPr>
          <p:nvPr>
            <p:ph type="sldNum" sz="quarter" idx="12"/>
          </p:nvPr>
        </p:nvSpPr>
        <p:spPr bwMode="auto">
          <a:xfrm>
            <a:off x="8318500" y="6418263"/>
            <a:ext cx="762000" cy="384175"/>
          </a:xfrm>
          <a:noFill/>
          <a:ln>
            <a:miter lim="800000"/>
            <a:headEnd/>
            <a:tailEnd/>
          </a:ln>
        </p:spPr>
        <p:txBody>
          <a:bodyPr anchor="ctr"/>
          <a:lstStyle/>
          <a:p>
            <a:pPr algn="ctr"/>
            <a:fld id="{081EDEAC-15E3-42CC-9B9C-3F4385BC7F38}" type="slidenum">
              <a:rPr lang="en-US" altLang="en-US" sz="1100" smtClean="0">
                <a:latin typeface="Lucida Sans Unicode" pitchFamily="34" charset="0"/>
                <a:ea typeface="ＭＳ Ｐゴシック" pitchFamily="34" charset="-128"/>
              </a:rPr>
              <a:pPr algn="ctr"/>
              <a:t>11</a:t>
            </a:fld>
            <a:endParaRPr lang="en-US" altLang="en-US" sz="1100" smtClean="0">
              <a:latin typeface="Lucida Sans Unicode" pitchFamily="34" charset="0"/>
              <a:ea typeface="ＭＳ Ｐゴシック" pitchFamily="34" charset="-128"/>
            </a:endParaRPr>
          </a:p>
        </p:txBody>
      </p:sp>
      <p:graphicFrame>
        <p:nvGraphicFramePr>
          <p:cNvPr id="4098" name="Object 9"/>
          <p:cNvGraphicFramePr>
            <a:graphicFrameLocks noChangeAspect="1"/>
          </p:cNvGraphicFramePr>
          <p:nvPr>
            <p:extLst>
              <p:ext uri="{D42A27DB-BD31-4B8C-83A1-F6EECF244321}">
                <p14:modId xmlns:p14="http://schemas.microsoft.com/office/powerpoint/2010/main" val="2763391655"/>
              </p:ext>
            </p:extLst>
          </p:nvPr>
        </p:nvGraphicFramePr>
        <p:xfrm>
          <a:off x="762000" y="2209800"/>
          <a:ext cx="7493000" cy="3073400"/>
        </p:xfrm>
        <a:graphic>
          <a:graphicData uri="http://schemas.openxmlformats.org/presentationml/2006/ole">
            <mc:AlternateContent xmlns:mc="http://schemas.openxmlformats.org/markup-compatibility/2006">
              <mc:Choice xmlns:v="urn:schemas-microsoft-com:vml" Requires="v">
                <p:oleObj spid="_x0000_s4183" name="Chart" r:id="rId3" imgW="10963473" imgH="4562330" progId="MSGraph.Chart.8">
                  <p:embed followColorScheme="full"/>
                </p:oleObj>
              </mc:Choice>
              <mc:Fallback>
                <p:oleObj name="Chart" r:id="rId3" imgW="10963473" imgH="4562330" progId="MSGraph.Chart.8">
                  <p:embed followColorScheme="full"/>
                  <p:pic>
                    <p:nvPicPr>
                      <p:cNvPr id="0" name="Object 9"/>
                      <p:cNvPicPr>
                        <a:picLocks noChangeAspect="1" noChangeArrowheads="1"/>
                      </p:cNvPicPr>
                      <p:nvPr/>
                    </p:nvPicPr>
                    <p:blipFill>
                      <a:blip r:embed="rId4"/>
                      <a:srcRect/>
                      <a:stretch>
                        <a:fillRect/>
                      </a:stretch>
                    </p:blipFill>
                    <p:spPr bwMode="auto">
                      <a:xfrm>
                        <a:off x="762000" y="2209800"/>
                        <a:ext cx="7493000" cy="307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ctrTitle" idx="4294967295"/>
          </p:nvPr>
        </p:nvSpPr>
        <p:spPr bwMode="auto">
          <a:xfrm>
            <a:off x="1371600" y="2949575"/>
            <a:ext cx="7772400" cy="600075"/>
          </a:xfrm>
          <a:noFill/>
        </p:spPr>
        <p:txBody>
          <a:bodyPr>
            <a:spAutoFit/>
          </a:bodyPr>
          <a:lstStyle/>
          <a:p>
            <a:pPr algn="r" eaLnBrk="1" hangingPunct="1"/>
            <a:r>
              <a:rPr lang="en-US" sz="3300" u="sng" smtClean="0">
                <a:effectLst/>
                <a:ea typeface="ＭＳ Ｐゴシック" pitchFamily="34" charset="-128"/>
              </a:rPr>
              <a:t>Peluang Para Kandidat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Provinsi </a:t>
            </a:r>
            <a:r>
              <a:rPr lang="id-ID" sz="1200" dirty="0" smtClean="0">
                <a:latin typeface="Verdana" pitchFamily="34" charset="0"/>
              </a:rPr>
              <a:t>Jawa Barat </a:t>
            </a:r>
            <a:r>
              <a:rPr lang="id-ID" sz="1200" dirty="0">
                <a:latin typeface="Verdana" pitchFamily="34" charset="0"/>
              </a:rPr>
              <a:t>dilaksanakan sekarang ini, siapa yang akan Ibu/Bapak pilih sebagai GUBERNUR?</a:t>
            </a:r>
            <a:r>
              <a:rPr lang="sv-SE" sz="1200" dirty="0">
                <a:latin typeface="Verdana" pitchFamily="34" charset="0"/>
              </a:rPr>
              <a:t>... </a:t>
            </a:r>
            <a:r>
              <a:rPr lang="en-US" sz="1200" dirty="0">
                <a:latin typeface="Verdana" pitchFamily="34" charset="0"/>
              </a:rPr>
              <a:t>(%)</a:t>
            </a:r>
          </a:p>
        </p:txBody>
      </p:sp>
      <p:sp>
        <p:nvSpPr>
          <p:cNvPr id="9220" name="Text Box 7"/>
          <p:cNvSpPr txBox="1">
            <a:spLocks noChangeArrowheads="1"/>
          </p:cNvSpPr>
          <p:nvPr/>
        </p:nvSpPr>
        <p:spPr bwMode="auto">
          <a:xfrm>
            <a:off x="762000" y="5486400"/>
            <a:ext cx="7696200" cy="692497"/>
          </a:xfrm>
          <a:prstGeom prst="rect">
            <a:avLst/>
          </a:prstGeom>
          <a:noFill/>
          <a:ln w="9525">
            <a:noFill/>
            <a:miter lim="800000"/>
            <a:headEnd/>
            <a:tailEnd/>
          </a:ln>
        </p:spPr>
        <p:txBody>
          <a:bodyPr>
            <a:spAutoFit/>
          </a:bodyPr>
          <a:lstStyle/>
          <a:p>
            <a:pPr algn="ctr"/>
            <a:r>
              <a:rPr lang="en-US" sz="1300" smtClean="0"/>
              <a:t>Bila pemilhan gubernur Jawa Barat dilakukan ketika survei diadakan, mayoritas pemilih (</a:t>
            </a:r>
            <a:r>
              <a:rPr lang="id-ID" sz="1300" smtClean="0"/>
              <a:t>sekitar </a:t>
            </a:r>
            <a:r>
              <a:rPr lang="en-US" sz="1300" smtClean="0"/>
              <a:t>74,5</a:t>
            </a:r>
            <a:r>
              <a:rPr lang="id-ID" sz="1300" smtClean="0"/>
              <a:t>%</a:t>
            </a:r>
            <a:r>
              <a:rPr lang="en-US" sz="1300" smtClean="0"/>
              <a:t>)</a:t>
            </a:r>
            <a:r>
              <a:rPr lang="id-ID" sz="1300" smtClean="0"/>
              <a:t> belum </a:t>
            </a:r>
            <a:r>
              <a:rPr lang="en-US" sz="1300" smtClean="0"/>
              <a:t>dapat memilih secara spontan</a:t>
            </a:r>
            <a:r>
              <a:rPr lang="id-ID" sz="1300" smtClean="0"/>
              <a:t>. </a:t>
            </a:r>
            <a:r>
              <a:rPr lang="id-ID" sz="1300" dirty="0" smtClean="0"/>
              <a:t>Ridwan Kamil </a:t>
            </a:r>
            <a:r>
              <a:rPr lang="id-ID" sz="1300" dirty="0"/>
              <a:t>mendapat dukungan terbanyak, </a:t>
            </a:r>
            <a:r>
              <a:rPr lang="en-US" sz="1300" dirty="0" smtClean="0"/>
              <a:t>13,1</a:t>
            </a:r>
            <a:r>
              <a:rPr lang="id-ID" sz="1300" dirty="0" smtClean="0"/>
              <a:t>%, </a:t>
            </a:r>
            <a:r>
              <a:rPr lang="id-ID" sz="1300" dirty="0"/>
              <a:t>selanjutnya </a:t>
            </a:r>
            <a:r>
              <a:rPr lang="en-US" sz="1300" dirty="0" err="1" smtClean="0"/>
              <a:t>Dedi</a:t>
            </a:r>
            <a:r>
              <a:rPr lang="en-US" sz="1300" dirty="0" smtClean="0"/>
              <a:t> </a:t>
            </a:r>
            <a:r>
              <a:rPr lang="en-US" sz="1300" dirty="0" err="1" smtClean="0"/>
              <a:t>Mulyadi</a:t>
            </a:r>
            <a:r>
              <a:rPr lang="en-US" sz="1300" dirty="0" smtClean="0"/>
              <a:t> 3,4</a:t>
            </a:r>
            <a:r>
              <a:rPr lang="id-ID" sz="1300" dirty="0" smtClean="0"/>
              <a:t>%</a:t>
            </a:r>
            <a:r>
              <a:rPr lang="en-US" sz="1300" dirty="0"/>
              <a:t>, </a:t>
            </a:r>
            <a:r>
              <a:rPr lang="en-US" sz="1300" dirty="0" err="1" smtClean="0"/>
              <a:t>Deddy</a:t>
            </a:r>
            <a:r>
              <a:rPr lang="en-US" sz="1300" dirty="0" smtClean="0"/>
              <a:t> </a:t>
            </a:r>
            <a:r>
              <a:rPr lang="en-US" sz="1300" dirty="0" err="1" smtClean="0"/>
              <a:t>Mizwar</a:t>
            </a:r>
            <a:r>
              <a:rPr lang="en-US" sz="1300" dirty="0" smtClean="0"/>
              <a:t> 2,3%, </a:t>
            </a:r>
            <a:r>
              <a:rPr lang="en-US" sz="1300" dirty="0" err="1" smtClean="0"/>
              <a:t>dan</a:t>
            </a:r>
            <a:r>
              <a:rPr lang="en-US" sz="1300" dirty="0" smtClean="0"/>
              <a:t> n</a:t>
            </a:r>
            <a:r>
              <a:rPr lang="id-ID" sz="1300" dirty="0" smtClean="0"/>
              <a:t>ama-nama </a:t>
            </a:r>
            <a:r>
              <a:rPr lang="id-ID" sz="1300" dirty="0"/>
              <a:t>lain di bawah </a:t>
            </a:r>
            <a:r>
              <a:rPr lang="en-US" sz="1300" dirty="0" smtClean="0"/>
              <a:t>2</a:t>
            </a:r>
            <a:r>
              <a:rPr lang="id-ID" sz="1300" dirty="0" smtClean="0"/>
              <a:t>%.</a:t>
            </a:r>
            <a:endParaRPr lang="en-US" sz="1300" dirty="0"/>
          </a:p>
        </p:txBody>
      </p:sp>
      <p:graphicFrame>
        <p:nvGraphicFramePr>
          <p:cNvPr id="9218" name="Object 11"/>
          <p:cNvGraphicFramePr>
            <a:graphicFrameLocks noChangeAspect="1"/>
          </p:cNvGraphicFramePr>
          <p:nvPr>
            <p:extLst>
              <p:ext uri="{D42A27DB-BD31-4B8C-83A1-F6EECF244321}">
                <p14:modId xmlns:p14="http://schemas.microsoft.com/office/powerpoint/2010/main" val="595335494"/>
              </p:ext>
            </p:extLst>
          </p:nvPr>
        </p:nvGraphicFramePr>
        <p:xfrm>
          <a:off x="685800" y="1828800"/>
          <a:ext cx="7772400" cy="3644900"/>
        </p:xfrm>
        <a:graphic>
          <a:graphicData uri="http://schemas.openxmlformats.org/presentationml/2006/ole">
            <mc:AlternateContent xmlns:mc="http://schemas.openxmlformats.org/markup-compatibility/2006">
              <mc:Choice xmlns:v="urn:schemas-microsoft-com:vml" Requires="v">
                <p:oleObj spid="_x0000_s9302" name="Chart" r:id="rId4" imgW="11430022" imgH="5372047" progId="MSGraph.Chart.8">
                  <p:embed followColorScheme="full"/>
                </p:oleObj>
              </mc:Choice>
              <mc:Fallback>
                <p:oleObj name="Chart" r:id="rId4" imgW="11430022" imgH="5372047" progId="MSGraph.Chart.8">
                  <p:embed followColorScheme="full"/>
                  <p:pic>
                    <p:nvPicPr>
                      <p:cNvPr id="0" name="Object 11"/>
                      <p:cNvPicPr>
                        <a:picLocks noChangeAspect="1" noChangeArrowheads="1"/>
                      </p:cNvPicPr>
                      <p:nvPr/>
                    </p:nvPicPr>
                    <p:blipFill>
                      <a:blip r:embed="rId5"/>
                      <a:srcRect/>
                      <a:stretch>
                        <a:fillRect/>
                      </a:stretch>
                    </p:blipFill>
                    <p:spPr bwMode="auto">
                      <a:xfrm>
                        <a:off x="685800" y="1828800"/>
                        <a:ext cx="7772400" cy="3644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1" name="Rectangle 2"/>
          <p:cNvSpPr>
            <a:spLocks noChangeArrowheads="1"/>
          </p:cNvSpPr>
          <p:nvPr/>
        </p:nvSpPr>
        <p:spPr bwMode="auto">
          <a:xfrm>
            <a:off x="774700" y="533400"/>
            <a:ext cx="7772400" cy="749300"/>
          </a:xfrm>
          <a:prstGeom prst="rect">
            <a:avLst/>
          </a:prstGeom>
          <a:noFill/>
          <a:ln w="9525">
            <a:noFill/>
            <a:miter lim="800000"/>
            <a:headEnd/>
            <a:tailEnd/>
          </a:ln>
        </p:spPr>
        <p:txBody>
          <a:bodyPr anchor="ctr"/>
          <a:lstStyle/>
          <a:p>
            <a:r>
              <a:rPr lang="id-ID" sz="3000">
                <a:solidFill>
                  <a:schemeClr val="tx2"/>
                </a:solidFill>
                <a:latin typeface="Tahoma" pitchFamily="34" charset="0"/>
              </a:rPr>
              <a:t>Top of Mind: </a:t>
            </a:r>
            <a:r>
              <a:rPr lang="en-US" sz="3000">
                <a:solidFill>
                  <a:schemeClr val="tx2"/>
                </a:solidFill>
                <a:latin typeface="Tahoma" pitchFamily="34" charset="0"/>
              </a:rPr>
              <a:t>Pilihan Kepada Calon </a:t>
            </a:r>
            <a:r>
              <a:rPr lang="id-ID" sz="3000">
                <a:solidFill>
                  <a:schemeClr val="tx2"/>
                </a:solidFill>
                <a:latin typeface="Tahoma" pitchFamily="34" charset="0"/>
              </a:rPr>
              <a:t>Gubernur</a:t>
            </a:r>
            <a:endParaRPr lang="en-US" sz="2600" b="1">
              <a:solidFill>
                <a:schemeClr val="tx2"/>
              </a:solidFill>
              <a:latin typeface="Tahoma" pitchFamily="34" charset="0"/>
            </a:endParaRPr>
          </a:p>
        </p:txBody>
      </p:sp>
      <p:sp>
        <p:nvSpPr>
          <p:cNvPr id="9"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7D74C64E-7FE9-43A5-80D1-7A31BDE14E4C}" type="slidenum">
              <a:rPr lang="en-US" sz="1100" smtClean="0">
                <a:latin typeface="+mj-lt"/>
              </a:rPr>
              <a:pPr algn="ctr">
                <a:defRPr/>
              </a:pPr>
              <a:t>13</a:t>
            </a:fld>
            <a:endParaRPr lang="en-US" sz="1100" smtClean="0">
              <a:latin typeface="+mj-lt"/>
            </a:endParaRPr>
          </a:p>
        </p:txBody>
      </p:sp>
      <p:sp>
        <p:nvSpPr>
          <p:cNvPr id="922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6"/>
          <p:cNvSpPr>
            <a:spLocks noChangeArrowheads="1"/>
          </p:cNvSpPr>
          <p:nvPr/>
        </p:nvSpPr>
        <p:spPr bwMode="auto">
          <a:xfrm>
            <a:off x="495300" y="1143000"/>
            <a:ext cx="82296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Provinsi </a:t>
            </a:r>
            <a:r>
              <a:rPr lang="id-ID" sz="1200" dirty="0" smtClean="0">
                <a:latin typeface="Verdana" pitchFamily="34" charset="0"/>
              </a:rPr>
              <a:t>Jawa Barat </a:t>
            </a:r>
            <a:r>
              <a:rPr lang="id-ID" sz="1200" dirty="0">
                <a:latin typeface="Verdana" pitchFamily="34" charset="0"/>
              </a:rPr>
              <a:t>dilaksanakan sekarang ini, siapa yang akan Ibu/Bapak pilih sebagai GUBERNUR?</a:t>
            </a:r>
            <a:r>
              <a:rPr lang="sv-SE" sz="1200" dirty="0">
                <a:latin typeface="Verdana" pitchFamily="34" charset="0"/>
              </a:rPr>
              <a:t>... </a:t>
            </a:r>
            <a:r>
              <a:rPr lang="en-US" sz="1200" dirty="0">
                <a:latin typeface="Verdana" pitchFamily="34" charset="0"/>
              </a:rPr>
              <a:t>(%)</a:t>
            </a:r>
          </a:p>
        </p:txBody>
      </p:sp>
      <p:sp>
        <p:nvSpPr>
          <p:cNvPr id="10244" name="Text Box 7"/>
          <p:cNvSpPr txBox="1">
            <a:spLocks noChangeArrowheads="1"/>
          </p:cNvSpPr>
          <p:nvPr/>
        </p:nvSpPr>
        <p:spPr bwMode="auto">
          <a:xfrm>
            <a:off x="762000" y="5432048"/>
            <a:ext cx="7696200" cy="892552"/>
          </a:xfrm>
          <a:prstGeom prst="rect">
            <a:avLst/>
          </a:prstGeom>
          <a:noFill/>
          <a:ln w="9525">
            <a:noFill/>
            <a:miter lim="800000"/>
            <a:headEnd/>
            <a:tailEnd/>
          </a:ln>
        </p:spPr>
        <p:txBody>
          <a:bodyPr>
            <a:spAutoFit/>
          </a:bodyPr>
          <a:lstStyle/>
          <a:p>
            <a:pPr algn="ctr"/>
            <a:r>
              <a:rPr lang="id-ID" sz="1300" dirty="0"/>
              <a:t>Dalam simulasi semi terbuka (responden diberi daftar nama </a:t>
            </a:r>
            <a:r>
              <a:rPr lang="en-US" sz="1300" dirty="0" smtClean="0"/>
              <a:t>28</a:t>
            </a:r>
            <a:r>
              <a:rPr lang="id-ID" sz="1300" dirty="0" smtClean="0"/>
              <a:t> </a:t>
            </a:r>
            <a:r>
              <a:rPr lang="id-ID" sz="1300" dirty="0"/>
              <a:t>calon untuk dipilih, dan boleh memilih </a:t>
            </a:r>
            <a:r>
              <a:rPr lang="id-ID" sz="1300"/>
              <a:t>nama </a:t>
            </a:r>
            <a:r>
              <a:rPr lang="id-ID" sz="1300" smtClean="0"/>
              <a:t>lainnya</a:t>
            </a:r>
            <a:r>
              <a:rPr lang="en-US" sz="1300" smtClean="0"/>
              <a:t> bila tidak ada di dalam daftar</a:t>
            </a:r>
            <a:r>
              <a:rPr lang="id-ID" sz="1300" smtClean="0"/>
              <a:t>), </a:t>
            </a:r>
            <a:r>
              <a:rPr lang="id-ID" sz="1300" dirty="0" smtClean="0"/>
              <a:t>Ridwan Kamil mendapat </a:t>
            </a:r>
            <a:r>
              <a:rPr lang="id-ID" sz="1300" dirty="0"/>
              <a:t>dukungan terbanyak </a:t>
            </a:r>
            <a:r>
              <a:rPr lang="en-US" sz="1300" dirty="0" smtClean="0"/>
              <a:t>31,4</a:t>
            </a:r>
            <a:r>
              <a:rPr lang="id-ID" sz="1300" dirty="0" smtClean="0"/>
              <a:t>%, </a:t>
            </a:r>
            <a:r>
              <a:rPr lang="id-ID" sz="1300" dirty="0"/>
              <a:t>selanjutnya </a:t>
            </a:r>
            <a:r>
              <a:rPr lang="id-ID" sz="1300" dirty="0" smtClean="0"/>
              <a:t>Deddy Mizwar </a:t>
            </a:r>
            <a:r>
              <a:rPr lang="en-US" sz="1300" dirty="0" smtClean="0"/>
              <a:t>13</a:t>
            </a:r>
            <a:r>
              <a:rPr lang="id-ID" sz="1300" dirty="0" smtClean="0"/>
              <a:t>%, Dedi Mulyadi </a:t>
            </a:r>
            <a:r>
              <a:rPr lang="en-US" sz="1300" dirty="0" smtClean="0"/>
              <a:t>12,3</a:t>
            </a:r>
            <a:r>
              <a:rPr lang="id-ID" sz="1300" dirty="0" smtClean="0"/>
              <a:t>%, </a:t>
            </a:r>
            <a:r>
              <a:rPr lang="en-US" sz="1300" dirty="0" err="1" smtClean="0"/>
              <a:t>Dede</a:t>
            </a:r>
            <a:r>
              <a:rPr lang="en-US" sz="1300" dirty="0" smtClean="0"/>
              <a:t> Yusuf </a:t>
            </a:r>
            <a:r>
              <a:rPr lang="en-US" sz="1300" dirty="0" err="1" smtClean="0"/>
              <a:t>Macan</a:t>
            </a:r>
            <a:r>
              <a:rPr lang="en-US" sz="1300" dirty="0" smtClean="0"/>
              <a:t> Effendi</a:t>
            </a:r>
            <a:r>
              <a:rPr lang="id-ID" sz="1300" dirty="0" smtClean="0"/>
              <a:t> </a:t>
            </a:r>
            <a:r>
              <a:rPr lang="en-US" sz="1300" dirty="0" smtClean="0"/>
              <a:t>8,3</a:t>
            </a:r>
            <a:r>
              <a:rPr lang="id-ID" sz="1300" dirty="0" smtClean="0"/>
              <a:t>%</a:t>
            </a:r>
            <a:r>
              <a:rPr lang="en-US" sz="1300" dirty="0"/>
              <a:t>, </a:t>
            </a:r>
            <a:r>
              <a:rPr lang="en-US" sz="1300" dirty="0" smtClean="0"/>
              <a:t>Abdullah </a:t>
            </a:r>
            <a:r>
              <a:rPr lang="en-US" sz="1300" dirty="0" err="1" smtClean="0"/>
              <a:t>Gymnastiar</a:t>
            </a:r>
            <a:r>
              <a:rPr lang="en-US" sz="1300" dirty="0" smtClean="0"/>
              <a:t> (</a:t>
            </a:r>
            <a:r>
              <a:rPr lang="en-US" sz="1300" dirty="0" err="1" smtClean="0"/>
              <a:t>Aa</a:t>
            </a:r>
            <a:r>
              <a:rPr lang="en-US" sz="1300" dirty="0" smtClean="0"/>
              <a:t> Gym) 7,5</a:t>
            </a:r>
            <a:r>
              <a:rPr lang="id-ID" sz="1300" dirty="0" smtClean="0"/>
              <a:t>%, </a:t>
            </a:r>
            <a:r>
              <a:rPr lang="en-US" sz="1300" dirty="0" err="1" smtClean="0"/>
              <a:t>dan</a:t>
            </a:r>
            <a:r>
              <a:rPr lang="en-US" sz="1300" dirty="0" smtClean="0"/>
              <a:t> </a:t>
            </a:r>
            <a:r>
              <a:rPr lang="en-US" sz="1300" dirty="0"/>
              <a:t>n</a:t>
            </a:r>
            <a:r>
              <a:rPr lang="id-ID" sz="1300" dirty="0"/>
              <a:t>ama-nama lain di bawah </a:t>
            </a:r>
            <a:r>
              <a:rPr lang="en-US" sz="1300" dirty="0" smtClean="0"/>
              <a:t>4</a:t>
            </a:r>
            <a:r>
              <a:rPr lang="id-ID" sz="1300" smtClean="0"/>
              <a:t>%. </a:t>
            </a:r>
            <a:r>
              <a:rPr lang="en-US" sz="1300" smtClean="0"/>
              <a:t>Yang belum tahu 12,9</a:t>
            </a:r>
            <a:r>
              <a:rPr lang="en-US" sz="1300" dirty="0" smtClean="0"/>
              <a:t>%.</a:t>
            </a:r>
            <a:endParaRPr lang="en-US" sz="1300" dirty="0"/>
          </a:p>
        </p:txBody>
      </p:sp>
      <p:graphicFrame>
        <p:nvGraphicFramePr>
          <p:cNvPr id="10242" name="Object 11"/>
          <p:cNvGraphicFramePr>
            <a:graphicFrameLocks noChangeAspect="1"/>
          </p:cNvGraphicFramePr>
          <p:nvPr>
            <p:extLst>
              <p:ext uri="{D42A27DB-BD31-4B8C-83A1-F6EECF244321}">
                <p14:modId xmlns:p14="http://schemas.microsoft.com/office/powerpoint/2010/main" val="3988714231"/>
              </p:ext>
            </p:extLst>
          </p:nvPr>
        </p:nvGraphicFramePr>
        <p:xfrm>
          <a:off x="846138" y="1625600"/>
          <a:ext cx="7459662" cy="3787775"/>
        </p:xfrm>
        <a:graphic>
          <a:graphicData uri="http://schemas.openxmlformats.org/presentationml/2006/ole">
            <mc:AlternateContent xmlns:mc="http://schemas.openxmlformats.org/markup-compatibility/2006">
              <mc:Choice xmlns:v="urn:schemas-microsoft-com:vml" Requires="v">
                <p:oleObj spid="_x0000_s10326" name="Chart" r:id="rId4" imgW="10877574" imgH="5524658" progId="MSGraph.Chart.8">
                  <p:embed followColorScheme="full"/>
                </p:oleObj>
              </mc:Choice>
              <mc:Fallback>
                <p:oleObj name="Chart" r:id="rId4" imgW="10877574" imgH="5524658" progId="MSGraph.Chart.8">
                  <p:embed followColorScheme="full"/>
                  <p:pic>
                    <p:nvPicPr>
                      <p:cNvPr id="0" name="Object 11"/>
                      <p:cNvPicPr>
                        <a:picLocks noChangeAspect="1" noChangeArrowheads="1"/>
                      </p:cNvPicPr>
                      <p:nvPr/>
                    </p:nvPicPr>
                    <p:blipFill>
                      <a:blip r:embed="rId5"/>
                      <a:srcRect/>
                      <a:stretch>
                        <a:fillRect/>
                      </a:stretch>
                    </p:blipFill>
                    <p:spPr bwMode="auto">
                      <a:xfrm>
                        <a:off x="846138" y="1625600"/>
                        <a:ext cx="7459662" cy="3787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5"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a:solidFill>
                  <a:schemeClr val="tx2"/>
                </a:solidFill>
                <a:latin typeface="Tahoma" pitchFamily="34" charset="0"/>
              </a:rPr>
              <a:t>Pilihan Kepada Calon GUBERNUR</a:t>
            </a:r>
            <a:endParaRPr lang="id-ID" sz="2800">
              <a:solidFill>
                <a:schemeClr val="tx2"/>
              </a:solidFill>
              <a:latin typeface="Tahoma" pitchFamily="34" charset="0"/>
            </a:endParaRPr>
          </a:p>
          <a:p>
            <a:r>
              <a:rPr lang="id-ID" sz="2800">
                <a:solidFill>
                  <a:schemeClr val="tx2"/>
                </a:solidFill>
                <a:latin typeface="Tahoma" pitchFamily="34" charset="0"/>
              </a:rPr>
              <a:t>(Simulasi </a:t>
            </a:r>
            <a:r>
              <a:rPr lang="en-US" sz="2800">
                <a:solidFill>
                  <a:schemeClr val="tx2"/>
                </a:solidFill>
                <a:latin typeface="Tahoma" pitchFamily="34" charset="0"/>
              </a:rPr>
              <a:t>S</a:t>
            </a:r>
            <a:r>
              <a:rPr lang="id-ID" sz="2800">
                <a:solidFill>
                  <a:schemeClr val="tx2"/>
                </a:solidFill>
                <a:latin typeface="Tahoma" pitchFamily="34" charset="0"/>
              </a:rPr>
              <a:t>emi </a:t>
            </a:r>
            <a:r>
              <a:rPr lang="en-US" sz="2800">
                <a:solidFill>
                  <a:schemeClr val="tx2"/>
                </a:solidFill>
                <a:latin typeface="Tahoma" pitchFamily="34" charset="0"/>
              </a:rPr>
              <a:t>T</a:t>
            </a:r>
            <a:r>
              <a:rPr lang="id-ID" sz="2800">
                <a:solidFill>
                  <a:schemeClr val="tx2"/>
                </a:solidFill>
                <a:latin typeface="Tahoma" pitchFamily="34" charset="0"/>
              </a:rPr>
              <a:t>erbuka)</a:t>
            </a: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4FFE4B3B-8F62-4995-BEBA-FC6DD56CD301}" type="slidenum">
              <a:rPr lang="en-US" sz="1100">
                <a:latin typeface="+mj-lt"/>
              </a:rPr>
              <a:pPr algn="ctr">
                <a:defRPr/>
              </a:pPr>
              <a:t>14</a:t>
            </a:fld>
            <a:endParaRPr lang="en-US" sz="1100">
              <a:latin typeface="+mj-lt"/>
            </a:endParaRPr>
          </a:p>
        </p:txBody>
      </p:sp>
      <p:sp>
        <p:nvSpPr>
          <p:cNvPr id="10247"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6"/>
          <p:cNvSpPr>
            <a:spLocks noChangeArrowheads="1"/>
          </p:cNvSpPr>
          <p:nvPr/>
        </p:nvSpPr>
        <p:spPr bwMode="auto">
          <a:xfrm>
            <a:off x="533400" y="1104900"/>
            <a:ext cx="8153400" cy="647700"/>
          </a:xfrm>
          <a:prstGeom prst="rect">
            <a:avLst/>
          </a:prstGeom>
          <a:noFill/>
          <a:ln w="9525">
            <a:noFill/>
            <a:miter lim="800000"/>
            <a:headEnd/>
            <a:tailEnd/>
          </a:ln>
        </p:spPr>
        <p:txBody>
          <a:bodyPr anchor="ctr"/>
          <a:lstStyle/>
          <a:p>
            <a:pPr algn="ctr"/>
            <a:r>
              <a:rPr lang="id-ID" sz="1100"/>
              <a:t>Jelaskan alasan UTAMA memilih nama tersebut sebagai Gubernur</a:t>
            </a:r>
            <a:r>
              <a:rPr lang="en-US" sz="1100"/>
              <a:t>?</a:t>
            </a:r>
            <a:r>
              <a:rPr lang="sv-SE" sz="1100"/>
              <a:t> ... </a:t>
            </a:r>
            <a:r>
              <a:rPr lang="en-US" sz="1100"/>
              <a:t>(%)</a:t>
            </a:r>
          </a:p>
          <a:p>
            <a:pPr algn="ctr"/>
            <a:r>
              <a:rPr lang="id-ID" sz="1100" i="1"/>
              <a:t>Base: Responden yang </a:t>
            </a:r>
            <a:r>
              <a:rPr lang="en-US" sz="1100" i="1"/>
              <a:t>memilih Calon</a:t>
            </a:r>
            <a:r>
              <a:rPr lang="id-ID" sz="1100" i="1"/>
              <a:t> </a:t>
            </a:r>
            <a:r>
              <a:rPr lang="en-US" sz="1100" i="1"/>
              <a:t>Gubernur</a:t>
            </a:r>
            <a:endParaRPr lang="id-ID" sz="1100" i="1"/>
          </a:p>
        </p:txBody>
      </p:sp>
      <p:sp>
        <p:nvSpPr>
          <p:cNvPr id="14340" name="Text Box 7"/>
          <p:cNvSpPr txBox="1">
            <a:spLocks noChangeArrowheads="1"/>
          </p:cNvSpPr>
          <p:nvPr/>
        </p:nvSpPr>
        <p:spPr bwMode="auto">
          <a:xfrm>
            <a:off x="533400" y="5651500"/>
            <a:ext cx="8077200" cy="492443"/>
          </a:xfrm>
          <a:prstGeom prst="rect">
            <a:avLst/>
          </a:prstGeom>
          <a:noFill/>
          <a:ln w="9525">
            <a:noFill/>
            <a:miter lim="800000"/>
            <a:headEnd/>
            <a:tailEnd/>
          </a:ln>
        </p:spPr>
        <p:txBody>
          <a:bodyPr>
            <a:spAutoFit/>
          </a:bodyPr>
          <a:lstStyle/>
          <a:p>
            <a:pPr algn="ctr"/>
            <a:r>
              <a:rPr lang="en-US" sz="1300" dirty="0" smtClean="0"/>
              <a:t>Sudah </a:t>
            </a:r>
            <a:r>
              <a:rPr lang="en-US" sz="1300" dirty="0" err="1" smtClean="0"/>
              <a:t>ada</a:t>
            </a:r>
            <a:r>
              <a:rPr lang="en-US" sz="1300" dirty="0" smtClean="0"/>
              <a:t> </a:t>
            </a:r>
            <a:r>
              <a:rPr lang="en-US" sz="1300" dirty="0" err="1" smtClean="0"/>
              <a:t>bukti</a:t>
            </a:r>
            <a:r>
              <a:rPr lang="en-US" sz="1300" dirty="0" smtClean="0"/>
              <a:t> </a:t>
            </a:r>
            <a:r>
              <a:rPr lang="en-US" sz="1300" dirty="0" err="1" smtClean="0"/>
              <a:t>nyata</a:t>
            </a:r>
            <a:r>
              <a:rPr lang="en-US" sz="1300" dirty="0" smtClean="0"/>
              <a:t> </a:t>
            </a:r>
            <a:r>
              <a:rPr lang="en-US" sz="1300" dirty="0" err="1" smtClean="0"/>
              <a:t>hasil</a:t>
            </a:r>
            <a:r>
              <a:rPr lang="en-US" sz="1300" dirty="0" smtClean="0"/>
              <a:t> </a:t>
            </a:r>
            <a:r>
              <a:rPr lang="en-US" sz="1300" dirty="0" err="1" smtClean="0"/>
              <a:t>kerjanya</a:t>
            </a:r>
            <a:r>
              <a:rPr lang="en-US" sz="1300" dirty="0" smtClean="0"/>
              <a:t> </a:t>
            </a:r>
            <a:r>
              <a:rPr lang="id-ID" sz="1300" dirty="0" smtClean="0"/>
              <a:t>adalah </a:t>
            </a:r>
            <a:r>
              <a:rPr lang="id-ID" sz="1300" dirty="0"/>
              <a:t>alasan utama seorang calon </a:t>
            </a:r>
            <a:r>
              <a:rPr lang="id-ID" sz="1300" dirty="0" smtClean="0"/>
              <a:t>dipilih</a:t>
            </a:r>
            <a:r>
              <a:rPr lang="en-US" sz="1300" dirty="0" smtClean="0"/>
              <a:t>, </a:t>
            </a:r>
            <a:r>
              <a:rPr lang="en-US" sz="1300" dirty="0" err="1" smtClean="0"/>
              <a:t>kemudian</a:t>
            </a:r>
            <a:r>
              <a:rPr lang="en-US" sz="1300" dirty="0"/>
              <a:t> </a:t>
            </a:r>
            <a:r>
              <a:rPr lang="en-US" sz="1300" dirty="0" err="1"/>
              <a:t>b</a:t>
            </a:r>
            <a:r>
              <a:rPr lang="en-US" sz="1300" dirty="0" err="1" smtClean="0"/>
              <a:t>erpengalaman</a:t>
            </a:r>
            <a:r>
              <a:rPr lang="en-US" sz="1300" dirty="0" smtClean="0"/>
              <a:t> </a:t>
            </a:r>
            <a:r>
              <a:rPr lang="en-US" sz="1300" dirty="0"/>
              <a:t>di </a:t>
            </a:r>
            <a:r>
              <a:rPr lang="en-US" sz="1300" dirty="0" err="1" smtClean="0"/>
              <a:t>pemerintahan</a:t>
            </a:r>
            <a:r>
              <a:rPr lang="en-US" sz="1300" dirty="0" smtClean="0"/>
              <a:t>, </a:t>
            </a:r>
            <a:r>
              <a:rPr lang="en-US" sz="1300" dirty="0" err="1" smtClean="0"/>
              <a:t>dan</a:t>
            </a:r>
            <a:r>
              <a:rPr lang="en-US" sz="1300" dirty="0" smtClean="0"/>
              <a:t> </a:t>
            </a:r>
            <a:r>
              <a:rPr lang="en-US" sz="1300" dirty="0" err="1" smtClean="0"/>
              <a:t>perhatian</a:t>
            </a:r>
            <a:r>
              <a:rPr lang="en-US" sz="1300" dirty="0" smtClean="0"/>
              <a:t> para </a:t>
            </a:r>
            <a:r>
              <a:rPr lang="en-US" sz="1300" dirty="0" err="1" smtClean="0"/>
              <a:t>rakyat</a:t>
            </a:r>
            <a:r>
              <a:rPr lang="en-US" sz="1300" dirty="0" smtClean="0"/>
              <a:t>.</a:t>
            </a:r>
            <a:endParaRPr lang="en-US" sz="1300" dirty="0"/>
          </a:p>
        </p:txBody>
      </p:sp>
      <p:graphicFrame>
        <p:nvGraphicFramePr>
          <p:cNvPr id="14338" name="Object 11"/>
          <p:cNvGraphicFramePr>
            <a:graphicFrameLocks noChangeAspect="1"/>
          </p:cNvGraphicFramePr>
          <p:nvPr>
            <p:extLst>
              <p:ext uri="{D42A27DB-BD31-4B8C-83A1-F6EECF244321}">
                <p14:modId xmlns:p14="http://schemas.microsoft.com/office/powerpoint/2010/main" val="163781103"/>
              </p:ext>
            </p:extLst>
          </p:nvPr>
        </p:nvGraphicFramePr>
        <p:xfrm>
          <a:off x="987425" y="1752600"/>
          <a:ext cx="7169150" cy="3700463"/>
        </p:xfrm>
        <a:graphic>
          <a:graphicData uri="http://schemas.openxmlformats.org/presentationml/2006/ole">
            <mc:AlternateContent xmlns:mc="http://schemas.openxmlformats.org/markup-compatibility/2006">
              <mc:Choice xmlns:v="urn:schemas-microsoft-com:vml" Requires="v">
                <p:oleObj spid="_x0000_s14423" name="Chart" r:id="rId4" imgW="10458607" imgH="5400636" progId="MSGraph.Chart.8">
                  <p:embed followColorScheme="full"/>
                </p:oleObj>
              </mc:Choice>
              <mc:Fallback>
                <p:oleObj name="Chart" r:id="rId4" imgW="10458607" imgH="5400636" progId="MSGraph.Chart.8">
                  <p:embed followColorScheme="full"/>
                  <p:pic>
                    <p:nvPicPr>
                      <p:cNvPr id="0" name="Object 11"/>
                      <p:cNvPicPr>
                        <a:picLocks noChangeAspect="1" noChangeArrowheads="1"/>
                      </p:cNvPicPr>
                      <p:nvPr/>
                    </p:nvPicPr>
                    <p:blipFill>
                      <a:blip r:embed="rId5"/>
                      <a:srcRect/>
                      <a:stretch>
                        <a:fillRect/>
                      </a:stretch>
                    </p:blipFill>
                    <p:spPr bwMode="auto">
                      <a:xfrm>
                        <a:off x="987425" y="1752600"/>
                        <a:ext cx="7169150" cy="3700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1" name="Rectangle 2"/>
          <p:cNvSpPr>
            <a:spLocks noChangeArrowheads="1"/>
          </p:cNvSpPr>
          <p:nvPr/>
        </p:nvSpPr>
        <p:spPr bwMode="auto">
          <a:xfrm>
            <a:off x="774700" y="4572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A</a:t>
            </a:r>
            <a:r>
              <a:rPr lang="id-ID" sz="3000">
                <a:solidFill>
                  <a:schemeClr val="tx2"/>
                </a:solidFill>
                <a:latin typeface="Tahoma" pitchFamily="34" charset="0"/>
              </a:rPr>
              <a:t>lasan Memilih</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295DD7D3-D9B7-4B6F-9DD9-224260E68757}" type="slidenum">
              <a:rPr lang="en-US" sz="1100">
                <a:latin typeface="+mj-lt"/>
              </a:rPr>
              <a:pPr algn="ctr">
                <a:defRPr/>
              </a:pPr>
              <a:t>15</a:t>
            </a:fld>
            <a:endParaRPr lang="en-US" sz="1100">
              <a:latin typeface="+mj-lt"/>
            </a:endParaRPr>
          </a:p>
        </p:txBody>
      </p:sp>
      <p:sp>
        <p:nvSpPr>
          <p:cNvPr id="1434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16388"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(Delapan</a:t>
            </a:r>
            <a:r>
              <a:rPr lang="id-ID" sz="2600" b="1">
                <a:solidFill>
                  <a:schemeClr val="tx2"/>
                </a:solidFill>
                <a:latin typeface="Tahoma" pitchFamily="34" charset="0"/>
              </a:rPr>
              <a:t>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D4F0D09F-EDCB-4C84-9830-BF951A94E322}" type="slidenum">
              <a:rPr lang="en-US" sz="1100" smtClean="0">
                <a:latin typeface="+mj-lt"/>
              </a:rPr>
              <a:pPr algn="ctr">
                <a:defRPr/>
              </a:pPr>
              <a:t>16</a:t>
            </a:fld>
            <a:endParaRPr lang="en-US" sz="1100" smtClean="0">
              <a:latin typeface="+mj-lt"/>
            </a:endParaRPr>
          </a:p>
        </p:txBody>
      </p:sp>
      <p:sp>
        <p:nvSpPr>
          <p:cNvPr id="1639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16386" name="Object 1"/>
          <p:cNvGraphicFramePr>
            <a:graphicFrameLocks noChangeAspect="1"/>
          </p:cNvGraphicFramePr>
          <p:nvPr>
            <p:extLst>
              <p:ext uri="{D42A27DB-BD31-4B8C-83A1-F6EECF244321}">
                <p14:modId xmlns:p14="http://schemas.microsoft.com/office/powerpoint/2010/main" val="2780568886"/>
              </p:ext>
            </p:extLst>
          </p:nvPr>
        </p:nvGraphicFramePr>
        <p:xfrm>
          <a:off x="990600" y="1905000"/>
          <a:ext cx="7112000" cy="3530600"/>
        </p:xfrm>
        <a:graphic>
          <a:graphicData uri="http://schemas.openxmlformats.org/presentationml/2006/ole">
            <mc:AlternateContent xmlns:mc="http://schemas.openxmlformats.org/markup-compatibility/2006">
              <mc:Choice xmlns:v="urn:schemas-microsoft-com:vml" Requires="v">
                <p:oleObj spid="_x0000_s217176" name="Chart" r:id="rId4" imgW="10458607" imgH="5191270" progId="MSGraph.Chart.8">
                  <p:embed followColorScheme="full"/>
                </p:oleObj>
              </mc:Choice>
              <mc:Fallback>
                <p:oleObj name="Chart" r:id="rId4" imgW="10458607" imgH="5191270" progId="MSGraph.Chart.8">
                  <p:embed followColorScheme="full"/>
                  <p:pic>
                    <p:nvPicPr>
                      <p:cNvPr id="0" name="Object 1"/>
                      <p:cNvPicPr>
                        <a:picLocks noChangeAspect="1" noChangeArrowheads="1"/>
                      </p:cNvPicPr>
                      <p:nvPr/>
                    </p:nvPicPr>
                    <p:blipFill>
                      <a:blip r:embed="rId5"/>
                      <a:srcRect/>
                      <a:stretch>
                        <a:fillRect/>
                      </a:stretch>
                    </p:blipFill>
                    <p:spPr bwMode="auto">
                      <a:xfrm>
                        <a:off x="990600" y="19050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7"/>
          <p:cNvSpPr txBox="1">
            <a:spLocks noChangeArrowheads="1"/>
          </p:cNvSpPr>
          <p:nvPr/>
        </p:nvSpPr>
        <p:spPr bwMode="auto">
          <a:xfrm>
            <a:off x="533400" y="5449887"/>
            <a:ext cx="8077200" cy="692497"/>
          </a:xfrm>
          <a:prstGeom prst="rect">
            <a:avLst/>
          </a:prstGeom>
          <a:noFill/>
          <a:ln w="9525">
            <a:noFill/>
            <a:miter lim="800000"/>
            <a:headEnd/>
            <a:tailEnd/>
          </a:ln>
        </p:spPr>
        <p:txBody>
          <a:bodyPr>
            <a:spAutoFit/>
          </a:bodyPr>
          <a:lstStyle/>
          <a:p>
            <a:pPr algn="ctr"/>
            <a:r>
              <a:rPr lang="id-ID" sz="1300" dirty="0"/>
              <a:t>Simulasi </a:t>
            </a:r>
            <a:r>
              <a:rPr lang="en-US" sz="1300" dirty="0"/>
              <a:t>8</a:t>
            </a:r>
            <a:r>
              <a:rPr lang="id-ID" sz="1300" dirty="0" smtClean="0"/>
              <a:t> </a:t>
            </a:r>
            <a:r>
              <a:rPr lang="id-ID" sz="1300" dirty="0"/>
              <a:t>nama: </a:t>
            </a:r>
            <a:r>
              <a:rPr lang="id-ID" sz="1300" dirty="0" smtClean="0"/>
              <a:t>Ridwan Kamil </a:t>
            </a:r>
            <a:r>
              <a:rPr lang="en-US" sz="1300" dirty="0" err="1" smtClean="0"/>
              <a:t>mendapat</a:t>
            </a:r>
            <a:r>
              <a:rPr lang="en-US" sz="1300" dirty="0" smtClean="0"/>
              <a:t> </a:t>
            </a:r>
            <a:r>
              <a:rPr lang="en-US" sz="1300" dirty="0" err="1" smtClean="0"/>
              <a:t>dukungan</a:t>
            </a:r>
            <a:r>
              <a:rPr lang="en-US" sz="1300" dirty="0" smtClean="0"/>
              <a:t> 35,5</a:t>
            </a:r>
            <a:r>
              <a:rPr lang="id-ID" sz="1300" dirty="0" smtClean="0"/>
              <a:t>%, </a:t>
            </a:r>
            <a:r>
              <a:rPr lang="en-US" sz="1300" dirty="0" err="1" smtClean="0"/>
              <a:t>kemudian</a:t>
            </a:r>
            <a:r>
              <a:rPr lang="en-US" sz="1300" dirty="0" smtClean="0"/>
              <a:t> </a:t>
            </a:r>
            <a:r>
              <a:rPr lang="id-ID" sz="1300" dirty="0" smtClean="0"/>
              <a:t>Deddy Mizwar </a:t>
            </a:r>
            <a:r>
              <a:rPr lang="en-US" sz="1300" dirty="0" smtClean="0"/>
              <a:t>15,6</a:t>
            </a:r>
            <a:r>
              <a:rPr lang="id-ID" sz="1300" dirty="0" smtClean="0"/>
              <a:t>%, Dedi Mulyadi </a:t>
            </a:r>
            <a:r>
              <a:rPr lang="en-US" sz="1300" dirty="0" smtClean="0"/>
              <a:t>13,6</a:t>
            </a:r>
            <a:r>
              <a:rPr lang="id-ID" sz="1300" dirty="0" smtClean="0"/>
              <a:t>%, </a:t>
            </a:r>
            <a:r>
              <a:rPr lang="en-US" sz="1300" dirty="0" err="1" smtClean="0"/>
              <a:t>Dede</a:t>
            </a:r>
            <a:r>
              <a:rPr lang="en-US" sz="1300" dirty="0" smtClean="0"/>
              <a:t> Yusuf </a:t>
            </a:r>
            <a:r>
              <a:rPr lang="en-US" sz="1300" dirty="0" err="1" smtClean="0"/>
              <a:t>Macan</a:t>
            </a:r>
            <a:r>
              <a:rPr lang="en-US" sz="1300" dirty="0" smtClean="0"/>
              <a:t> Effendi 10,9%, Abdullah </a:t>
            </a:r>
            <a:r>
              <a:rPr lang="en-US" sz="1300" dirty="0" err="1" smtClean="0"/>
              <a:t>Gymnastiar</a:t>
            </a:r>
            <a:r>
              <a:rPr lang="en-US" sz="1300" dirty="0" smtClean="0"/>
              <a:t> (</a:t>
            </a:r>
            <a:r>
              <a:rPr lang="en-US" sz="1300" dirty="0" err="1" smtClean="0"/>
              <a:t>Aa</a:t>
            </a:r>
            <a:r>
              <a:rPr lang="en-US" sz="1300" dirty="0" smtClean="0"/>
              <a:t> Gym) 9,6</a:t>
            </a:r>
            <a:r>
              <a:rPr lang="id-ID" sz="1300" dirty="0" smtClean="0"/>
              <a:t>%</a:t>
            </a:r>
            <a:r>
              <a:rPr lang="en-US" sz="1300" dirty="0" smtClean="0"/>
              <a:t>, </a:t>
            </a:r>
            <a:r>
              <a:rPr lang="en-US" sz="1300" dirty="0" err="1" smtClean="0"/>
              <a:t>dan</a:t>
            </a:r>
            <a:r>
              <a:rPr lang="en-US" sz="1300" dirty="0" smtClean="0"/>
              <a:t> </a:t>
            </a:r>
            <a:r>
              <a:rPr lang="en-US" sz="1300" dirty="0" err="1"/>
              <a:t>nama</a:t>
            </a:r>
            <a:r>
              <a:rPr lang="en-US" sz="1300" dirty="0"/>
              <a:t> lain di </a:t>
            </a:r>
            <a:r>
              <a:rPr lang="en-US" sz="1300" dirty="0" err="1"/>
              <a:t>bawah</a:t>
            </a:r>
            <a:r>
              <a:rPr lang="en-US" sz="1300" dirty="0"/>
              <a:t> </a:t>
            </a:r>
            <a:r>
              <a:rPr lang="en-US" sz="1300" dirty="0" smtClean="0"/>
              <a:t>4%</a:t>
            </a:r>
            <a:r>
              <a:rPr lang="id-ID" sz="1300"/>
              <a:t>.</a:t>
            </a:r>
            <a:r>
              <a:rPr lang="en-US" sz="1300"/>
              <a:t> </a:t>
            </a:r>
            <a:r>
              <a:rPr lang="en-US" sz="1300" smtClean="0"/>
              <a:t>Yang belum tahu sekitar 8,2%.</a:t>
            </a:r>
            <a:endParaRPr lang="en-US" sz="13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17412"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(Enam 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9F893A83-1129-43FE-BAC9-5AF6123B14E9}" type="slidenum">
              <a:rPr lang="en-US" sz="1100">
                <a:latin typeface="+mj-lt"/>
              </a:rPr>
              <a:pPr algn="ctr">
                <a:defRPr/>
              </a:pPr>
              <a:t>17</a:t>
            </a:fld>
            <a:endParaRPr lang="en-US" sz="1100">
              <a:latin typeface="+mj-lt"/>
            </a:endParaRPr>
          </a:p>
        </p:txBody>
      </p:sp>
      <p:sp>
        <p:nvSpPr>
          <p:cNvPr id="17414"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17410" name="Object 1"/>
          <p:cNvGraphicFramePr>
            <a:graphicFrameLocks noChangeAspect="1"/>
          </p:cNvGraphicFramePr>
          <p:nvPr>
            <p:extLst>
              <p:ext uri="{D42A27DB-BD31-4B8C-83A1-F6EECF244321}">
                <p14:modId xmlns:p14="http://schemas.microsoft.com/office/powerpoint/2010/main" val="4071816260"/>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17496" name="Chart" r:id="rId4" imgW="10458607" imgH="5191270" progId="MSGraph.Chart.8">
                  <p:embed followColorScheme="full"/>
                </p:oleObj>
              </mc:Choice>
              <mc:Fallback>
                <p:oleObj name="Chart" r:id="rId4" imgW="10458607" imgH="5191270" progId="MSGraph.Chart.8">
                  <p:embed followColorScheme="full"/>
                  <p:pic>
                    <p:nvPicPr>
                      <p:cNvPr id="0" name="Object 1"/>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7"/>
          <p:cNvSpPr txBox="1">
            <a:spLocks noChangeArrowheads="1"/>
          </p:cNvSpPr>
          <p:nvPr/>
        </p:nvSpPr>
        <p:spPr bwMode="auto">
          <a:xfrm>
            <a:off x="533400" y="5479703"/>
            <a:ext cx="8077200" cy="692497"/>
          </a:xfrm>
          <a:prstGeom prst="rect">
            <a:avLst/>
          </a:prstGeom>
          <a:noFill/>
          <a:ln w="9525">
            <a:noFill/>
            <a:miter lim="800000"/>
            <a:headEnd/>
            <a:tailEnd/>
          </a:ln>
        </p:spPr>
        <p:txBody>
          <a:bodyPr>
            <a:spAutoFit/>
          </a:bodyPr>
          <a:lstStyle/>
          <a:p>
            <a:pPr algn="ctr"/>
            <a:r>
              <a:rPr lang="id-ID" sz="1300" dirty="0"/>
              <a:t>Simulasi </a:t>
            </a:r>
            <a:r>
              <a:rPr lang="en-US" sz="1300" dirty="0" smtClean="0"/>
              <a:t>6</a:t>
            </a:r>
            <a:r>
              <a:rPr lang="id-ID" sz="1300" dirty="0" smtClean="0"/>
              <a:t> </a:t>
            </a:r>
            <a:r>
              <a:rPr lang="id-ID" sz="1300" dirty="0"/>
              <a:t>nama: </a:t>
            </a:r>
            <a:r>
              <a:rPr lang="id-ID" sz="1300" dirty="0" smtClean="0"/>
              <a:t>Ridwan Kamil </a:t>
            </a:r>
            <a:r>
              <a:rPr lang="en-US" sz="1300" dirty="0" err="1" smtClean="0"/>
              <a:t>mendapat</a:t>
            </a:r>
            <a:r>
              <a:rPr lang="en-US" sz="1300" dirty="0" smtClean="0"/>
              <a:t> </a:t>
            </a:r>
            <a:r>
              <a:rPr lang="en-US" sz="1300" dirty="0" err="1" smtClean="0"/>
              <a:t>dukungan</a:t>
            </a:r>
            <a:r>
              <a:rPr lang="en-US" sz="1300" dirty="0" smtClean="0"/>
              <a:t> 36,7</a:t>
            </a:r>
            <a:r>
              <a:rPr lang="id-ID" sz="1300" dirty="0" smtClean="0"/>
              <a:t>%, </a:t>
            </a:r>
            <a:r>
              <a:rPr lang="en-US" sz="1300" dirty="0" err="1" smtClean="0"/>
              <a:t>kemudian</a:t>
            </a:r>
            <a:r>
              <a:rPr lang="en-US" sz="1300" dirty="0" smtClean="0"/>
              <a:t> </a:t>
            </a:r>
            <a:r>
              <a:rPr lang="id-ID" sz="1300" dirty="0" smtClean="0"/>
              <a:t>Deddy Mizwar </a:t>
            </a:r>
            <a:r>
              <a:rPr lang="en-US" sz="1300" dirty="0" smtClean="0"/>
              <a:t>18,7</a:t>
            </a:r>
            <a:r>
              <a:rPr lang="id-ID" sz="1300" dirty="0" smtClean="0"/>
              <a:t>%, Dedi Mulyadi </a:t>
            </a:r>
            <a:r>
              <a:rPr lang="en-US" sz="1300" dirty="0" smtClean="0"/>
              <a:t>14,1</a:t>
            </a:r>
            <a:r>
              <a:rPr lang="id-ID" sz="1300" dirty="0" smtClean="0"/>
              <a:t>%, </a:t>
            </a:r>
            <a:r>
              <a:rPr lang="en-US" sz="1300" dirty="0" err="1" smtClean="0"/>
              <a:t>Dede</a:t>
            </a:r>
            <a:r>
              <a:rPr lang="en-US" sz="1300" dirty="0" smtClean="0"/>
              <a:t> Yusuf </a:t>
            </a:r>
            <a:r>
              <a:rPr lang="en-US" sz="1300" dirty="0" err="1" smtClean="0"/>
              <a:t>Macan</a:t>
            </a:r>
            <a:r>
              <a:rPr lang="en-US" sz="1300" dirty="0" smtClean="0"/>
              <a:t> Effendi 11%, Abdullah </a:t>
            </a:r>
            <a:r>
              <a:rPr lang="en-US" sz="1300" dirty="0" err="1" smtClean="0"/>
              <a:t>Gymnastiar</a:t>
            </a:r>
            <a:r>
              <a:rPr lang="en-US" sz="1300" dirty="0" smtClean="0"/>
              <a:t> (</a:t>
            </a:r>
            <a:r>
              <a:rPr lang="en-US" sz="1300" dirty="0" err="1" smtClean="0"/>
              <a:t>Aa</a:t>
            </a:r>
            <a:r>
              <a:rPr lang="en-US" sz="1300" dirty="0" smtClean="0"/>
              <a:t> Gym) 10</a:t>
            </a:r>
            <a:r>
              <a:rPr lang="id-ID" sz="1300" dirty="0" smtClean="0"/>
              <a:t>%</a:t>
            </a:r>
            <a:r>
              <a:rPr lang="en-US" sz="1300" dirty="0" smtClean="0"/>
              <a:t>, </a:t>
            </a:r>
            <a:r>
              <a:rPr lang="en-US" sz="1300" dirty="0" err="1" smtClean="0"/>
              <a:t>dan</a:t>
            </a:r>
            <a:r>
              <a:rPr lang="en-US" sz="1300" dirty="0" smtClean="0"/>
              <a:t> </a:t>
            </a:r>
            <a:r>
              <a:rPr lang="en-US" sz="1300" dirty="0"/>
              <a:t>UU </a:t>
            </a:r>
            <a:r>
              <a:rPr lang="en-US" sz="1300" dirty="0" err="1"/>
              <a:t>Ruzhanul</a:t>
            </a:r>
            <a:r>
              <a:rPr lang="en-US" sz="1300" dirty="0"/>
              <a:t> </a:t>
            </a:r>
            <a:r>
              <a:rPr lang="en-US" sz="1300" dirty="0" err="1" smtClean="0"/>
              <a:t>Ulum</a:t>
            </a:r>
            <a:r>
              <a:rPr lang="en-US" sz="1300" dirty="0" smtClean="0"/>
              <a:t> 1,8%</a:t>
            </a:r>
            <a:r>
              <a:rPr lang="id-ID" sz="1300"/>
              <a:t>.</a:t>
            </a:r>
            <a:r>
              <a:rPr lang="en-US" sz="1300"/>
              <a:t> </a:t>
            </a:r>
            <a:r>
              <a:rPr lang="en-US" sz="1300" smtClean="0"/>
              <a:t>Yang belum tahu sekitar 7,6%.</a:t>
            </a:r>
            <a:endParaRPr lang="en-US" sz="13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17412"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dirty="0" err="1">
                <a:solidFill>
                  <a:schemeClr val="tx2"/>
                </a:solidFill>
                <a:latin typeface="Tahoma" pitchFamily="34" charset="0"/>
              </a:rPr>
              <a:t>Pilihan</a:t>
            </a:r>
            <a:r>
              <a:rPr lang="en-US" sz="3000" dirty="0">
                <a:solidFill>
                  <a:schemeClr val="tx2"/>
                </a:solidFill>
                <a:latin typeface="Tahoma" pitchFamily="34" charset="0"/>
              </a:rPr>
              <a:t> </a:t>
            </a:r>
            <a:r>
              <a:rPr lang="en-US" sz="3000" dirty="0" err="1">
                <a:solidFill>
                  <a:schemeClr val="tx2"/>
                </a:solidFill>
                <a:latin typeface="Tahoma" pitchFamily="34" charset="0"/>
              </a:rPr>
              <a:t>kepada</a:t>
            </a:r>
            <a:r>
              <a:rPr lang="en-US" sz="3000" dirty="0">
                <a:solidFill>
                  <a:schemeClr val="tx2"/>
                </a:solidFill>
                <a:latin typeface="Tahoma" pitchFamily="34" charset="0"/>
              </a:rPr>
              <a:t> </a:t>
            </a:r>
            <a:r>
              <a:rPr lang="en-US" sz="3000" dirty="0" err="1">
                <a:solidFill>
                  <a:schemeClr val="tx2"/>
                </a:solidFill>
                <a:latin typeface="Tahoma" pitchFamily="34" charset="0"/>
              </a:rPr>
              <a:t>calon</a:t>
            </a:r>
            <a:r>
              <a:rPr lang="en-US" sz="3000" dirty="0">
                <a:solidFill>
                  <a:schemeClr val="tx2"/>
                </a:solidFill>
                <a:latin typeface="Tahoma" pitchFamily="34" charset="0"/>
              </a:rPr>
              <a:t> GUBERNUR</a:t>
            </a:r>
            <a:br>
              <a:rPr lang="en-US" sz="3000" dirty="0">
                <a:solidFill>
                  <a:schemeClr val="tx2"/>
                </a:solidFill>
                <a:latin typeface="Tahoma" pitchFamily="34" charset="0"/>
              </a:rPr>
            </a:br>
            <a:r>
              <a:rPr lang="en-US" sz="2600" b="1" dirty="0" smtClean="0">
                <a:solidFill>
                  <a:schemeClr val="tx2"/>
                </a:solidFill>
                <a:latin typeface="Tahoma" pitchFamily="34" charset="0"/>
              </a:rPr>
              <a:t>(Lima N</a:t>
            </a:r>
            <a:r>
              <a:rPr lang="id-ID" sz="2600" b="1" dirty="0">
                <a:solidFill>
                  <a:schemeClr val="tx2"/>
                </a:solidFill>
                <a:latin typeface="Tahoma" pitchFamily="34" charset="0"/>
              </a:rPr>
              <a:t>ama)</a:t>
            </a:r>
            <a:endParaRPr lang="en-US" sz="2600" b="1"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9F893A83-1129-43FE-BAC9-5AF6123B14E9}" type="slidenum">
              <a:rPr lang="en-US" sz="1100">
                <a:latin typeface="+mj-lt"/>
              </a:rPr>
              <a:pPr algn="ctr">
                <a:defRPr/>
              </a:pPr>
              <a:t>18</a:t>
            </a:fld>
            <a:endParaRPr lang="en-US" sz="1100">
              <a:latin typeface="+mj-lt"/>
            </a:endParaRPr>
          </a:p>
        </p:txBody>
      </p:sp>
      <p:sp>
        <p:nvSpPr>
          <p:cNvPr id="17414"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17410" name="Object 1"/>
          <p:cNvGraphicFramePr>
            <a:graphicFrameLocks noChangeAspect="1"/>
          </p:cNvGraphicFramePr>
          <p:nvPr>
            <p:extLst>
              <p:ext uri="{D42A27DB-BD31-4B8C-83A1-F6EECF244321}">
                <p14:modId xmlns:p14="http://schemas.microsoft.com/office/powerpoint/2010/main" val="4099744523"/>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218200" name="Chart" r:id="rId4" imgW="10458607" imgH="5191270" progId="MSGraph.Chart.8">
                  <p:embed followColorScheme="full"/>
                </p:oleObj>
              </mc:Choice>
              <mc:Fallback>
                <p:oleObj name="Chart" r:id="rId4" imgW="10458607" imgH="5191270" progId="MSGraph.Chart.8">
                  <p:embed followColorScheme="full"/>
                  <p:pic>
                    <p:nvPicPr>
                      <p:cNvPr id="0" name="Object 1"/>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7"/>
          <p:cNvSpPr txBox="1">
            <a:spLocks noChangeArrowheads="1"/>
          </p:cNvSpPr>
          <p:nvPr/>
        </p:nvSpPr>
        <p:spPr bwMode="auto">
          <a:xfrm>
            <a:off x="533400" y="5479703"/>
            <a:ext cx="8077200" cy="692497"/>
          </a:xfrm>
          <a:prstGeom prst="rect">
            <a:avLst/>
          </a:prstGeom>
          <a:noFill/>
          <a:ln w="9525">
            <a:noFill/>
            <a:miter lim="800000"/>
            <a:headEnd/>
            <a:tailEnd/>
          </a:ln>
        </p:spPr>
        <p:txBody>
          <a:bodyPr>
            <a:spAutoFit/>
          </a:bodyPr>
          <a:lstStyle/>
          <a:p>
            <a:pPr algn="ctr"/>
            <a:r>
              <a:rPr lang="id-ID" sz="1300" dirty="0"/>
              <a:t>Simulasi </a:t>
            </a:r>
            <a:r>
              <a:rPr lang="en-US" sz="1300" dirty="0"/>
              <a:t>5</a:t>
            </a:r>
            <a:r>
              <a:rPr lang="id-ID" sz="1300" dirty="0" smtClean="0"/>
              <a:t> </a:t>
            </a:r>
            <a:r>
              <a:rPr lang="id-ID" sz="1300" dirty="0"/>
              <a:t>nama: </a:t>
            </a:r>
            <a:r>
              <a:rPr lang="id-ID" sz="1300" dirty="0" smtClean="0"/>
              <a:t>Ridwan Kamil </a:t>
            </a:r>
            <a:r>
              <a:rPr lang="en-US" sz="1300" dirty="0" err="1" smtClean="0"/>
              <a:t>mendapat</a:t>
            </a:r>
            <a:r>
              <a:rPr lang="en-US" sz="1300" dirty="0" smtClean="0"/>
              <a:t> </a:t>
            </a:r>
            <a:r>
              <a:rPr lang="en-US" sz="1300" dirty="0" err="1" smtClean="0"/>
              <a:t>dukungan</a:t>
            </a:r>
            <a:r>
              <a:rPr lang="en-US" sz="1300" dirty="0" smtClean="0"/>
              <a:t> 37,4</a:t>
            </a:r>
            <a:r>
              <a:rPr lang="id-ID" sz="1300" dirty="0" smtClean="0"/>
              <a:t>%, </a:t>
            </a:r>
            <a:r>
              <a:rPr lang="en-US" sz="1300" dirty="0" err="1" smtClean="0"/>
              <a:t>kemudian</a:t>
            </a:r>
            <a:r>
              <a:rPr lang="en-US" sz="1300" dirty="0" smtClean="0"/>
              <a:t> </a:t>
            </a:r>
            <a:r>
              <a:rPr lang="id-ID" sz="1300" dirty="0" smtClean="0"/>
              <a:t>Deddy Mizwar </a:t>
            </a:r>
            <a:r>
              <a:rPr lang="en-US" sz="1300" dirty="0" smtClean="0"/>
              <a:t>19,2</a:t>
            </a:r>
            <a:r>
              <a:rPr lang="id-ID" sz="1300" dirty="0" smtClean="0"/>
              <a:t>%, Dedi Mulyadi </a:t>
            </a:r>
            <a:r>
              <a:rPr lang="en-US" sz="1300" dirty="0" smtClean="0"/>
              <a:t>14,3</a:t>
            </a:r>
            <a:r>
              <a:rPr lang="id-ID" sz="1300" dirty="0" smtClean="0"/>
              <a:t>%,</a:t>
            </a:r>
            <a:r>
              <a:rPr lang="en-US" sz="1300" dirty="0" smtClean="0"/>
              <a:t> Abdullah </a:t>
            </a:r>
            <a:r>
              <a:rPr lang="en-US" sz="1300" dirty="0" err="1" smtClean="0"/>
              <a:t>Gymnastiar</a:t>
            </a:r>
            <a:r>
              <a:rPr lang="en-US" sz="1300" dirty="0" smtClean="0"/>
              <a:t> (</a:t>
            </a:r>
            <a:r>
              <a:rPr lang="en-US" sz="1300" dirty="0" err="1" smtClean="0"/>
              <a:t>Aa</a:t>
            </a:r>
            <a:r>
              <a:rPr lang="en-US" sz="1300" dirty="0" smtClean="0"/>
              <a:t> Gym) 11,1</a:t>
            </a:r>
            <a:r>
              <a:rPr lang="id-ID" sz="1300" dirty="0" smtClean="0"/>
              <a:t>%</a:t>
            </a:r>
            <a:r>
              <a:rPr lang="en-US" sz="1300" dirty="0" smtClean="0"/>
              <a:t>, </a:t>
            </a:r>
            <a:r>
              <a:rPr lang="en-US" sz="1300" dirty="0" err="1" smtClean="0"/>
              <a:t>dan</a:t>
            </a:r>
            <a:r>
              <a:rPr lang="en-US" sz="1300" dirty="0"/>
              <a:t> </a:t>
            </a:r>
            <a:r>
              <a:rPr lang="en-US" sz="1300" dirty="0" err="1"/>
              <a:t>Dede</a:t>
            </a:r>
            <a:r>
              <a:rPr lang="en-US" sz="1300" dirty="0"/>
              <a:t> Yusuf </a:t>
            </a:r>
            <a:r>
              <a:rPr lang="en-US" sz="1300" dirty="0" err="1"/>
              <a:t>Macan</a:t>
            </a:r>
            <a:r>
              <a:rPr lang="en-US" sz="1300" dirty="0"/>
              <a:t> Effendi </a:t>
            </a:r>
            <a:r>
              <a:rPr lang="en-US" sz="1300" dirty="0" smtClean="0"/>
              <a:t>10,3%</a:t>
            </a:r>
            <a:r>
              <a:rPr lang="id-ID" sz="1300" smtClean="0"/>
              <a:t>.</a:t>
            </a:r>
            <a:r>
              <a:rPr lang="en-US" sz="1300" smtClean="0"/>
              <a:t> Yang belum tahu sekitar 7,7%.</a:t>
            </a:r>
            <a:endParaRPr lang="en-US" sz="13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18436"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(E</a:t>
            </a:r>
            <a:r>
              <a:rPr lang="id-ID" sz="2600" b="1">
                <a:solidFill>
                  <a:schemeClr val="tx2"/>
                </a:solidFill>
                <a:latin typeface="Tahoma" pitchFamily="34" charset="0"/>
              </a:rPr>
              <a:t>mpat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758AC088-EE79-42ED-A551-B61922C0EFB6}" type="slidenum">
              <a:rPr lang="en-US" sz="1100">
                <a:latin typeface="+mj-lt"/>
              </a:rPr>
              <a:pPr algn="ctr">
                <a:defRPr/>
              </a:pPr>
              <a:t>19</a:t>
            </a:fld>
            <a:endParaRPr lang="en-US" sz="1100">
              <a:latin typeface="+mj-lt"/>
            </a:endParaRPr>
          </a:p>
        </p:txBody>
      </p:sp>
      <p:sp>
        <p:nvSpPr>
          <p:cNvPr id="18438"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18434" name="Object 1"/>
          <p:cNvGraphicFramePr>
            <a:graphicFrameLocks noChangeAspect="1"/>
          </p:cNvGraphicFramePr>
          <p:nvPr>
            <p:extLst>
              <p:ext uri="{D42A27DB-BD31-4B8C-83A1-F6EECF244321}">
                <p14:modId xmlns:p14="http://schemas.microsoft.com/office/powerpoint/2010/main" val="1031865618"/>
              </p:ext>
            </p:extLst>
          </p:nvPr>
        </p:nvGraphicFramePr>
        <p:xfrm>
          <a:off x="827088" y="2017713"/>
          <a:ext cx="7546975" cy="3497262"/>
        </p:xfrm>
        <a:graphic>
          <a:graphicData uri="http://schemas.openxmlformats.org/presentationml/2006/ole">
            <mc:AlternateContent xmlns:mc="http://schemas.openxmlformats.org/markup-compatibility/2006">
              <mc:Choice xmlns:v="urn:schemas-microsoft-com:vml" Requires="v">
                <p:oleObj spid="_x0000_s18521" name="Chart" r:id="rId4" imgW="11011054" imgH="5105505" progId="MSGraph.Chart.8">
                  <p:embed followColorScheme="full"/>
                </p:oleObj>
              </mc:Choice>
              <mc:Fallback>
                <p:oleObj name="Chart" r:id="rId4" imgW="11011054" imgH="5105505" progId="MSGraph.Chart.8">
                  <p:embed followColorScheme="full"/>
                  <p:pic>
                    <p:nvPicPr>
                      <p:cNvPr id="0" name="Object 1"/>
                      <p:cNvPicPr>
                        <a:picLocks noChangeAspect="1" noChangeArrowheads="1"/>
                      </p:cNvPicPr>
                      <p:nvPr/>
                    </p:nvPicPr>
                    <p:blipFill>
                      <a:blip r:embed="rId5"/>
                      <a:srcRect/>
                      <a:stretch>
                        <a:fillRect/>
                      </a:stretch>
                    </p:blipFill>
                    <p:spPr bwMode="auto">
                      <a:xfrm>
                        <a:off x="827088" y="2017713"/>
                        <a:ext cx="7546975" cy="3497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9" name="Text Box 7"/>
          <p:cNvSpPr txBox="1">
            <a:spLocks noChangeArrowheads="1"/>
          </p:cNvSpPr>
          <p:nvPr/>
        </p:nvSpPr>
        <p:spPr bwMode="auto">
          <a:xfrm>
            <a:off x="533400" y="5555903"/>
            <a:ext cx="8077200" cy="692497"/>
          </a:xfrm>
          <a:prstGeom prst="rect">
            <a:avLst/>
          </a:prstGeom>
          <a:noFill/>
          <a:ln w="9525">
            <a:noFill/>
            <a:miter lim="800000"/>
            <a:headEnd/>
            <a:tailEnd/>
          </a:ln>
        </p:spPr>
        <p:txBody>
          <a:bodyPr>
            <a:spAutoFit/>
          </a:bodyPr>
          <a:lstStyle/>
          <a:p>
            <a:pPr algn="ctr"/>
            <a:r>
              <a:rPr lang="id-ID" sz="1300" dirty="0"/>
              <a:t>Simulasi 4 </a:t>
            </a:r>
            <a:r>
              <a:rPr lang="id-ID" sz="1300" dirty="0" smtClean="0"/>
              <a:t>nama</a:t>
            </a:r>
            <a:r>
              <a:rPr lang="en-US" sz="1300" dirty="0"/>
              <a:t>, </a:t>
            </a:r>
            <a:r>
              <a:rPr lang="en-US" sz="1300" dirty="0" err="1"/>
              <a:t>Dede</a:t>
            </a:r>
            <a:r>
              <a:rPr lang="en-US" sz="1300" dirty="0"/>
              <a:t> Yusuf </a:t>
            </a:r>
            <a:r>
              <a:rPr lang="en-US" sz="1300" dirty="0" err="1"/>
              <a:t>Macan</a:t>
            </a:r>
            <a:r>
              <a:rPr lang="en-US" sz="1300" dirty="0"/>
              <a:t> Effendi </a:t>
            </a:r>
            <a:r>
              <a:rPr lang="en-US" sz="1300" dirty="0" smtClean="0"/>
              <a:t> </a:t>
            </a:r>
            <a:r>
              <a:rPr lang="en-US" sz="1300" dirty="0" err="1" smtClean="0"/>
              <a:t>tidak</a:t>
            </a:r>
            <a:r>
              <a:rPr lang="en-US" sz="1300" dirty="0" smtClean="0"/>
              <a:t> </a:t>
            </a:r>
            <a:r>
              <a:rPr lang="en-US" sz="1300" dirty="0" err="1" smtClean="0"/>
              <a:t>masuk</a:t>
            </a:r>
            <a:r>
              <a:rPr lang="en-US" sz="1300" dirty="0" smtClean="0"/>
              <a:t> </a:t>
            </a:r>
            <a:r>
              <a:rPr lang="en-US" sz="1300" dirty="0" err="1" smtClean="0"/>
              <a:t>simulasi</a:t>
            </a:r>
            <a:r>
              <a:rPr lang="id-ID" sz="1300" dirty="0" smtClean="0"/>
              <a:t>: Ridwan Kamil </a:t>
            </a:r>
            <a:r>
              <a:rPr lang="en-US" sz="1300" dirty="0" err="1" smtClean="0"/>
              <a:t>mendapat</a:t>
            </a:r>
            <a:r>
              <a:rPr lang="en-US" sz="1300" dirty="0" smtClean="0"/>
              <a:t> </a:t>
            </a:r>
            <a:r>
              <a:rPr lang="en-US" sz="1300" dirty="0" err="1" smtClean="0"/>
              <a:t>dukungan</a:t>
            </a:r>
            <a:r>
              <a:rPr lang="en-US" sz="1300" dirty="0" smtClean="0"/>
              <a:t> 39,5</a:t>
            </a:r>
            <a:r>
              <a:rPr lang="id-ID" sz="1300" dirty="0" smtClean="0"/>
              <a:t>%, </a:t>
            </a:r>
            <a:r>
              <a:rPr lang="en-US" sz="1300" dirty="0" err="1" smtClean="0"/>
              <a:t>kemudian</a:t>
            </a:r>
            <a:r>
              <a:rPr lang="en-US" sz="1300" dirty="0" smtClean="0"/>
              <a:t> </a:t>
            </a:r>
            <a:r>
              <a:rPr lang="id-ID" sz="1300" dirty="0" smtClean="0"/>
              <a:t>Deddy Mizwar </a:t>
            </a:r>
            <a:r>
              <a:rPr lang="en-US" sz="1300" dirty="0" smtClean="0"/>
              <a:t>26,1</a:t>
            </a:r>
            <a:r>
              <a:rPr lang="id-ID" sz="1300" dirty="0" smtClean="0"/>
              <a:t>%, </a:t>
            </a:r>
            <a:r>
              <a:rPr lang="en-US" sz="1300" dirty="0" err="1" smtClean="0"/>
              <a:t>Dedi</a:t>
            </a:r>
            <a:r>
              <a:rPr lang="en-US" sz="1300" dirty="0" smtClean="0"/>
              <a:t> </a:t>
            </a:r>
            <a:r>
              <a:rPr lang="en-US" sz="1300" dirty="0" err="1" smtClean="0"/>
              <a:t>Mulyadi</a:t>
            </a:r>
            <a:r>
              <a:rPr lang="en-US" sz="1300" dirty="0" smtClean="0"/>
              <a:t> 14,7</a:t>
            </a:r>
            <a:r>
              <a:rPr lang="id-ID" sz="1300" dirty="0" smtClean="0"/>
              <a:t>%, </a:t>
            </a:r>
            <a:r>
              <a:rPr lang="id-ID" sz="1300" dirty="0"/>
              <a:t>dan </a:t>
            </a:r>
            <a:r>
              <a:rPr lang="id-ID" sz="1300" dirty="0" smtClean="0"/>
              <a:t>Abdullah Gymnastiar (Aa Gym)</a:t>
            </a:r>
            <a:r>
              <a:rPr lang="en-US" sz="1300" dirty="0" smtClean="0"/>
              <a:t> </a:t>
            </a:r>
            <a:r>
              <a:rPr lang="en-US" sz="1300" smtClean="0"/>
              <a:t>12</a:t>
            </a:r>
            <a:r>
              <a:rPr lang="id-ID" sz="1300" smtClean="0"/>
              <a:t>%.</a:t>
            </a:r>
            <a:r>
              <a:rPr lang="en-US" sz="1300" smtClean="0"/>
              <a:t> Yang belum tahu sekitar 7,6%.</a:t>
            </a:r>
            <a:r>
              <a:rPr lang="id-ID" sz="1300" smtClean="0"/>
              <a:t> </a:t>
            </a:r>
            <a:endParaRPr lang="en-US" sz="13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bwMode="auto">
          <a:xfrm>
            <a:off x="762000" y="152400"/>
            <a:ext cx="7772400" cy="685800"/>
          </a:xfrm>
          <a:noFill/>
        </p:spPr>
        <p:txBody>
          <a:bodyPr>
            <a:normAutofit/>
          </a:bodyPr>
          <a:lstStyle/>
          <a:p>
            <a:pPr eaLnBrk="1" hangingPunct="1"/>
            <a:r>
              <a:rPr lang="en-US" sz="3200" b="0" dirty="0" err="1" smtClean="0">
                <a:effectLst/>
                <a:ea typeface="ＭＳ Ｐゴシック" pitchFamily="34" charset="-128"/>
              </a:rPr>
              <a:t>Latar</a:t>
            </a:r>
            <a:r>
              <a:rPr lang="en-US" sz="3200" b="0" dirty="0" smtClean="0">
                <a:effectLst/>
                <a:ea typeface="ＭＳ Ｐゴシック" pitchFamily="34" charset="-128"/>
              </a:rPr>
              <a:t> </a:t>
            </a:r>
            <a:r>
              <a:rPr lang="en-US" sz="3200" b="0" dirty="0" err="1" smtClean="0">
                <a:effectLst/>
                <a:ea typeface="ＭＳ Ｐゴシック" pitchFamily="34" charset="-128"/>
              </a:rPr>
              <a:t>Belakang</a:t>
            </a:r>
            <a:endParaRPr lang="en-US" sz="3200" b="0" dirty="0" smtClean="0">
              <a:effectLst/>
              <a:ea typeface="ＭＳ Ｐゴシック" pitchFamily="34" charset="-128"/>
            </a:endParaRPr>
          </a:p>
        </p:txBody>
      </p:sp>
      <p:sp>
        <p:nvSpPr>
          <p:cNvPr id="105475" name="Rectangle 3"/>
          <p:cNvSpPr>
            <a:spLocks noGrp="1" noChangeArrowheads="1"/>
          </p:cNvSpPr>
          <p:nvPr>
            <p:ph type="body" idx="4294967295"/>
          </p:nvPr>
        </p:nvSpPr>
        <p:spPr>
          <a:xfrm>
            <a:off x="663575" y="838200"/>
            <a:ext cx="7848600" cy="5257800"/>
          </a:xfrm>
        </p:spPr>
        <p:txBody>
          <a:bodyPr/>
          <a:lstStyle/>
          <a:p>
            <a:pPr algn="just" eaLnBrk="1" hangingPunct="1">
              <a:spcBef>
                <a:spcPts val="600"/>
              </a:spcBef>
              <a:spcAft>
                <a:spcPts val="600"/>
              </a:spcAft>
            </a:pPr>
            <a:r>
              <a:rPr lang="en-US" sz="1800" dirty="0" err="1" smtClean="0">
                <a:latin typeface="Tahoma" pitchFamily="34" charset="0"/>
                <a:ea typeface="ＭＳ Ｐゴシック" pitchFamily="34" charset="-128"/>
              </a:rPr>
              <a:t>Pemilihan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Kepala</a:t>
            </a:r>
            <a:r>
              <a:rPr lang="en-US" sz="1800" dirty="0" smtClean="0">
                <a:latin typeface="Tahoma" pitchFamily="34" charset="0"/>
                <a:ea typeface="ＭＳ Ｐゴシック" pitchFamily="34" charset="-128"/>
              </a:rPr>
              <a:t> Daerah (</a:t>
            </a:r>
            <a:r>
              <a:rPr lang="en-US" sz="1800" dirty="0" err="1" smtClean="0">
                <a:latin typeface="Tahoma" pitchFamily="34" charset="0"/>
                <a:ea typeface="ＭＳ Ｐゴシック" pitchFamily="34" charset="-128"/>
              </a:rPr>
              <a:t>Pilkada</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untuk</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memilih</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gubernur</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Jawa</a:t>
            </a:r>
            <a:r>
              <a:rPr lang="en-US" sz="1800" dirty="0" smtClean="0">
                <a:latin typeface="Tahoma" pitchFamily="34" charset="0"/>
                <a:ea typeface="ＭＳ Ｐゴシック" pitchFamily="34" charset="-128"/>
              </a:rPr>
              <a:t> Barat </a:t>
            </a:r>
            <a:r>
              <a:rPr lang="en-US" sz="1800" dirty="0" err="1" smtClean="0">
                <a:latin typeface="Tahoma" pitchFamily="34" charset="0"/>
                <a:ea typeface="ＭＳ Ｐゴシック" pitchFamily="34" charset="-128"/>
              </a:rPr>
              <a:t>akan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berlangsung</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kurang</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dari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setahun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lagi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Juni</a:t>
            </a:r>
            <a:r>
              <a:rPr lang="en-US" sz="1800" dirty="0" smtClean="0">
                <a:latin typeface="Tahoma" pitchFamily="34" charset="0"/>
                <a:ea typeface="ＭＳ Ｐゴシック" pitchFamily="34" charset="-128"/>
              </a:rPr>
              <a:t> 2018). </a:t>
            </a:r>
            <a:r>
              <a:rPr lang="en-US" sz="1800" dirty="0" err="1" smtClean="0">
                <a:latin typeface="Tahoma" pitchFamily="34" charset="0"/>
                <a:ea typeface="ＭＳ Ｐゴシック" pitchFamily="34" charset="-128"/>
              </a:rPr>
              <a:t>Meski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demikian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sejumlah</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nama</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kandidat</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sudah</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mulai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ramai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diperbincangkan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dan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beredar</a:t>
            </a:r>
            <a:r>
              <a:rPr lang="en-US" sz="1800" dirty="0" smtClean="0">
                <a:latin typeface="Tahoma" pitchFamily="34" charset="0"/>
                <a:ea typeface="ＭＳ Ｐゴシック" pitchFamily="34" charset="-128"/>
              </a:rPr>
              <a:t> di </a:t>
            </a:r>
            <a:r>
              <a:rPr lang="en-US" sz="1800" dirty="0" err="1" smtClean="0">
                <a:latin typeface="Tahoma" pitchFamily="34" charset="0"/>
                <a:ea typeface="ＭＳ Ｐゴシック" pitchFamily="34" charset="-128"/>
              </a:rPr>
              <a:t>masyarakat</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Pertanyaan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soal</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siapakah</a:t>
            </a:r>
            <a:r>
              <a:rPr lang="en-US" sz="1800" dirty="0" smtClean="0">
                <a:latin typeface="Tahoma" pitchFamily="34" charset="0"/>
                <a:ea typeface="ＭＳ Ｐゴシック" pitchFamily="34" charset="-128"/>
              </a:rPr>
              <a:t> yang </a:t>
            </a:r>
            <a:r>
              <a:rPr lang="en-US" sz="1800" dirty="0" err="1" smtClean="0">
                <a:latin typeface="Tahoma" pitchFamily="34" charset="0"/>
                <a:ea typeface="ＭＳ Ｐゴシック" pitchFamily="34" charset="-128"/>
              </a:rPr>
              <a:t>memiliki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peluang</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menang</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dan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pasangan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manakah</a:t>
            </a:r>
            <a:r>
              <a:rPr lang="en-US" sz="1800" dirty="0" smtClean="0">
                <a:latin typeface="Tahoma" pitchFamily="34" charset="0"/>
                <a:ea typeface="ＭＳ Ｐゴシック" pitchFamily="34" charset="-128"/>
              </a:rPr>
              <a:t> yang paling </a:t>
            </a:r>
            <a:r>
              <a:rPr lang="en-US" sz="1800" dirty="0" err="1" smtClean="0">
                <a:latin typeface="Tahoma" pitchFamily="34" charset="0"/>
                <a:ea typeface="ＭＳ Ｐゴシック" pitchFamily="34" charset="-128"/>
              </a:rPr>
              <a:t>potensial</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juga</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menjadi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perbincangan</a:t>
            </a:r>
            <a:r>
              <a:rPr lang="en-US" sz="1800" dirty="0" smtClean="0">
                <a:latin typeface="Tahoma" pitchFamily="34" charset="0"/>
                <a:ea typeface="ＭＳ Ｐゴシック" pitchFamily="34" charset="-128"/>
              </a:rPr>
              <a:t> yang </a:t>
            </a:r>
            <a:r>
              <a:rPr lang="en-US" sz="1800" dirty="0" err="1" smtClean="0">
                <a:latin typeface="Tahoma" pitchFamily="34" charset="0"/>
                <a:ea typeface="ＭＳ Ｐゴシック" pitchFamily="34" charset="-128"/>
              </a:rPr>
              <a:t>luas</a:t>
            </a:r>
            <a:r>
              <a:rPr lang="en-US" sz="1800" dirty="0" smtClean="0">
                <a:latin typeface="Tahoma" pitchFamily="34" charset="0"/>
                <a:ea typeface="ＭＳ Ｐゴシック" pitchFamily="34" charset="-128"/>
              </a:rPr>
              <a:t>.</a:t>
            </a:r>
          </a:p>
          <a:p>
            <a:pPr algn="just" eaLnBrk="1" hangingPunct="1">
              <a:spcBef>
                <a:spcPts val="600"/>
              </a:spcBef>
              <a:spcAft>
                <a:spcPts val="600"/>
              </a:spcAft>
            </a:pPr>
            <a:r>
              <a:rPr lang="en-US" sz="1800" smtClean="0">
                <a:latin typeface="Tahoma" pitchFamily="34" charset="0"/>
                <a:ea typeface="ＭＳ Ｐゴシック" pitchFamily="34" charset="-128"/>
              </a:rPr>
              <a:t>Sejumlah isu yang dianggap akan mempengaruhi perilaku pemilih banyak beredar. Pertanyaan lainnya adalah apakah faktor-faktor yang terkait dengan figur seperti popularitas, akseptabilitas, dan kualitas personal masih menjadi faktor yang menentukan. Alasan-alasan utama apa yang memungkinkan pemilih mengarahkan pilihannya pada calon yang berkompetisi?</a:t>
            </a:r>
          </a:p>
          <a:p>
            <a:pPr algn="just" eaLnBrk="1" hangingPunct="1">
              <a:spcBef>
                <a:spcPts val="600"/>
              </a:spcBef>
              <a:spcAft>
                <a:spcPts val="600"/>
              </a:spcAft>
            </a:pPr>
            <a:r>
              <a:rPr lang="en-US" sz="1800" smtClean="0">
                <a:latin typeface="Tahoma" pitchFamily="34" charset="0"/>
                <a:ea typeface="ＭＳ Ｐゴシック" pitchFamily="34" charset="-128"/>
              </a:rPr>
              <a:t>Untuk </a:t>
            </a:r>
            <a:r>
              <a:rPr lang="en-US" sz="1800" dirty="0" err="1" smtClean="0">
                <a:latin typeface="Tahoma" pitchFamily="34" charset="0"/>
                <a:ea typeface="ＭＳ Ｐゴシック" pitchFamily="34" charset="-128"/>
              </a:rPr>
              <a:t>menjawab</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sejumlah</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pertanyaan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tersebut</a:t>
            </a:r>
            <a:r>
              <a:rPr lang="en-US" sz="1800" dirty="0" smtClean="0">
                <a:latin typeface="Tahoma" pitchFamily="34" charset="0"/>
                <a:ea typeface="ＭＳ Ｐゴシック" pitchFamily="34" charset="-128"/>
              </a:rPr>
              <a:t>, SMRC </a:t>
            </a:r>
            <a:r>
              <a:rPr lang="en-US" sz="1800" dirty="0" err="1" smtClean="0">
                <a:latin typeface="Tahoma" pitchFamily="34" charset="0"/>
                <a:ea typeface="ＭＳ Ｐゴシック" pitchFamily="34" charset="-128"/>
              </a:rPr>
              <a:t>sudah</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melakukan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survei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opini</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publik</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pada</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pertengahan</a:t>
            </a:r>
            <a:r>
              <a:rPr lang="en-US" sz="1800" dirty="0" smtClean="0">
                <a:latin typeface="Tahoma" pitchFamily="34" charset="0"/>
                <a:ea typeface="ＭＳ Ｐゴシック" pitchFamily="34" charset="-128"/>
              </a:rPr>
              <a:t> </a:t>
            </a:r>
            <a:r>
              <a:rPr lang="en-US" sz="1800" dirty="0" err="1" smtClean="0">
                <a:latin typeface="Tahoma" pitchFamily="34" charset="0"/>
                <a:ea typeface="ＭＳ Ｐゴシック" pitchFamily="34" charset="-128"/>
              </a:rPr>
              <a:t>Juni</a:t>
            </a:r>
            <a:r>
              <a:rPr lang="en-US" sz="1800" dirty="0" smtClean="0">
                <a:latin typeface="Tahoma" pitchFamily="34" charset="0"/>
                <a:ea typeface="ＭＳ Ｐゴシック" pitchFamily="34" charset="-128"/>
              </a:rPr>
              <a:t> 2017 </a:t>
            </a:r>
            <a:r>
              <a:rPr lang="en-US" sz="1800" dirty="0" err="1" smtClean="0">
                <a:latin typeface="Tahoma" pitchFamily="34" charset="0"/>
                <a:ea typeface="ＭＳ Ｐゴシック" pitchFamily="34" charset="-128"/>
              </a:rPr>
              <a:t>lalu</a:t>
            </a:r>
            <a:r>
              <a:rPr lang="en-US" sz="1800" smtClean="0">
                <a:latin typeface="Tahoma" pitchFamily="34" charset="0"/>
                <a:ea typeface="ＭＳ Ｐゴシック" pitchFamily="34" charset="-128"/>
              </a:rPr>
              <a:t>. </a:t>
            </a:r>
          </a:p>
        </p:txBody>
      </p:sp>
      <p:sp>
        <p:nvSpPr>
          <p:cNvPr id="7"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71CAA021-971E-475C-AEE5-2E7B68299181}" type="slidenum">
              <a:rPr lang="en-US" sz="1100" smtClean="0">
                <a:latin typeface="+mj-lt"/>
              </a:rPr>
              <a:pPr algn="ctr">
                <a:defRPr/>
              </a:pPr>
              <a:t>2</a:t>
            </a:fld>
            <a:endParaRPr lang="en-US" sz="1100" smtClean="0">
              <a:latin typeface="+mj-lt"/>
            </a:endParaRPr>
          </a:p>
        </p:txBody>
      </p:sp>
      <p:sp>
        <p:nvSpPr>
          <p:cNvPr id="105477"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18436"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(E</a:t>
            </a:r>
            <a:r>
              <a:rPr lang="id-ID" sz="2600" b="1">
                <a:solidFill>
                  <a:schemeClr val="tx2"/>
                </a:solidFill>
                <a:latin typeface="Tahoma" pitchFamily="34" charset="0"/>
              </a:rPr>
              <a:t>mpat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758AC088-EE79-42ED-A551-B61922C0EFB6}" type="slidenum">
              <a:rPr lang="en-US" sz="1100">
                <a:latin typeface="+mj-lt"/>
              </a:rPr>
              <a:pPr algn="ctr">
                <a:defRPr/>
              </a:pPr>
              <a:t>20</a:t>
            </a:fld>
            <a:endParaRPr lang="en-US" sz="1100">
              <a:latin typeface="+mj-lt"/>
            </a:endParaRPr>
          </a:p>
        </p:txBody>
      </p:sp>
      <p:sp>
        <p:nvSpPr>
          <p:cNvPr id="18438"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18434" name="Object 1"/>
          <p:cNvGraphicFramePr>
            <a:graphicFrameLocks noChangeAspect="1"/>
          </p:cNvGraphicFramePr>
          <p:nvPr>
            <p:extLst>
              <p:ext uri="{D42A27DB-BD31-4B8C-83A1-F6EECF244321}">
                <p14:modId xmlns:p14="http://schemas.microsoft.com/office/powerpoint/2010/main" val="3532599879"/>
              </p:ext>
            </p:extLst>
          </p:nvPr>
        </p:nvGraphicFramePr>
        <p:xfrm>
          <a:off x="827088" y="2017713"/>
          <a:ext cx="7546975" cy="3497262"/>
        </p:xfrm>
        <a:graphic>
          <a:graphicData uri="http://schemas.openxmlformats.org/presentationml/2006/ole">
            <mc:AlternateContent xmlns:mc="http://schemas.openxmlformats.org/markup-compatibility/2006">
              <mc:Choice xmlns:v="urn:schemas-microsoft-com:vml" Requires="v">
                <p:oleObj spid="_x0000_s259156" name="Chart" r:id="rId4" imgW="11011054" imgH="5105505" progId="MSGraph.Chart.8">
                  <p:embed followColorScheme="full"/>
                </p:oleObj>
              </mc:Choice>
              <mc:Fallback>
                <p:oleObj name="Chart" r:id="rId4" imgW="11011054" imgH="5105505" progId="MSGraph.Chart.8">
                  <p:embed followColorScheme="full"/>
                  <p:pic>
                    <p:nvPicPr>
                      <p:cNvPr id="0" name=""/>
                      <p:cNvPicPr>
                        <a:picLocks noChangeAspect="1" noChangeArrowheads="1"/>
                      </p:cNvPicPr>
                      <p:nvPr/>
                    </p:nvPicPr>
                    <p:blipFill>
                      <a:blip r:embed="rId5"/>
                      <a:srcRect/>
                      <a:stretch>
                        <a:fillRect/>
                      </a:stretch>
                    </p:blipFill>
                    <p:spPr bwMode="auto">
                      <a:xfrm>
                        <a:off x="827088" y="2017713"/>
                        <a:ext cx="7546975" cy="3497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9" name="Text Box 7"/>
          <p:cNvSpPr txBox="1">
            <a:spLocks noChangeArrowheads="1"/>
          </p:cNvSpPr>
          <p:nvPr/>
        </p:nvSpPr>
        <p:spPr bwMode="auto">
          <a:xfrm>
            <a:off x="533400" y="5651500"/>
            <a:ext cx="8077200" cy="692497"/>
          </a:xfrm>
          <a:prstGeom prst="rect">
            <a:avLst/>
          </a:prstGeom>
          <a:noFill/>
          <a:ln w="9525">
            <a:noFill/>
            <a:miter lim="800000"/>
            <a:headEnd/>
            <a:tailEnd/>
          </a:ln>
        </p:spPr>
        <p:txBody>
          <a:bodyPr>
            <a:spAutoFit/>
          </a:bodyPr>
          <a:lstStyle/>
          <a:p>
            <a:pPr algn="ctr"/>
            <a:r>
              <a:rPr lang="id-ID" sz="1300" dirty="0"/>
              <a:t>Simulasi 4 </a:t>
            </a:r>
            <a:r>
              <a:rPr lang="id-ID" sz="1300" dirty="0" smtClean="0"/>
              <a:t>nama</a:t>
            </a:r>
            <a:r>
              <a:rPr lang="en-US" sz="1300" dirty="0"/>
              <a:t>, </a:t>
            </a:r>
            <a:r>
              <a:rPr lang="id-ID" sz="1300" dirty="0"/>
              <a:t>Abdullah Gymnastiar (Aa Gym) </a:t>
            </a:r>
            <a:r>
              <a:rPr lang="en-US" sz="1300" err="1" smtClean="0"/>
              <a:t>tidak</a:t>
            </a:r>
            <a:r>
              <a:rPr lang="en-US" sz="1300" smtClean="0"/>
              <a:t> ikut bersaing</a:t>
            </a:r>
            <a:r>
              <a:rPr lang="id-ID" sz="1300" smtClean="0"/>
              <a:t>: </a:t>
            </a:r>
            <a:r>
              <a:rPr lang="id-ID" sz="1300" dirty="0" smtClean="0"/>
              <a:t>Ridwan Kamil </a:t>
            </a:r>
            <a:r>
              <a:rPr lang="en-US" sz="1300" dirty="0" err="1" smtClean="0"/>
              <a:t>mendapat</a:t>
            </a:r>
            <a:r>
              <a:rPr lang="en-US" sz="1300" dirty="0" smtClean="0"/>
              <a:t> </a:t>
            </a:r>
            <a:r>
              <a:rPr lang="en-US" sz="1300" dirty="0" err="1" smtClean="0"/>
              <a:t>dukungan</a:t>
            </a:r>
            <a:r>
              <a:rPr lang="en-US" sz="1300" dirty="0" smtClean="0"/>
              <a:t> 39,5</a:t>
            </a:r>
            <a:r>
              <a:rPr lang="id-ID" sz="1300" dirty="0" smtClean="0"/>
              <a:t>%, </a:t>
            </a:r>
            <a:r>
              <a:rPr lang="en-US" sz="1300" dirty="0" err="1" smtClean="0"/>
              <a:t>kemudian</a:t>
            </a:r>
            <a:r>
              <a:rPr lang="en-US" sz="1300" dirty="0" smtClean="0"/>
              <a:t> </a:t>
            </a:r>
            <a:r>
              <a:rPr lang="id-ID" sz="1300" dirty="0" smtClean="0"/>
              <a:t>Deddy Mizwar </a:t>
            </a:r>
            <a:r>
              <a:rPr lang="en-US" sz="1300" dirty="0" smtClean="0"/>
              <a:t>23,5</a:t>
            </a:r>
            <a:r>
              <a:rPr lang="id-ID" sz="1300" dirty="0" smtClean="0"/>
              <a:t>%, </a:t>
            </a:r>
            <a:r>
              <a:rPr lang="en-US" sz="1300" dirty="0" err="1" smtClean="0"/>
              <a:t>Dedi</a:t>
            </a:r>
            <a:r>
              <a:rPr lang="en-US" sz="1300" dirty="0" smtClean="0"/>
              <a:t> </a:t>
            </a:r>
            <a:r>
              <a:rPr lang="en-US" sz="1300" dirty="0" err="1" smtClean="0"/>
              <a:t>Mulyadi</a:t>
            </a:r>
            <a:r>
              <a:rPr lang="en-US" sz="1300" dirty="0" smtClean="0"/>
              <a:t> 15,2</a:t>
            </a:r>
            <a:r>
              <a:rPr lang="id-ID" sz="1300" dirty="0" smtClean="0"/>
              <a:t>%, </a:t>
            </a:r>
            <a:r>
              <a:rPr lang="id-ID" sz="1300" dirty="0"/>
              <a:t>dan </a:t>
            </a:r>
            <a:r>
              <a:rPr lang="en-US" sz="1300" dirty="0" err="1"/>
              <a:t>Dede</a:t>
            </a:r>
            <a:r>
              <a:rPr lang="en-US" sz="1300" dirty="0"/>
              <a:t> Yusuf </a:t>
            </a:r>
            <a:r>
              <a:rPr lang="en-US" sz="1300" dirty="0" err="1"/>
              <a:t>Macan</a:t>
            </a:r>
            <a:r>
              <a:rPr lang="en-US" sz="1300" dirty="0"/>
              <a:t> Effendi </a:t>
            </a:r>
            <a:r>
              <a:rPr lang="en-US" sz="1300" dirty="0" smtClean="0"/>
              <a:t>12,6</a:t>
            </a:r>
            <a:r>
              <a:rPr lang="id-ID" sz="1300" smtClean="0"/>
              <a:t>%.</a:t>
            </a:r>
            <a:r>
              <a:rPr lang="en-US" sz="1300" smtClean="0"/>
              <a:t> Yang belum tahu sekitar 9,2%.</a:t>
            </a:r>
            <a:r>
              <a:rPr lang="id-ID" sz="1300" smtClean="0"/>
              <a:t> </a:t>
            </a:r>
            <a:endParaRPr lang="en-US" sz="1300" dirty="0"/>
          </a:p>
        </p:txBody>
      </p:sp>
    </p:spTree>
    <p:extLst>
      <p:ext uri="{BB962C8B-B14F-4D97-AF65-F5344CB8AC3E}">
        <p14:creationId xmlns:p14="http://schemas.microsoft.com/office/powerpoint/2010/main" val="179320514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20484"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(Tiga 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0AE0CDF0-BF0D-482A-8883-A6A2A55002BF}" type="slidenum">
              <a:rPr lang="en-US" sz="1100">
                <a:latin typeface="+mj-lt"/>
              </a:rPr>
              <a:pPr algn="ctr">
                <a:defRPr/>
              </a:pPr>
              <a:t>21</a:t>
            </a:fld>
            <a:endParaRPr lang="en-US" sz="1100">
              <a:latin typeface="+mj-lt"/>
            </a:endParaRPr>
          </a:p>
        </p:txBody>
      </p:sp>
      <p:sp>
        <p:nvSpPr>
          <p:cNvPr id="20486"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0482" name="Object 1"/>
          <p:cNvGraphicFramePr>
            <a:graphicFrameLocks noChangeAspect="1"/>
          </p:cNvGraphicFramePr>
          <p:nvPr>
            <p:extLst>
              <p:ext uri="{D42A27DB-BD31-4B8C-83A1-F6EECF244321}">
                <p14:modId xmlns:p14="http://schemas.microsoft.com/office/powerpoint/2010/main" val="2598905745"/>
              </p:ext>
            </p:extLst>
          </p:nvPr>
        </p:nvGraphicFramePr>
        <p:xfrm>
          <a:off x="827088" y="2017713"/>
          <a:ext cx="7546975" cy="3497262"/>
        </p:xfrm>
        <a:graphic>
          <a:graphicData uri="http://schemas.openxmlformats.org/presentationml/2006/ole">
            <mc:AlternateContent xmlns:mc="http://schemas.openxmlformats.org/markup-compatibility/2006">
              <mc:Choice xmlns:v="urn:schemas-microsoft-com:vml" Requires="v">
                <p:oleObj spid="_x0000_s20569" name="Chart" r:id="rId4" imgW="11011054" imgH="5105505" progId="MSGraph.Chart.8">
                  <p:embed followColorScheme="full"/>
                </p:oleObj>
              </mc:Choice>
              <mc:Fallback>
                <p:oleObj name="Chart" r:id="rId4" imgW="11011054" imgH="5105505" progId="MSGraph.Chart.8">
                  <p:embed followColorScheme="full"/>
                  <p:pic>
                    <p:nvPicPr>
                      <p:cNvPr id="0" name="Object 1"/>
                      <p:cNvPicPr>
                        <a:picLocks noChangeAspect="1" noChangeArrowheads="1"/>
                      </p:cNvPicPr>
                      <p:nvPr/>
                    </p:nvPicPr>
                    <p:blipFill>
                      <a:blip r:embed="rId5"/>
                      <a:srcRect/>
                      <a:stretch>
                        <a:fillRect/>
                      </a:stretch>
                    </p:blipFill>
                    <p:spPr bwMode="auto">
                      <a:xfrm>
                        <a:off x="827088" y="2017713"/>
                        <a:ext cx="7546975" cy="3497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7" name="Text Box 7"/>
          <p:cNvSpPr txBox="1">
            <a:spLocks noChangeArrowheads="1"/>
          </p:cNvSpPr>
          <p:nvPr/>
        </p:nvSpPr>
        <p:spPr bwMode="auto">
          <a:xfrm>
            <a:off x="533400" y="5651500"/>
            <a:ext cx="8077200" cy="492443"/>
          </a:xfrm>
          <a:prstGeom prst="rect">
            <a:avLst/>
          </a:prstGeom>
          <a:noFill/>
          <a:ln w="9525">
            <a:noFill/>
            <a:miter lim="800000"/>
            <a:headEnd/>
            <a:tailEnd/>
          </a:ln>
        </p:spPr>
        <p:txBody>
          <a:bodyPr>
            <a:spAutoFit/>
          </a:bodyPr>
          <a:lstStyle/>
          <a:p>
            <a:pPr algn="ctr"/>
            <a:r>
              <a:rPr lang="id-ID" sz="1300" dirty="0"/>
              <a:t>Simulasi </a:t>
            </a:r>
            <a:r>
              <a:rPr lang="en-US" sz="1300" dirty="0"/>
              <a:t>3</a:t>
            </a:r>
            <a:r>
              <a:rPr lang="id-ID" sz="1300" dirty="0"/>
              <a:t> nama: </a:t>
            </a:r>
            <a:r>
              <a:rPr lang="id-ID" sz="1300" dirty="0" smtClean="0"/>
              <a:t>Ridwan Kamil </a:t>
            </a:r>
            <a:r>
              <a:rPr lang="en-US" sz="1300" dirty="0" smtClean="0"/>
              <a:t>40,5</a:t>
            </a:r>
            <a:r>
              <a:rPr lang="id-ID" sz="1300" dirty="0" smtClean="0"/>
              <a:t>%, </a:t>
            </a:r>
            <a:r>
              <a:rPr lang="en-US" sz="1300" dirty="0" err="1" smtClean="0"/>
              <a:t>Deddy</a:t>
            </a:r>
            <a:r>
              <a:rPr lang="en-US" sz="1300" dirty="0" smtClean="0"/>
              <a:t> </a:t>
            </a:r>
            <a:r>
              <a:rPr lang="en-US" sz="1300" dirty="0" err="1" smtClean="0"/>
              <a:t>Mizwar</a:t>
            </a:r>
            <a:r>
              <a:rPr lang="en-US" sz="1300" dirty="0" smtClean="0"/>
              <a:t> 32</a:t>
            </a:r>
            <a:r>
              <a:rPr lang="id-ID" sz="1300" dirty="0" smtClean="0"/>
              <a:t>%, </a:t>
            </a:r>
            <a:r>
              <a:rPr lang="id-ID" sz="1300" dirty="0"/>
              <a:t>dan Dedi </a:t>
            </a:r>
            <a:r>
              <a:rPr lang="id-ID" sz="1300" dirty="0" smtClean="0"/>
              <a:t>Mulyadi</a:t>
            </a:r>
            <a:r>
              <a:rPr lang="en-US" sz="1300" dirty="0" smtClean="0"/>
              <a:t> 16,9</a:t>
            </a:r>
            <a:r>
              <a:rPr lang="id-ID" sz="1300" smtClean="0"/>
              <a:t>%.</a:t>
            </a:r>
            <a:r>
              <a:rPr lang="en-US" sz="1300" smtClean="0"/>
              <a:t> Yang belum tahu sekitar 10,7%.</a:t>
            </a:r>
            <a:r>
              <a:rPr lang="id-ID" sz="1300" smtClean="0"/>
              <a:t> </a:t>
            </a:r>
            <a:endParaRPr lang="en-US" sz="13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24580"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(D</a:t>
            </a:r>
            <a:r>
              <a:rPr lang="id-ID" sz="2600" b="1">
                <a:solidFill>
                  <a:schemeClr val="tx2"/>
                </a:solidFill>
                <a:latin typeface="Tahoma" pitchFamily="34" charset="0"/>
              </a:rPr>
              <a:t>ua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EF51428F-DEB0-43E0-AEF0-916BB1005AF4}" type="slidenum">
              <a:rPr lang="en-US" sz="1100">
                <a:latin typeface="+mj-lt"/>
              </a:rPr>
              <a:pPr algn="ctr">
                <a:defRPr/>
              </a:pPr>
              <a:t>22</a:t>
            </a:fld>
            <a:endParaRPr lang="en-US" sz="1100">
              <a:latin typeface="+mj-lt"/>
            </a:endParaRPr>
          </a:p>
        </p:txBody>
      </p:sp>
      <p:sp>
        <p:nvSpPr>
          <p:cNvPr id="24582"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4578" name="Object 1"/>
          <p:cNvGraphicFramePr>
            <a:graphicFrameLocks noChangeAspect="1"/>
          </p:cNvGraphicFramePr>
          <p:nvPr>
            <p:extLst>
              <p:ext uri="{D42A27DB-BD31-4B8C-83A1-F6EECF244321}">
                <p14:modId xmlns:p14="http://schemas.microsoft.com/office/powerpoint/2010/main" val="971728084"/>
              </p:ext>
            </p:extLst>
          </p:nvPr>
        </p:nvGraphicFramePr>
        <p:xfrm>
          <a:off x="827088" y="2046288"/>
          <a:ext cx="7546975" cy="3468687"/>
        </p:xfrm>
        <a:graphic>
          <a:graphicData uri="http://schemas.openxmlformats.org/presentationml/2006/ole">
            <mc:AlternateContent xmlns:mc="http://schemas.openxmlformats.org/markup-compatibility/2006">
              <mc:Choice xmlns:v="urn:schemas-microsoft-com:vml" Requires="v">
                <p:oleObj spid="_x0000_s24665" name="Chart" r:id="rId4" imgW="11011054" imgH="5057578" progId="MSGraph.Chart.8">
                  <p:embed followColorScheme="full"/>
                </p:oleObj>
              </mc:Choice>
              <mc:Fallback>
                <p:oleObj name="Chart" r:id="rId4" imgW="11011054" imgH="5057578" progId="MSGraph.Chart.8">
                  <p:embed followColorScheme="full"/>
                  <p:pic>
                    <p:nvPicPr>
                      <p:cNvPr id="0" name="Object 1"/>
                      <p:cNvPicPr>
                        <a:picLocks noChangeAspect="1" noChangeArrowheads="1"/>
                      </p:cNvPicPr>
                      <p:nvPr/>
                    </p:nvPicPr>
                    <p:blipFill>
                      <a:blip r:embed="rId5"/>
                      <a:srcRect/>
                      <a:stretch>
                        <a:fillRect/>
                      </a:stretch>
                    </p:blipFill>
                    <p:spPr bwMode="auto">
                      <a:xfrm>
                        <a:off x="827088" y="2046288"/>
                        <a:ext cx="7546975" cy="346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3" name="Text Box 7"/>
          <p:cNvSpPr txBox="1">
            <a:spLocks noChangeArrowheads="1"/>
          </p:cNvSpPr>
          <p:nvPr/>
        </p:nvSpPr>
        <p:spPr bwMode="auto">
          <a:xfrm>
            <a:off x="533400" y="5679757"/>
            <a:ext cx="8077200" cy="492443"/>
          </a:xfrm>
          <a:prstGeom prst="rect">
            <a:avLst/>
          </a:prstGeom>
          <a:noFill/>
          <a:ln w="9525">
            <a:noFill/>
            <a:miter lim="800000"/>
            <a:headEnd/>
            <a:tailEnd/>
          </a:ln>
        </p:spPr>
        <p:txBody>
          <a:bodyPr>
            <a:spAutoFit/>
          </a:bodyPr>
          <a:lstStyle/>
          <a:p>
            <a:pPr algn="ctr"/>
            <a:r>
              <a:rPr lang="id-ID" sz="1300" dirty="0"/>
              <a:t>Head to head: </a:t>
            </a:r>
            <a:r>
              <a:rPr lang="id-ID" sz="1300" dirty="0" smtClean="0"/>
              <a:t>Ridwan Kamil (</a:t>
            </a:r>
            <a:r>
              <a:rPr lang="en-US" sz="1300" dirty="0" smtClean="0"/>
              <a:t>49,5</a:t>
            </a:r>
            <a:r>
              <a:rPr lang="id-ID" sz="1300" dirty="0" smtClean="0"/>
              <a:t>%) </a:t>
            </a:r>
            <a:r>
              <a:rPr lang="en-US" sz="1300" dirty="0" err="1"/>
              <a:t>sementara</a:t>
            </a:r>
            <a:r>
              <a:rPr lang="en-US" sz="1300" dirty="0"/>
              <a:t> </a:t>
            </a:r>
            <a:r>
              <a:rPr lang="en-US" sz="1300" dirty="0" err="1"/>
              <a:t>unggul</a:t>
            </a:r>
            <a:r>
              <a:rPr lang="en-US" sz="1300" dirty="0"/>
              <a:t> </a:t>
            </a:r>
            <a:r>
              <a:rPr lang="id-ID" sz="1300" dirty="0"/>
              <a:t>atas Deddy </a:t>
            </a:r>
            <a:r>
              <a:rPr lang="id-ID" sz="1300" dirty="0" smtClean="0"/>
              <a:t>Mizwar (</a:t>
            </a:r>
            <a:r>
              <a:rPr lang="en-US" sz="1300" dirty="0" smtClean="0"/>
              <a:t>36,8</a:t>
            </a:r>
            <a:r>
              <a:rPr lang="id-ID" sz="1300" dirty="0" smtClean="0"/>
              <a:t>%)</a:t>
            </a:r>
            <a:r>
              <a:rPr lang="en-US" sz="1300" dirty="0" smtClean="0"/>
              <a:t>. Massa </a:t>
            </a:r>
            <a:r>
              <a:rPr lang="en-US" sz="1300" dirty="0" err="1" smtClean="0"/>
              <a:t>mengambang</a:t>
            </a:r>
            <a:r>
              <a:rPr lang="en-US" sz="1300" dirty="0" smtClean="0"/>
              <a:t> 13,7%.</a:t>
            </a:r>
            <a:endParaRPr lang="en-US" sz="13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29700"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(D</a:t>
            </a:r>
            <a:r>
              <a:rPr lang="id-ID" sz="2600" b="1">
                <a:solidFill>
                  <a:schemeClr val="tx2"/>
                </a:solidFill>
                <a:latin typeface="Tahoma" pitchFamily="34" charset="0"/>
              </a:rPr>
              <a:t>ua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7B5BF3D3-AD8D-40FD-BE19-52EEBC02F8DA}" type="slidenum">
              <a:rPr lang="en-US" sz="1100">
                <a:latin typeface="+mj-lt"/>
              </a:rPr>
              <a:pPr algn="ctr">
                <a:defRPr/>
              </a:pPr>
              <a:t>23</a:t>
            </a:fld>
            <a:endParaRPr lang="en-US" sz="1100">
              <a:latin typeface="+mj-lt"/>
            </a:endParaRPr>
          </a:p>
        </p:txBody>
      </p:sp>
      <p:sp>
        <p:nvSpPr>
          <p:cNvPr id="29702"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9698" name="Object 1"/>
          <p:cNvGraphicFramePr>
            <a:graphicFrameLocks noChangeAspect="1"/>
          </p:cNvGraphicFramePr>
          <p:nvPr>
            <p:extLst>
              <p:ext uri="{D42A27DB-BD31-4B8C-83A1-F6EECF244321}">
                <p14:modId xmlns:p14="http://schemas.microsoft.com/office/powerpoint/2010/main" val="4122025323"/>
              </p:ext>
            </p:extLst>
          </p:nvPr>
        </p:nvGraphicFramePr>
        <p:xfrm>
          <a:off x="827088" y="2046288"/>
          <a:ext cx="7546975" cy="3468687"/>
        </p:xfrm>
        <a:graphic>
          <a:graphicData uri="http://schemas.openxmlformats.org/presentationml/2006/ole">
            <mc:AlternateContent xmlns:mc="http://schemas.openxmlformats.org/markup-compatibility/2006">
              <mc:Choice xmlns:v="urn:schemas-microsoft-com:vml" Requires="v">
                <p:oleObj spid="_x0000_s29784" name="Chart" r:id="rId4" imgW="11011054" imgH="5057578" progId="MSGraph.Chart.8">
                  <p:embed followColorScheme="full"/>
                </p:oleObj>
              </mc:Choice>
              <mc:Fallback>
                <p:oleObj name="Chart" r:id="rId4" imgW="11011054" imgH="5057578" progId="MSGraph.Chart.8">
                  <p:embed followColorScheme="full"/>
                  <p:pic>
                    <p:nvPicPr>
                      <p:cNvPr id="0" name="Object 1"/>
                      <p:cNvPicPr>
                        <a:picLocks noChangeAspect="1" noChangeArrowheads="1"/>
                      </p:cNvPicPr>
                      <p:nvPr/>
                    </p:nvPicPr>
                    <p:blipFill>
                      <a:blip r:embed="rId5"/>
                      <a:srcRect/>
                      <a:stretch>
                        <a:fillRect/>
                      </a:stretch>
                    </p:blipFill>
                    <p:spPr bwMode="auto">
                      <a:xfrm>
                        <a:off x="827088" y="2046288"/>
                        <a:ext cx="7546975" cy="346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03" name="Text Box 7"/>
          <p:cNvSpPr txBox="1">
            <a:spLocks noChangeArrowheads="1"/>
          </p:cNvSpPr>
          <p:nvPr/>
        </p:nvSpPr>
        <p:spPr bwMode="auto">
          <a:xfrm>
            <a:off x="533400" y="5651500"/>
            <a:ext cx="8077200" cy="492443"/>
          </a:xfrm>
          <a:prstGeom prst="rect">
            <a:avLst/>
          </a:prstGeom>
          <a:noFill/>
          <a:ln w="9525">
            <a:noFill/>
            <a:miter lim="800000"/>
            <a:headEnd/>
            <a:tailEnd/>
          </a:ln>
        </p:spPr>
        <p:txBody>
          <a:bodyPr>
            <a:spAutoFit/>
          </a:bodyPr>
          <a:lstStyle/>
          <a:p>
            <a:pPr algn="ctr"/>
            <a:r>
              <a:rPr lang="id-ID" sz="1300" dirty="0"/>
              <a:t>Head to head: </a:t>
            </a:r>
            <a:r>
              <a:rPr lang="id-ID" sz="1300" dirty="0" smtClean="0"/>
              <a:t>Ridwan Kamil (</a:t>
            </a:r>
            <a:r>
              <a:rPr lang="en-US" sz="1300" dirty="0" smtClean="0"/>
              <a:t>57,7</a:t>
            </a:r>
            <a:r>
              <a:rPr lang="id-ID" sz="1300" dirty="0" smtClean="0"/>
              <a:t>%) </a:t>
            </a:r>
            <a:r>
              <a:rPr lang="en-US" sz="1300" dirty="0" err="1"/>
              <a:t>sementara</a:t>
            </a:r>
            <a:r>
              <a:rPr lang="en-US" sz="1300" dirty="0"/>
              <a:t> </a:t>
            </a:r>
            <a:r>
              <a:rPr lang="en-US" sz="1300" dirty="0" err="1"/>
              <a:t>unggul</a:t>
            </a:r>
            <a:r>
              <a:rPr lang="en-US" sz="1300" dirty="0"/>
              <a:t> </a:t>
            </a:r>
            <a:r>
              <a:rPr lang="id-ID" sz="1300" dirty="0" smtClean="0"/>
              <a:t>atas </a:t>
            </a:r>
            <a:r>
              <a:rPr lang="id-ID" sz="1300" dirty="0"/>
              <a:t>Dedi </a:t>
            </a:r>
            <a:r>
              <a:rPr lang="id-ID" sz="1300" dirty="0" smtClean="0"/>
              <a:t>Mulyadi</a:t>
            </a:r>
            <a:r>
              <a:rPr lang="en-US" sz="1300" dirty="0" smtClean="0"/>
              <a:t> </a:t>
            </a:r>
            <a:r>
              <a:rPr lang="id-ID" sz="1300" dirty="0" smtClean="0"/>
              <a:t>(</a:t>
            </a:r>
            <a:r>
              <a:rPr lang="en-US" sz="1300" dirty="0" smtClean="0"/>
              <a:t>22,2</a:t>
            </a:r>
            <a:r>
              <a:rPr lang="id-ID" sz="1300" dirty="0" smtClean="0"/>
              <a:t>%)</a:t>
            </a:r>
            <a:r>
              <a:rPr lang="en-US" sz="1300" dirty="0" smtClean="0"/>
              <a:t>. Massa </a:t>
            </a:r>
            <a:r>
              <a:rPr lang="en-US" sz="1300" dirty="0" err="1" smtClean="0"/>
              <a:t>mengambang</a:t>
            </a:r>
            <a:r>
              <a:rPr lang="en-US" sz="1300" dirty="0" smtClean="0"/>
              <a:t> 20,1%.</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29700"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(D</a:t>
            </a:r>
            <a:r>
              <a:rPr lang="id-ID" sz="2600" b="1">
                <a:solidFill>
                  <a:schemeClr val="tx2"/>
                </a:solidFill>
                <a:latin typeface="Tahoma" pitchFamily="34" charset="0"/>
              </a:rPr>
              <a:t>ua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7B5BF3D3-AD8D-40FD-BE19-52EEBC02F8DA}" type="slidenum">
              <a:rPr lang="en-US" sz="1100">
                <a:latin typeface="+mj-lt"/>
              </a:rPr>
              <a:pPr algn="ctr">
                <a:defRPr/>
              </a:pPr>
              <a:t>24</a:t>
            </a:fld>
            <a:endParaRPr lang="en-US" sz="1100">
              <a:latin typeface="+mj-lt"/>
            </a:endParaRPr>
          </a:p>
        </p:txBody>
      </p:sp>
      <p:sp>
        <p:nvSpPr>
          <p:cNvPr id="29702"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9698" name="Object 1"/>
          <p:cNvGraphicFramePr>
            <a:graphicFrameLocks noChangeAspect="1"/>
          </p:cNvGraphicFramePr>
          <p:nvPr>
            <p:extLst>
              <p:ext uri="{D42A27DB-BD31-4B8C-83A1-F6EECF244321}">
                <p14:modId xmlns:p14="http://schemas.microsoft.com/office/powerpoint/2010/main" val="2165540129"/>
              </p:ext>
            </p:extLst>
          </p:nvPr>
        </p:nvGraphicFramePr>
        <p:xfrm>
          <a:off x="827088" y="2046288"/>
          <a:ext cx="7546975" cy="3468687"/>
        </p:xfrm>
        <a:graphic>
          <a:graphicData uri="http://schemas.openxmlformats.org/presentationml/2006/ole">
            <mc:AlternateContent xmlns:mc="http://schemas.openxmlformats.org/markup-compatibility/2006">
              <mc:Choice xmlns:v="urn:schemas-microsoft-com:vml" Requires="v">
                <p:oleObj spid="_x0000_s222296" name="Chart" r:id="rId4" imgW="11011054" imgH="5057578" progId="MSGraph.Chart.8">
                  <p:embed followColorScheme="full"/>
                </p:oleObj>
              </mc:Choice>
              <mc:Fallback>
                <p:oleObj name="Chart" r:id="rId4" imgW="11011054" imgH="5057578" progId="MSGraph.Chart.8">
                  <p:embed followColorScheme="full"/>
                  <p:pic>
                    <p:nvPicPr>
                      <p:cNvPr id="0" name="Object 1"/>
                      <p:cNvPicPr>
                        <a:picLocks noChangeAspect="1" noChangeArrowheads="1"/>
                      </p:cNvPicPr>
                      <p:nvPr/>
                    </p:nvPicPr>
                    <p:blipFill>
                      <a:blip r:embed="rId5"/>
                      <a:srcRect/>
                      <a:stretch>
                        <a:fillRect/>
                      </a:stretch>
                    </p:blipFill>
                    <p:spPr bwMode="auto">
                      <a:xfrm>
                        <a:off x="827088" y="2046288"/>
                        <a:ext cx="7546975" cy="346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03" name="Text Box 7"/>
          <p:cNvSpPr txBox="1">
            <a:spLocks noChangeArrowheads="1"/>
          </p:cNvSpPr>
          <p:nvPr/>
        </p:nvSpPr>
        <p:spPr bwMode="auto">
          <a:xfrm>
            <a:off x="533400" y="5651500"/>
            <a:ext cx="8077200" cy="492443"/>
          </a:xfrm>
          <a:prstGeom prst="rect">
            <a:avLst/>
          </a:prstGeom>
          <a:noFill/>
          <a:ln w="9525">
            <a:noFill/>
            <a:miter lim="800000"/>
            <a:headEnd/>
            <a:tailEnd/>
          </a:ln>
        </p:spPr>
        <p:txBody>
          <a:bodyPr>
            <a:spAutoFit/>
          </a:bodyPr>
          <a:lstStyle/>
          <a:p>
            <a:pPr algn="ctr"/>
            <a:r>
              <a:rPr lang="id-ID" sz="1300" dirty="0"/>
              <a:t>Head to head: </a:t>
            </a:r>
            <a:r>
              <a:rPr lang="id-ID" sz="1300" dirty="0" smtClean="0"/>
              <a:t>Ridwan Kamil (</a:t>
            </a:r>
            <a:r>
              <a:rPr lang="en-US" sz="1300" dirty="0" smtClean="0"/>
              <a:t>60,8</a:t>
            </a:r>
            <a:r>
              <a:rPr lang="id-ID" sz="1300" smtClean="0"/>
              <a:t>%) </a:t>
            </a:r>
            <a:r>
              <a:rPr lang="en-US" sz="1300" smtClean="0"/>
              <a:t>unggul cukup jauh </a:t>
            </a:r>
            <a:r>
              <a:rPr lang="id-ID" sz="1300" dirty="0" smtClean="0"/>
              <a:t>atas Abdullah Gymnastiar (Aa Gym)</a:t>
            </a:r>
            <a:r>
              <a:rPr lang="en-US" sz="1300" dirty="0" smtClean="0"/>
              <a:t> </a:t>
            </a:r>
            <a:r>
              <a:rPr lang="id-ID" sz="1300" dirty="0" smtClean="0"/>
              <a:t>(</a:t>
            </a:r>
            <a:r>
              <a:rPr lang="en-US" sz="1300" dirty="0" smtClean="0"/>
              <a:t>22,6</a:t>
            </a:r>
            <a:r>
              <a:rPr lang="id-ID" sz="1300" dirty="0" smtClean="0"/>
              <a:t>%)</a:t>
            </a:r>
            <a:r>
              <a:rPr lang="en-US" sz="1300" dirty="0" smtClean="0"/>
              <a:t>. Massa </a:t>
            </a:r>
            <a:r>
              <a:rPr lang="en-US" sz="1300" dirty="0" err="1" smtClean="0"/>
              <a:t>mengambang</a:t>
            </a:r>
            <a:r>
              <a:rPr lang="en-US" sz="1300" dirty="0" smtClean="0"/>
              <a:t> 16,6%.</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6"/>
          <p:cNvSpPr>
            <a:spLocks noChangeArrowheads="1"/>
          </p:cNvSpPr>
          <p:nvPr/>
        </p:nvSpPr>
        <p:spPr bwMode="auto">
          <a:xfrm>
            <a:off x="533400" y="1447800"/>
            <a:ext cx="8153400" cy="647700"/>
          </a:xfrm>
          <a:prstGeom prst="rect">
            <a:avLst/>
          </a:prstGeom>
          <a:noFill/>
          <a:ln w="9525">
            <a:noFill/>
            <a:miter lim="800000"/>
            <a:headEnd/>
            <a:tailEnd/>
          </a:ln>
        </p:spPr>
        <p:txBody>
          <a:bodyPr anchor="ctr"/>
          <a:lstStyle/>
          <a:p>
            <a:pPr algn="ctr"/>
            <a:r>
              <a:rPr lang="id-ID" sz="1200" dirty="0">
                <a:latin typeface="Verdana" pitchFamily="34" charset="0"/>
              </a:rPr>
              <a:t>Seandainya pemilihan langsung GUBERNUR </a:t>
            </a:r>
            <a:r>
              <a:rPr lang="id-ID" sz="1200" dirty="0" smtClean="0">
                <a:latin typeface="Verdana" pitchFamily="34" charset="0"/>
              </a:rPr>
              <a:t>JAWA BARAT </a:t>
            </a:r>
            <a:r>
              <a:rPr lang="id-ID" sz="1200" dirty="0">
                <a:latin typeface="Verdana" pitchFamily="34" charset="0"/>
              </a:rPr>
              <a:t>dilaksanakan sekarang ini, siapa yang akan Ibu/Bapak pilih jika yang maju nama-nama berikut ini?</a:t>
            </a:r>
            <a:r>
              <a:rPr lang="sv-SE" sz="1200" dirty="0">
                <a:latin typeface="Verdana" pitchFamily="34" charset="0"/>
              </a:rPr>
              <a:t>.. </a:t>
            </a:r>
            <a:r>
              <a:rPr lang="en-US" sz="1200" dirty="0">
                <a:latin typeface="Verdana" pitchFamily="34" charset="0"/>
              </a:rPr>
              <a:t>(%)</a:t>
            </a:r>
          </a:p>
        </p:txBody>
      </p:sp>
      <p:sp>
        <p:nvSpPr>
          <p:cNvPr id="29700" name="Rectangle 2"/>
          <p:cNvSpPr>
            <a:spLocks noChangeArrowheads="1"/>
          </p:cNvSpPr>
          <p:nvPr/>
        </p:nvSpPr>
        <p:spPr bwMode="auto">
          <a:xfrm>
            <a:off x="774700" y="647700"/>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rPr>
              <a:t>Pilihan kepada calon GUBERNUR</a:t>
            </a:r>
            <a:br>
              <a:rPr lang="en-US" sz="3000">
                <a:solidFill>
                  <a:schemeClr val="tx2"/>
                </a:solidFill>
                <a:latin typeface="Tahoma" pitchFamily="34" charset="0"/>
              </a:rPr>
            </a:br>
            <a:r>
              <a:rPr lang="en-US" sz="2600" b="1">
                <a:solidFill>
                  <a:schemeClr val="tx2"/>
                </a:solidFill>
                <a:latin typeface="Tahoma" pitchFamily="34" charset="0"/>
              </a:rPr>
              <a:t>(D</a:t>
            </a:r>
            <a:r>
              <a:rPr lang="id-ID" sz="2600" b="1">
                <a:solidFill>
                  <a:schemeClr val="tx2"/>
                </a:solidFill>
                <a:latin typeface="Tahoma" pitchFamily="34" charset="0"/>
              </a:rPr>
              <a:t>ua </a:t>
            </a:r>
            <a:r>
              <a:rPr lang="en-US" sz="2600" b="1">
                <a:solidFill>
                  <a:schemeClr val="tx2"/>
                </a:solidFill>
                <a:latin typeface="Tahoma" pitchFamily="34" charset="0"/>
              </a:rPr>
              <a:t>N</a:t>
            </a:r>
            <a:r>
              <a:rPr lang="id-ID" sz="2600" b="1">
                <a:solidFill>
                  <a:schemeClr val="tx2"/>
                </a:solidFill>
                <a:latin typeface="Tahoma" pitchFamily="34" charset="0"/>
              </a:rPr>
              <a:t>ama)</a:t>
            </a:r>
            <a:endParaRPr lang="en-US" sz="2600" b="1">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7B5BF3D3-AD8D-40FD-BE19-52EEBC02F8DA}" type="slidenum">
              <a:rPr lang="en-US" sz="1100">
                <a:latin typeface="+mj-lt"/>
              </a:rPr>
              <a:pPr algn="ctr">
                <a:defRPr/>
              </a:pPr>
              <a:t>25</a:t>
            </a:fld>
            <a:endParaRPr lang="en-US" sz="1100">
              <a:latin typeface="+mj-lt"/>
            </a:endParaRPr>
          </a:p>
        </p:txBody>
      </p:sp>
      <p:sp>
        <p:nvSpPr>
          <p:cNvPr id="29702"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9698" name="Object 1"/>
          <p:cNvGraphicFramePr>
            <a:graphicFrameLocks noChangeAspect="1"/>
          </p:cNvGraphicFramePr>
          <p:nvPr>
            <p:extLst>
              <p:ext uri="{D42A27DB-BD31-4B8C-83A1-F6EECF244321}">
                <p14:modId xmlns:p14="http://schemas.microsoft.com/office/powerpoint/2010/main" val="2334656965"/>
              </p:ext>
            </p:extLst>
          </p:nvPr>
        </p:nvGraphicFramePr>
        <p:xfrm>
          <a:off x="827088" y="2046288"/>
          <a:ext cx="7546975" cy="3468687"/>
        </p:xfrm>
        <a:graphic>
          <a:graphicData uri="http://schemas.openxmlformats.org/presentationml/2006/ole">
            <mc:AlternateContent xmlns:mc="http://schemas.openxmlformats.org/markup-compatibility/2006">
              <mc:Choice xmlns:v="urn:schemas-microsoft-com:vml" Requires="v">
                <p:oleObj spid="_x0000_s223321" name="Chart" r:id="rId4" imgW="11011054" imgH="5057578" progId="MSGraph.Chart.8">
                  <p:embed followColorScheme="full"/>
                </p:oleObj>
              </mc:Choice>
              <mc:Fallback>
                <p:oleObj name="Chart" r:id="rId4" imgW="11011054" imgH="5057578" progId="MSGraph.Chart.8">
                  <p:embed followColorScheme="full"/>
                  <p:pic>
                    <p:nvPicPr>
                      <p:cNvPr id="0" name="Object 1"/>
                      <p:cNvPicPr>
                        <a:picLocks noChangeAspect="1" noChangeArrowheads="1"/>
                      </p:cNvPicPr>
                      <p:nvPr/>
                    </p:nvPicPr>
                    <p:blipFill>
                      <a:blip r:embed="rId5"/>
                      <a:srcRect/>
                      <a:stretch>
                        <a:fillRect/>
                      </a:stretch>
                    </p:blipFill>
                    <p:spPr bwMode="auto">
                      <a:xfrm>
                        <a:off x="827088" y="2046288"/>
                        <a:ext cx="7546975" cy="346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03" name="Text Box 7"/>
          <p:cNvSpPr txBox="1">
            <a:spLocks noChangeArrowheads="1"/>
          </p:cNvSpPr>
          <p:nvPr/>
        </p:nvSpPr>
        <p:spPr bwMode="auto">
          <a:xfrm>
            <a:off x="533400" y="5651500"/>
            <a:ext cx="8077200" cy="292388"/>
          </a:xfrm>
          <a:prstGeom prst="rect">
            <a:avLst/>
          </a:prstGeom>
          <a:noFill/>
          <a:ln w="9525">
            <a:noFill/>
            <a:miter lim="800000"/>
            <a:headEnd/>
            <a:tailEnd/>
          </a:ln>
        </p:spPr>
        <p:txBody>
          <a:bodyPr>
            <a:spAutoFit/>
          </a:bodyPr>
          <a:lstStyle/>
          <a:p>
            <a:pPr algn="ctr"/>
            <a:r>
              <a:rPr lang="id-ID" sz="1300" dirty="0"/>
              <a:t>Head to head: </a:t>
            </a:r>
            <a:r>
              <a:rPr lang="id-ID" sz="1300" dirty="0" smtClean="0"/>
              <a:t>Ridwan Kamil (</a:t>
            </a:r>
            <a:r>
              <a:rPr lang="en-US" sz="1300" dirty="0" smtClean="0"/>
              <a:t>71,7</a:t>
            </a:r>
            <a:r>
              <a:rPr lang="id-ID" sz="1300" smtClean="0"/>
              <a:t>%) </a:t>
            </a:r>
            <a:r>
              <a:rPr lang="en-US" sz="1300" smtClean="0"/>
              <a:t>jauh unggul </a:t>
            </a:r>
            <a:r>
              <a:rPr lang="id-ID" sz="1300" smtClean="0"/>
              <a:t>atas </a:t>
            </a:r>
            <a:r>
              <a:rPr lang="id-ID" sz="1300" dirty="0"/>
              <a:t>Sohibul </a:t>
            </a:r>
            <a:r>
              <a:rPr lang="id-ID" sz="1300" dirty="0" smtClean="0"/>
              <a:t>Iman (</a:t>
            </a:r>
            <a:r>
              <a:rPr lang="en-US" sz="1300" dirty="0" smtClean="0"/>
              <a:t>2</a:t>
            </a:r>
            <a:r>
              <a:rPr lang="id-ID" sz="1300" dirty="0" smtClean="0"/>
              <a:t>%)</a:t>
            </a:r>
            <a:r>
              <a:rPr lang="en-US" sz="1300" dirty="0" smtClean="0"/>
              <a:t>. Massa </a:t>
            </a:r>
            <a:r>
              <a:rPr lang="en-US" sz="1300" dirty="0" err="1" smtClean="0"/>
              <a:t>mengambang</a:t>
            </a:r>
            <a:r>
              <a:rPr lang="en-US" sz="1300" dirty="0" smtClean="0"/>
              <a:t> 26,3%.</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100">
                <a:latin typeface="Verdana" pitchFamily="34" charset="0"/>
              </a:rPr>
              <a:t>Seandainya pemilihan langsung Gubernur Jawa Barat dilaksanakan sekarang ini dan yang maju ada TIGA nama, yakni 1) Deddy Mizwar yang dicalonkan Partai Gerindra, PKS, dan Demokrat, 2) Dedi Mulyadi yang dicalonkan Partai </a:t>
            </a:r>
            <a:r>
              <a:rPr lang="id-ID" sz="1100" smtClean="0">
                <a:latin typeface="Verdana" pitchFamily="34" charset="0"/>
              </a:rPr>
              <a:t>Golkar</a:t>
            </a:r>
            <a:r>
              <a:rPr lang="en-US" sz="1100" smtClean="0">
                <a:latin typeface="Verdana" pitchFamily="34" charset="0"/>
              </a:rPr>
              <a:t>,</a:t>
            </a:r>
            <a:r>
              <a:rPr lang="id-ID" sz="1100" smtClean="0">
                <a:latin typeface="Verdana" pitchFamily="34" charset="0"/>
              </a:rPr>
              <a:t> PAN</a:t>
            </a:r>
            <a:r>
              <a:rPr lang="id-ID" sz="1100">
                <a:latin typeface="Verdana" pitchFamily="34" charset="0"/>
              </a:rPr>
              <a:t>, PDI-Perjuangan, dan Hanura,  3) Ridwan Kamil yang dicalonkan Partai NasDem, PPP, dan PKB,  siapa yang akan Ibu/Bapak pilih sebagai gubernur Jawa Barat?</a:t>
            </a:r>
            <a:r>
              <a:rPr lang="sv-SE" sz="1100" smtClean="0">
                <a:latin typeface="Verdana" pitchFamily="34" charset="0"/>
              </a:rPr>
              <a:t>... </a:t>
            </a:r>
            <a:r>
              <a:rPr lang="en-US" sz="1100" dirty="0">
                <a:latin typeface="Verdana" pitchFamily="34" charset="0"/>
              </a:rPr>
              <a:t>(%)</a:t>
            </a:r>
          </a:p>
        </p:txBody>
      </p:sp>
      <p:sp>
        <p:nvSpPr>
          <p:cNvPr id="31748"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dirty="0" err="1">
                <a:solidFill>
                  <a:schemeClr val="tx2"/>
                </a:solidFill>
                <a:latin typeface="Tahoma" pitchFamily="34" charset="0"/>
              </a:rPr>
              <a:t>Pilihan</a:t>
            </a:r>
            <a:r>
              <a:rPr lang="en-US" sz="2800" dirty="0">
                <a:solidFill>
                  <a:schemeClr val="tx2"/>
                </a:solidFill>
                <a:latin typeface="Tahoma" pitchFamily="34" charset="0"/>
              </a:rPr>
              <a:t> </a:t>
            </a:r>
            <a:r>
              <a:rPr lang="en-US" sz="2800" dirty="0" err="1" smtClean="0">
                <a:solidFill>
                  <a:schemeClr val="tx2"/>
                </a:solidFill>
                <a:latin typeface="Tahoma" pitchFamily="34" charset="0"/>
              </a:rPr>
              <a:t>kepada</a:t>
            </a:r>
            <a:r>
              <a:rPr lang="en-US" sz="2800" dirty="0" smtClean="0">
                <a:solidFill>
                  <a:schemeClr val="tx2"/>
                </a:solidFill>
                <a:latin typeface="Tahoma" pitchFamily="34" charset="0"/>
              </a:rPr>
              <a:t> </a:t>
            </a:r>
            <a:r>
              <a:rPr lang="en-US" sz="2800" dirty="0" err="1" smtClean="0">
                <a:solidFill>
                  <a:schemeClr val="tx2"/>
                </a:solidFill>
                <a:latin typeface="Tahoma" pitchFamily="34" charset="0"/>
              </a:rPr>
              <a:t>Calon</a:t>
            </a:r>
            <a:r>
              <a:rPr lang="en-US" sz="2800" dirty="0" smtClean="0">
                <a:solidFill>
                  <a:schemeClr val="tx2"/>
                </a:solidFill>
                <a:latin typeface="Tahoma" pitchFamily="34" charset="0"/>
              </a:rPr>
              <a:t> </a:t>
            </a:r>
            <a:r>
              <a:rPr lang="en-US" sz="2800" err="1" smtClean="0">
                <a:solidFill>
                  <a:schemeClr val="tx2"/>
                </a:solidFill>
                <a:latin typeface="Tahoma" pitchFamily="34" charset="0"/>
              </a:rPr>
              <a:t>jika</a:t>
            </a:r>
            <a:r>
              <a:rPr lang="en-US" sz="2800" smtClean="0">
                <a:solidFill>
                  <a:schemeClr val="tx2"/>
                </a:solidFill>
                <a:latin typeface="Tahoma" pitchFamily="34" charset="0"/>
              </a:rPr>
              <a:t> Dicalonkan Partai…</a:t>
            </a:r>
            <a:endParaRPr lang="id-ID" sz="2800" dirty="0">
              <a:solidFill>
                <a:schemeClr val="tx2"/>
              </a:solidFill>
              <a:latin typeface="Tahoma" pitchFamily="34" charset="0"/>
            </a:endParaRPr>
          </a:p>
          <a:p>
            <a:r>
              <a:rPr lang="id-ID" sz="2800" dirty="0">
                <a:solidFill>
                  <a:schemeClr val="tx2"/>
                </a:solidFill>
                <a:latin typeface="Tahoma" pitchFamily="34" charset="0"/>
              </a:rPr>
              <a:t>(Simulasi </a:t>
            </a:r>
            <a:r>
              <a:rPr lang="en-US" sz="2800" dirty="0" err="1" smtClean="0">
                <a:solidFill>
                  <a:schemeClr val="tx2"/>
                </a:solidFill>
                <a:latin typeface="Tahoma" pitchFamily="34" charset="0"/>
              </a:rPr>
              <a:t>Tertutup</a:t>
            </a:r>
            <a:r>
              <a:rPr lang="en-US" sz="2800" dirty="0" smtClean="0">
                <a:solidFill>
                  <a:schemeClr val="tx2"/>
                </a:solidFill>
                <a:latin typeface="Tahoma" pitchFamily="34" charset="0"/>
              </a:rPr>
              <a:t> 3 </a:t>
            </a:r>
            <a:r>
              <a:rPr lang="en-US" sz="2800" dirty="0" err="1" smtClean="0">
                <a:solidFill>
                  <a:schemeClr val="tx2"/>
                </a:solidFill>
                <a:latin typeface="Tahoma" pitchFamily="34" charset="0"/>
              </a:rPr>
              <a:t>Nama</a:t>
            </a:r>
            <a:r>
              <a:rPr lang="id-ID" sz="2800" dirty="0" smtClean="0">
                <a:solidFill>
                  <a:schemeClr val="tx2"/>
                </a:solidFill>
                <a:latin typeface="Tahoma" pitchFamily="34" charset="0"/>
              </a:rPr>
              <a:t>)</a:t>
            </a:r>
            <a:endParaRPr lang="id-ID" sz="2800"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F2637E5C-EBC1-41CD-ADC3-8A5C399E5244}" type="slidenum">
              <a:rPr lang="en-US" sz="1100">
                <a:latin typeface="+mj-lt"/>
              </a:rPr>
              <a:pPr algn="ctr">
                <a:defRPr/>
              </a:pPr>
              <a:t>26</a:t>
            </a:fld>
            <a:endParaRPr lang="en-US" sz="1100">
              <a:latin typeface="+mj-lt"/>
            </a:endParaRPr>
          </a:p>
        </p:txBody>
      </p:sp>
      <p:sp>
        <p:nvSpPr>
          <p:cNvPr id="3175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26307" name="Object 1"/>
          <p:cNvGraphicFramePr>
            <a:graphicFrameLocks noChangeAspect="1"/>
          </p:cNvGraphicFramePr>
          <p:nvPr>
            <p:extLst>
              <p:ext uri="{D42A27DB-BD31-4B8C-83A1-F6EECF244321}">
                <p14:modId xmlns:p14="http://schemas.microsoft.com/office/powerpoint/2010/main" val="1867382137"/>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279634" name="Chart" r:id="rId4" imgW="10458607" imgH="5191270" progId="MSGraph.Chart.8">
                  <p:embed followColorScheme="full"/>
                </p:oleObj>
              </mc:Choice>
              <mc:Fallback>
                <p:oleObj name="Chart" r:id="rId4" imgW="10458607" imgH="5191270" progId="MSGraph.Chart.8">
                  <p:embed followColorScheme="full"/>
                  <p:pic>
                    <p:nvPicPr>
                      <p:cNvPr id="0" name=""/>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7"/>
          <p:cNvSpPr txBox="1">
            <a:spLocks noChangeArrowheads="1"/>
          </p:cNvSpPr>
          <p:nvPr/>
        </p:nvSpPr>
        <p:spPr bwMode="auto">
          <a:xfrm>
            <a:off x="762000" y="5562600"/>
            <a:ext cx="7696200" cy="692497"/>
          </a:xfrm>
          <a:prstGeom prst="rect">
            <a:avLst/>
          </a:prstGeom>
          <a:noFill/>
          <a:ln w="9525">
            <a:noFill/>
            <a:miter lim="800000"/>
            <a:headEnd/>
            <a:tailEnd/>
          </a:ln>
        </p:spPr>
        <p:txBody>
          <a:bodyPr>
            <a:spAutoFit/>
          </a:bodyPr>
          <a:lstStyle/>
          <a:p>
            <a:pPr algn="ctr"/>
            <a:r>
              <a:rPr lang="en-US" sz="1300" smtClean="0"/>
              <a:t>Simulasi 3 nama bila dicalonkan partai: Ridwan </a:t>
            </a:r>
            <a:r>
              <a:rPr lang="en-US" sz="1300" err="1" smtClean="0"/>
              <a:t>Kamil</a:t>
            </a:r>
            <a:r>
              <a:rPr lang="en-US" sz="1300" smtClean="0"/>
              <a:t> yang calonkan NasDem, PPP, PKB mendapat dukungan terbesar yakni </a:t>
            </a:r>
            <a:r>
              <a:rPr lang="en-US" sz="1300" dirty="0" smtClean="0"/>
              <a:t>39,9</a:t>
            </a:r>
            <a:r>
              <a:rPr lang="en-US" sz="1300" smtClean="0"/>
              <a:t>%, disusul Deddy </a:t>
            </a:r>
            <a:r>
              <a:rPr lang="en-US" sz="1300" err="1" smtClean="0"/>
              <a:t>Mizwar</a:t>
            </a:r>
            <a:r>
              <a:rPr lang="en-US" sz="1300" smtClean="0"/>
              <a:t> yang dicalonkan Gerindra, PKS, Demokrat, 31</a:t>
            </a:r>
            <a:r>
              <a:rPr lang="en-US" sz="1300" dirty="0" smtClean="0"/>
              <a:t>%, </a:t>
            </a:r>
            <a:r>
              <a:rPr lang="en-US" sz="1300" dirty="0" err="1" smtClean="0"/>
              <a:t>dan</a:t>
            </a:r>
            <a:r>
              <a:rPr lang="en-US" sz="1300" dirty="0" smtClean="0"/>
              <a:t> </a:t>
            </a:r>
            <a:r>
              <a:rPr lang="en-US" sz="1300" dirty="0" err="1" smtClean="0"/>
              <a:t>Dedi</a:t>
            </a:r>
            <a:r>
              <a:rPr lang="en-US" sz="1300" dirty="0" smtClean="0"/>
              <a:t> </a:t>
            </a:r>
            <a:r>
              <a:rPr lang="en-US" sz="1300" err="1" smtClean="0"/>
              <a:t>Mulyadi</a:t>
            </a:r>
            <a:r>
              <a:rPr lang="en-US" sz="1300" smtClean="0"/>
              <a:t> yang dicalonkan Golkar, PAN, PDIP, dan Hanura, 15,4</a:t>
            </a:r>
            <a:r>
              <a:rPr lang="en-US" sz="1300" dirty="0" smtClean="0"/>
              <a:t>%.</a:t>
            </a:r>
            <a:endParaRPr lang="en-US" sz="1300" dirty="0"/>
          </a:p>
        </p:txBody>
      </p:sp>
    </p:spTree>
    <p:extLst>
      <p:ext uri="{BB962C8B-B14F-4D97-AF65-F5344CB8AC3E}">
        <p14:creationId xmlns:p14="http://schemas.microsoft.com/office/powerpoint/2010/main" val="233447389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100">
                <a:latin typeface="Verdana" pitchFamily="34" charset="0"/>
              </a:rPr>
              <a:t>Seandainya pemilihan langsung Gubernur Jawa Barat dilaksanakan sekarang ini dan yang maju ada TIGA nama, yakni 1) Deddy Mizwar yang dicalonkan Partai Gerindra dan PKS, 2) Dedi Mulyadi yang dicalonkan Partai Golkar, PAN, Demokrat, PKB, PPP, Hanura, 3) Ridwan Kamil yang dicalonkan Partai NasDem dan PDI-Perjuangan,  siapa yang akan Ibu/Bapak pilih sebagai gubernur Jawa Barat?</a:t>
            </a:r>
            <a:r>
              <a:rPr lang="en-US" sz="1100" smtClean="0">
                <a:latin typeface="Verdana" pitchFamily="34" charset="0"/>
              </a:rPr>
              <a:t>?</a:t>
            </a:r>
            <a:r>
              <a:rPr lang="sv-SE" sz="1100" dirty="0" smtClean="0">
                <a:latin typeface="Verdana" pitchFamily="34" charset="0"/>
              </a:rPr>
              <a:t>... </a:t>
            </a:r>
            <a:r>
              <a:rPr lang="en-US" sz="1100" dirty="0">
                <a:latin typeface="Verdana" pitchFamily="34" charset="0"/>
              </a:rPr>
              <a:t>(%)</a:t>
            </a:r>
          </a:p>
        </p:txBody>
      </p:sp>
      <p:sp>
        <p:nvSpPr>
          <p:cNvPr id="31748"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dirty="0" err="1">
                <a:solidFill>
                  <a:schemeClr val="tx2"/>
                </a:solidFill>
                <a:latin typeface="Tahoma" pitchFamily="34" charset="0"/>
              </a:rPr>
              <a:t>Pilihan</a:t>
            </a:r>
            <a:r>
              <a:rPr lang="en-US" sz="2800" dirty="0">
                <a:solidFill>
                  <a:schemeClr val="tx2"/>
                </a:solidFill>
                <a:latin typeface="Tahoma" pitchFamily="34" charset="0"/>
              </a:rPr>
              <a:t> </a:t>
            </a:r>
            <a:r>
              <a:rPr lang="en-US" sz="2800" dirty="0" err="1" smtClean="0">
                <a:solidFill>
                  <a:schemeClr val="tx2"/>
                </a:solidFill>
                <a:latin typeface="Tahoma" pitchFamily="34" charset="0"/>
              </a:rPr>
              <a:t>kepada</a:t>
            </a:r>
            <a:r>
              <a:rPr lang="en-US" sz="2800" dirty="0" smtClean="0">
                <a:solidFill>
                  <a:schemeClr val="tx2"/>
                </a:solidFill>
                <a:latin typeface="Tahoma" pitchFamily="34" charset="0"/>
              </a:rPr>
              <a:t> </a:t>
            </a:r>
            <a:r>
              <a:rPr lang="en-US" sz="2800" dirty="0" err="1" smtClean="0">
                <a:solidFill>
                  <a:schemeClr val="tx2"/>
                </a:solidFill>
                <a:latin typeface="Tahoma" pitchFamily="34" charset="0"/>
              </a:rPr>
              <a:t>Calon</a:t>
            </a:r>
            <a:r>
              <a:rPr lang="en-US" sz="2800" dirty="0" smtClean="0">
                <a:solidFill>
                  <a:schemeClr val="tx2"/>
                </a:solidFill>
                <a:latin typeface="Tahoma" pitchFamily="34" charset="0"/>
              </a:rPr>
              <a:t> </a:t>
            </a:r>
            <a:r>
              <a:rPr lang="en-US" sz="2800" err="1" smtClean="0">
                <a:solidFill>
                  <a:schemeClr val="tx2"/>
                </a:solidFill>
                <a:latin typeface="Tahoma" pitchFamily="34" charset="0"/>
              </a:rPr>
              <a:t>jika</a:t>
            </a:r>
            <a:r>
              <a:rPr lang="en-US" sz="2800" smtClean="0">
                <a:solidFill>
                  <a:schemeClr val="tx2"/>
                </a:solidFill>
                <a:latin typeface="Tahoma" pitchFamily="34" charset="0"/>
              </a:rPr>
              <a:t> Dicalonkan Partai…</a:t>
            </a:r>
            <a:endParaRPr lang="id-ID" sz="2800" dirty="0">
              <a:solidFill>
                <a:schemeClr val="tx2"/>
              </a:solidFill>
              <a:latin typeface="Tahoma" pitchFamily="34" charset="0"/>
            </a:endParaRPr>
          </a:p>
          <a:p>
            <a:r>
              <a:rPr lang="id-ID" sz="2800" dirty="0">
                <a:solidFill>
                  <a:schemeClr val="tx2"/>
                </a:solidFill>
                <a:latin typeface="Tahoma" pitchFamily="34" charset="0"/>
              </a:rPr>
              <a:t>(Simulasi </a:t>
            </a:r>
            <a:r>
              <a:rPr lang="en-US" sz="2800" dirty="0" err="1" smtClean="0">
                <a:solidFill>
                  <a:schemeClr val="tx2"/>
                </a:solidFill>
                <a:latin typeface="Tahoma" pitchFamily="34" charset="0"/>
              </a:rPr>
              <a:t>Tertutup</a:t>
            </a:r>
            <a:r>
              <a:rPr lang="en-US" sz="2800" dirty="0" smtClean="0">
                <a:solidFill>
                  <a:schemeClr val="tx2"/>
                </a:solidFill>
                <a:latin typeface="Tahoma" pitchFamily="34" charset="0"/>
              </a:rPr>
              <a:t> 3 </a:t>
            </a:r>
            <a:r>
              <a:rPr lang="en-US" sz="2800" dirty="0" err="1" smtClean="0">
                <a:solidFill>
                  <a:schemeClr val="tx2"/>
                </a:solidFill>
                <a:latin typeface="Tahoma" pitchFamily="34" charset="0"/>
              </a:rPr>
              <a:t>Nama</a:t>
            </a:r>
            <a:r>
              <a:rPr lang="id-ID" sz="2800" dirty="0" smtClean="0">
                <a:solidFill>
                  <a:schemeClr val="tx2"/>
                </a:solidFill>
                <a:latin typeface="Tahoma" pitchFamily="34" charset="0"/>
              </a:rPr>
              <a:t>)</a:t>
            </a:r>
            <a:endParaRPr lang="id-ID" sz="2800"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F2637E5C-EBC1-41CD-ADC3-8A5C399E5244}" type="slidenum">
              <a:rPr lang="en-US" sz="1100">
                <a:latin typeface="+mj-lt"/>
              </a:rPr>
              <a:pPr algn="ctr">
                <a:defRPr/>
              </a:pPr>
              <a:t>27</a:t>
            </a:fld>
            <a:endParaRPr lang="en-US" sz="1100">
              <a:latin typeface="+mj-lt"/>
            </a:endParaRPr>
          </a:p>
        </p:txBody>
      </p:sp>
      <p:sp>
        <p:nvSpPr>
          <p:cNvPr id="3175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26307" name="Object 1"/>
          <p:cNvGraphicFramePr>
            <a:graphicFrameLocks noChangeAspect="1"/>
          </p:cNvGraphicFramePr>
          <p:nvPr>
            <p:extLst>
              <p:ext uri="{D42A27DB-BD31-4B8C-83A1-F6EECF244321}">
                <p14:modId xmlns:p14="http://schemas.microsoft.com/office/powerpoint/2010/main" val="4036662392"/>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280658" name="Chart" r:id="rId4" imgW="10458607" imgH="5191270" progId="MSGraph.Chart.8">
                  <p:embed followColorScheme="full"/>
                </p:oleObj>
              </mc:Choice>
              <mc:Fallback>
                <p:oleObj name="Chart" r:id="rId4" imgW="10458607" imgH="5191270" progId="MSGraph.Chart.8">
                  <p:embed followColorScheme="full"/>
                  <p:pic>
                    <p:nvPicPr>
                      <p:cNvPr id="0" name=""/>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7"/>
          <p:cNvSpPr txBox="1">
            <a:spLocks noChangeArrowheads="1"/>
          </p:cNvSpPr>
          <p:nvPr/>
        </p:nvSpPr>
        <p:spPr bwMode="auto">
          <a:xfrm>
            <a:off x="762000" y="5562600"/>
            <a:ext cx="7696200" cy="692497"/>
          </a:xfrm>
          <a:prstGeom prst="rect">
            <a:avLst/>
          </a:prstGeom>
          <a:noFill/>
          <a:ln w="9525">
            <a:noFill/>
            <a:miter lim="800000"/>
            <a:headEnd/>
            <a:tailEnd/>
          </a:ln>
        </p:spPr>
        <p:txBody>
          <a:bodyPr>
            <a:spAutoFit/>
          </a:bodyPr>
          <a:lstStyle/>
          <a:p>
            <a:pPr algn="ctr"/>
            <a:r>
              <a:rPr lang="en-US" sz="1300" smtClean="0"/>
              <a:t>Simulasi 3 nama bila dicalonkan partai: Ridwan </a:t>
            </a:r>
            <a:r>
              <a:rPr lang="en-US" sz="1300" err="1" smtClean="0"/>
              <a:t>Kamil</a:t>
            </a:r>
            <a:r>
              <a:rPr lang="en-US" sz="1300" smtClean="0"/>
              <a:t> yang calonkan NasDem, dan PDIP mendapat </a:t>
            </a:r>
            <a:r>
              <a:rPr lang="en-US" sz="1300" err="1" smtClean="0"/>
              <a:t>dukungan</a:t>
            </a:r>
            <a:r>
              <a:rPr lang="en-US" sz="1300" smtClean="0"/>
              <a:t> terbesar yakni 37,4%, disusul Deddy </a:t>
            </a:r>
            <a:r>
              <a:rPr lang="en-US" sz="1300" err="1" smtClean="0"/>
              <a:t>Mizwar</a:t>
            </a:r>
            <a:r>
              <a:rPr lang="en-US" sz="1300" smtClean="0"/>
              <a:t> yang dicalonkan Gerindra, PKS 30.7%, </a:t>
            </a:r>
            <a:r>
              <a:rPr lang="en-US" sz="1300" dirty="0" err="1" smtClean="0"/>
              <a:t>dan</a:t>
            </a:r>
            <a:r>
              <a:rPr lang="en-US" sz="1300" dirty="0" smtClean="0"/>
              <a:t> </a:t>
            </a:r>
            <a:r>
              <a:rPr lang="en-US" sz="1300" dirty="0" err="1" smtClean="0"/>
              <a:t>Dedi</a:t>
            </a:r>
            <a:r>
              <a:rPr lang="en-US" sz="1300" dirty="0" smtClean="0"/>
              <a:t> </a:t>
            </a:r>
            <a:r>
              <a:rPr lang="en-US" sz="1300" err="1" smtClean="0"/>
              <a:t>Mulyadi</a:t>
            </a:r>
            <a:r>
              <a:rPr lang="en-US" sz="1300" smtClean="0"/>
              <a:t> yang dicalonkan Golkar, PAN, Demokrat, PKB, dan Hanura, 15,4</a:t>
            </a:r>
            <a:r>
              <a:rPr lang="en-US" sz="1300" dirty="0" smtClean="0"/>
              <a:t>%.</a:t>
            </a:r>
            <a:endParaRPr lang="en-US" sz="1300" dirty="0"/>
          </a:p>
        </p:txBody>
      </p:sp>
    </p:spTree>
    <p:extLst>
      <p:ext uri="{BB962C8B-B14F-4D97-AF65-F5344CB8AC3E}">
        <p14:creationId xmlns:p14="http://schemas.microsoft.com/office/powerpoint/2010/main" val="124255542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dirty="0" err="1">
                <a:solidFill>
                  <a:schemeClr val="tx2"/>
                </a:solidFill>
                <a:latin typeface="Tahoma" pitchFamily="34" charset="0"/>
              </a:rPr>
              <a:t>Pilihan</a:t>
            </a:r>
            <a:r>
              <a:rPr lang="en-US" sz="2800" dirty="0">
                <a:solidFill>
                  <a:schemeClr val="tx2"/>
                </a:solidFill>
                <a:latin typeface="Tahoma" pitchFamily="34" charset="0"/>
              </a:rPr>
              <a:t> </a:t>
            </a:r>
            <a:r>
              <a:rPr lang="en-US" sz="2800" dirty="0" err="1" smtClean="0">
                <a:solidFill>
                  <a:schemeClr val="tx2"/>
                </a:solidFill>
                <a:latin typeface="Tahoma" pitchFamily="34" charset="0"/>
              </a:rPr>
              <a:t>kepada</a:t>
            </a:r>
            <a:r>
              <a:rPr lang="en-US" sz="2800" dirty="0" smtClean="0">
                <a:solidFill>
                  <a:schemeClr val="tx2"/>
                </a:solidFill>
                <a:latin typeface="Tahoma" pitchFamily="34" charset="0"/>
              </a:rPr>
              <a:t> </a:t>
            </a:r>
            <a:r>
              <a:rPr lang="en-US" sz="2800" dirty="0" err="1" smtClean="0">
                <a:solidFill>
                  <a:schemeClr val="tx2"/>
                </a:solidFill>
                <a:latin typeface="Tahoma" pitchFamily="34" charset="0"/>
              </a:rPr>
              <a:t>Calon</a:t>
            </a:r>
            <a:r>
              <a:rPr lang="en-US" sz="2800" dirty="0" smtClean="0">
                <a:solidFill>
                  <a:schemeClr val="tx2"/>
                </a:solidFill>
                <a:latin typeface="Tahoma" pitchFamily="34" charset="0"/>
              </a:rPr>
              <a:t> </a:t>
            </a:r>
            <a:r>
              <a:rPr lang="en-US" sz="2800" err="1" smtClean="0">
                <a:solidFill>
                  <a:schemeClr val="tx2"/>
                </a:solidFill>
                <a:latin typeface="Tahoma" pitchFamily="34" charset="0"/>
              </a:rPr>
              <a:t>jika</a:t>
            </a:r>
            <a:r>
              <a:rPr lang="en-US" sz="2800" smtClean="0">
                <a:solidFill>
                  <a:schemeClr val="tx2"/>
                </a:solidFill>
                <a:latin typeface="Tahoma" pitchFamily="34" charset="0"/>
              </a:rPr>
              <a:t> Dicalonkan Partai…</a:t>
            </a:r>
            <a:endParaRPr lang="id-ID" sz="2800" dirty="0">
              <a:solidFill>
                <a:schemeClr val="tx2"/>
              </a:solidFill>
              <a:latin typeface="Tahoma" pitchFamily="34" charset="0"/>
            </a:endParaRPr>
          </a:p>
          <a:p>
            <a:r>
              <a:rPr lang="id-ID" sz="2800" dirty="0">
                <a:solidFill>
                  <a:schemeClr val="tx2"/>
                </a:solidFill>
                <a:latin typeface="Tahoma" pitchFamily="34" charset="0"/>
              </a:rPr>
              <a:t>(Simulasi </a:t>
            </a:r>
            <a:r>
              <a:rPr lang="en-US" sz="2800" dirty="0" err="1" smtClean="0">
                <a:solidFill>
                  <a:schemeClr val="tx2"/>
                </a:solidFill>
                <a:latin typeface="Tahoma" pitchFamily="34" charset="0"/>
              </a:rPr>
              <a:t>Tertutup</a:t>
            </a:r>
            <a:r>
              <a:rPr lang="en-US" sz="2800" dirty="0" smtClean="0">
                <a:solidFill>
                  <a:schemeClr val="tx2"/>
                </a:solidFill>
                <a:latin typeface="Tahoma" pitchFamily="34" charset="0"/>
              </a:rPr>
              <a:t> 3 </a:t>
            </a:r>
            <a:r>
              <a:rPr lang="en-US" sz="2800" dirty="0" err="1" smtClean="0">
                <a:solidFill>
                  <a:schemeClr val="tx2"/>
                </a:solidFill>
                <a:latin typeface="Tahoma" pitchFamily="34" charset="0"/>
              </a:rPr>
              <a:t>Nama</a:t>
            </a:r>
            <a:r>
              <a:rPr lang="id-ID" sz="2800" dirty="0" smtClean="0">
                <a:solidFill>
                  <a:schemeClr val="tx2"/>
                </a:solidFill>
                <a:latin typeface="Tahoma" pitchFamily="34" charset="0"/>
              </a:rPr>
              <a:t>)</a:t>
            </a:r>
            <a:endParaRPr lang="id-ID" sz="2800"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F2637E5C-EBC1-41CD-ADC3-8A5C399E5244}" type="slidenum">
              <a:rPr lang="en-US" sz="1100">
                <a:latin typeface="+mj-lt"/>
              </a:rPr>
              <a:pPr algn="ctr">
                <a:defRPr/>
              </a:pPr>
              <a:t>28</a:t>
            </a:fld>
            <a:endParaRPr lang="en-US" sz="1100">
              <a:latin typeface="+mj-lt"/>
            </a:endParaRPr>
          </a:p>
        </p:txBody>
      </p:sp>
      <p:sp>
        <p:nvSpPr>
          <p:cNvPr id="3175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26307" name="Object 1"/>
          <p:cNvGraphicFramePr>
            <a:graphicFrameLocks noChangeAspect="1"/>
          </p:cNvGraphicFramePr>
          <p:nvPr>
            <p:extLst>
              <p:ext uri="{D42A27DB-BD31-4B8C-83A1-F6EECF244321}">
                <p14:modId xmlns:p14="http://schemas.microsoft.com/office/powerpoint/2010/main" val="3256475096"/>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281682" name="Chart" r:id="rId4" imgW="10458607" imgH="5191270" progId="MSGraph.Chart.8">
                  <p:embed followColorScheme="full"/>
                </p:oleObj>
              </mc:Choice>
              <mc:Fallback>
                <p:oleObj name="Chart" r:id="rId4" imgW="10458607" imgH="5191270" progId="MSGraph.Chart.8">
                  <p:embed followColorScheme="full"/>
                  <p:pic>
                    <p:nvPicPr>
                      <p:cNvPr id="0" name=""/>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100">
                <a:latin typeface="Verdana" pitchFamily="34" charset="0"/>
              </a:rPr>
              <a:t>Seandainya pemilihan langsung Gubernur Jawa Barat dilaksanakan sekarang ini dan yang maju ada TIGA nama, yakni 1) Deddy Mizwar yang dicalonkan Partai Gerindra, PKS, dan Demokrat, 2) Dedi Mulyadi yang dicalonkan Partai Golkar, PAN, PPP, Hanura, 3) Ridwan Kamil yang dicalonkan Partai NasDem, PDI-Perjuangan, dan PKB,  siapa yang akan Ibu/Bapak pilih sebagai gubernur Jawa Barat?</a:t>
            </a:r>
            <a:r>
              <a:rPr lang="sv-SE" sz="1100" smtClean="0">
                <a:latin typeface="Verdana" pitchFamily="34" charset="0"/>
              </a:rPr>
              <a:t>... </a:t>
            </a:r>
            <a:r>
              <a:rPr lang="en-US" sz="1100" dirty="0">
                <a:latin typeface="Verdana" pitchFamily="34" charset="0"/>
              </a:rPr>
              <a:t>(%)</a:t>
            </a:r>
          </a:p>
        </p:txBody>
      </p:sp>
      <p:sp>
        <p:nvSpPr>
          <p:cNvPr id="10" name="Text Box 7"/>
          <p:cNvSpPr txBox="1">
            <a:spLocks noChangeArrowheads="1"/>
          </p:cNvSpPr>
          <p:nvPr/>
        </p:nvSpPr>
        <p:spPr bwMode="auto">
          <a:xfrm>
            <a:off x="762000" y="5562600"/>
            <a:ext cx="7696200" cy="892552"/>
          </a:xfrm>
          <a:prstGeom prst="rect">
            <a:avLst/>
          </a:prstGeom>
          <a:noFill/>
          <a:ln w="9525">
            <a:noFill/>
            <a:miter lim="800000"/>
            <a:headEnd/>
            <a:tailEnd/>
          </a:ln>
        </p:spPr>
        <p:txBody>
          <a:bodyPr>
            <a:spAutoFit/>
          </a:bodyPr>
          <a:lstStyle/>
          <a:p>
            <a:pPr algn="ctr"/>
            <a:r>
              <a:rPr lang="en-US" sz="1300" smtClean="0"/>
              <a:t>Simulasi 3 nama bila dicalonkan partai: Ridwan </a:t>
            </a:r>
            <a:r>
              <a:rPr lang="en-US" sz="1300" err="1" smtClean="0"/>
              <a:t>Kamil</a:t>
            </a:r>
            <a:r>
              <a:rPr lang="en-US" sz="1300" smtClean="0"/>
              <a:t> yang calonkan NasDem, PDIP, dan PKB mendapat </a:t>
            </a:r>
            <a:r>
              <a:rPr lang="en-US" sz="1300" err="1" smtClean="0"/>
              <a:t>dukungan</a:t>
            </a:r>
            <a:r>
              <a:rPr lang="en-US" sz="1300" smtClean="0"/>
              <a:t> terbesar yakni 37,9%, disusul Deddy </a:t>
            </a:r>
            <a:r>
              <a:rPr lang="en-US" sz="1300" err="1" smtClean="0"/>
              <a:t>Mizwar</a:t>
            </a:r>
            <a:r>
              <a:rPr lang="en-US" sz="1300" smtClean="0"/>
              <a:t> yang dicalonkan Gerindra, PKS, dan Demokrat 32.0%, kemudian </a:t>
            </a:r>
            <a:r>
              <a:rPr lang="en-US" sz="1300" dirty="0" err="1" smtClean="0"/>
              <a:t>Dedi</a:t>
            </a:r>
            <a:r>
              <a:rPr lang="en-US" sz="1300" dirty="0" smtClean="0"/>
              <a:t> </a:t>
            </a:r>
            <a:r>
              <a:rPr lang="en-US" sz="1300" err="1" smtClean="0"/>
              <a:t>Mulyadi</a:t>
            </a:r>
            <a:r>
              <a:rPr lang="en-US" sz="1300" smtClean="0"/>
              <a:t> yang dicalonkan Golkar, PAN, PPP, dan Hanura, 16,2%.</a:t>
            </a:r>
            <a:endParaRPr lang="en-US" sz="1300" dirty="0"/>
          </a:p>
        </p:txBody>
      </p:sp>
    </p:spTree>
    <p:extLst>
      <p:ext uri="{BB962C8B-B14F-4D97-AF65-F5344CB8AC3E}">
        <p14:creationId xmlns:p14="http://schemas.microsoft.com/office/powerpoint/2010/main" val="238565422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100">
                <a:latin typeface="Verdana" pitchFamily="34" charset="0"/>
              </a:rPr>
              <a:t>Seandainya pemilihan langsung Gubernur Jawa Barat dilaksanakan sekarang ini dan yang maju ada TIGA nama, yakni 1) Deddy Mizwar yang dicalonkan Partai Gerindra, PKS, dan Demokrat, 2) Dedi Mulyadi yang dicalonkan Partai Golkar, PAN, Hanura, 3) Ridwan Kamil yang dicalonkan Partai NasDem, PDI-Perjuangan, PKB, dan PPP,  siapa yang akan Ibu/Bapak pilih sebagai gubernur Jawa Barat</a:t>
            </a:r>
            <a:r>
              <a:rPr lang="id-ID" sz="1100" smtClean="0">
                <a:latin typeface="Verdana" pitchFamily="34" charset="0"/>
              </a:rPr>
              <a:t>?</a:t>
            </a:r>
            <a:r>
              <a:rPr lang="en-US" sz="1100" smtClean="0">
                <a:latin typeface="Verdana" pitchFamily="34" charset="0"/>
              </a:rPr>
              <a:t> </a:t>
            </a:r>
            <a:r>
              <a:rPr lang="sv-SE" sz="1100" smtClean="0">
                <a:latin typeface="Verdana" pitchFamily="34" charset="0"/>
              </a:rPr>
              <a:t>... </a:t>
            </a:r>
            <a:r>
              <a:rPr lang="en-US" sz="1100" dirty="0">
                <a:latin typeface="Verdana" pitchFamily="34" charset="0"/>
              </a:rPr>
              <a:t>(%)</a:t>
            </a:r>
          </a:p>
        </p:txBody>
      </p:sp>
      <p:sp>
        <p:nvSpPr>
          <p:cNvPr id="31748"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dirty="0" err="1">
                <a:solidFill>
                  <a:schemeClr val="tx2"/>
                </a:solidFill>
                <a:latin typeface="Tahoma" pitchFamily="34" charset="0"/>
              </a:rPr>
              <a:t>Pilihan</a:t>
            </a:r>
            <a:r>
              <a:rPr lang="en-US" sz="2800" dirty="0">
                <a:solidFill>
                  <a:schemeClr val="tx2"/>
                </a:solidFill>
                <a:latin typeface="Tahoma" pitchFamily="34" charset="0"/>
              </a:rPr>
              <a:t> </a:t>
            </a:r>
            <a:r>
              <a:rPr lang="en-US" sz="2800" dirty="0" err="1" smtClean="0">
                <a:solidFill>
                  <a:schemeClr val="tx2"/>
                </a:solidFill>
                <a:latin typeface="Tahoma" pitchFamily="34" charset="0"/>
              </a:rPr>
              <a:t>kepada</a:t>
            </a:r>
            <a:r>
              <a:rPr lang="en-US" sz="2800" dirty="0" smtClean="0">
                <a:solidFill>
                  <a:schemeClr val="tx2"/>
                </a:solidFill>
                <a:latin typeface="Tahoma" pitchFamily="34" charset="0"/>
              </a:rPr>
              <a:t> </a:t>
            </a:r>
            <a:r>
              <a:rPr lang="en-US" sz="2800" dirty="0" err="1" smtClean="0">
                <a:solidFill>
                  <a:schemeClr val="tx2"/>
                </a:solidFill>
                <a:latin typeface="Tahoma" pitchFamily="34" charset="0"/>
              </a:rPr>
              <a:t>Calon</a:t>
            </a:r>
            <a:r>
              <a:rPr lang="en-US" sz="2800" dirty="0" smtClean="0">
                <a:solidFill>
                  <a:schemeClr val="tx2"/>
                </a:solidFill>
                <a:latin typeface="Tahoma" pitchFamily="34" charset="0"/>
              </a:rPr>
              <a:t> </a:t>
            </a:r>
            <a:r>
              <a:rPr lang="en-US" sz="2800" err="1" smtClean="0">
                <a:solidFill>
                  <a:schemeClr val="tx2"/>
                </a:solidFill>
                <a:latin typeface="Tahoma" pitchFamily="34" charset="0"/>
              </a:rPr>
              <a:t>jika</a:t>
            </a:r>
            <a:r>
              <a:rPr lang="en-US" sz="2800" smtClean="0">
                <a:solidFill>
                  <a:schemeClr val="tx2"/>
                </a:solidFill>
                <a:latin typeface="Tahoma" pitchFamily="34" charset="0"/>
              </a:rPr>
              <a:t> Dicalonkan Partai…</a:t>
            </a:r>
            <a:endParaRPr lang="id-ID" sz="2800" dirty="0">
              <a:solidFill>
                <a:schemeClr val="tx2"/>
              </a:solidFill>
              <a:latin typeface="Tahoma" pitchFamily="34" charset="0"/>
            </a:endParaRPr>
          </a:p>
          <a:p>
            <a:r>
              <a:rPr lang="id-ID" sz="2800" dirty="0">
                <a:solidFill>
                  <a:schemeClr val="tx2"/>
                </a:solidFill>
                <a:latin typeface="Tahoma" pitchFamily="34" charset="0"/>
              </a:rPr>
              <a:t>(Simulasi </a:t>
            </a:r>
            <a:r>
              <a:rPr lang="en-US" sz="2800" dirty="0" err="1" smtClean="0">
                <a:solidFill>
                  <a:schemeClr val="tx2"/>
                </a:solidFill>
                <a:latin typeface="Tahoma" pitchFamily="34" charset="0"/>
              </a:rPr>
              <a:t>Tertutup</a:t>
            </a:r>
            <a:r>
              <a:rPr lang="en-US" sz="2800" dirty="0" smtClean="0">
                <a:solidFill>
                  <a:schemeClr val="tx2"/>
                </a:solidFill>
                <a:latin typeface="Tahoma" pitchFamily="34" charset="0"/>
              </a:rPr>
              <a:t> 3 </a:t>
            </a:r>
            <a:r>
              <a:rPr lang="en-US" sz="2800" dirty="0" err="1" smtClean="0">
                <a:solidFill>
                  <a:schemeClr val="tx2"/>
                </a:solidFill>
                <a:latin typeface="Tahoma" pitchFamily="34" charset="0"/>
              </a:rPr>
              <a:t>Nama</a:t>
            </a:r>
            <a:r>
              <a:rPr lang="id-ID" sz="2800" dirty="0" smtClean="0">
                <a:solidFill>
                  <a:schemeClr val="tx2"/>
                </a:solidFill>
                <a:latin typeface="Tahoma" pitchFamily="34" charset="0"/>
              </a:rPr>
              <a:t>)</a:t>
            </a:r>
            <a:endParaRPr lang="id-ID" sz="2800"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F2637E5C-EBC1-41CD-ADC3-8A5C399E5244}" type="slidenum">
              <a:rPr lang="en-US" sz="1100">
                <a:latin typeface="+mj-lt"/>
              </a:rPr>
              <a:pPr algn="ctr">
                <a:defRPr/>
              </a:pPr>
              <a:t>29</a:t>
            </a:fld>
            <a:endParaRPr lang="en-US" sz="1100">
              <a:latin typeface="+mj-lt"/>
            </a:endParaRPr>
          </a:p>
        </p:txBody>
      </p:sp>
      <p:sp>
        <p:nvSpPr>
          <p:cNvPr id="3175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26307" name="Object 1"/>
          <p:cNvGraphicFramePr>
            <a:graphicFrameLocks noChangeAspect="1"/>
          </p:cNvGraphicFramePr>
          <p:nvPr>
            <p:extLst>
              <p:ext uri="{D42A27DB-BD31-4B8C-83A1-F6EECF244321}">
                <p14:modId xmlns:p14="http://schemas.microsoft.com/office/powerpoint/2010/main" val="3841731489"/>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282707" name="Chart" r:id="rId4" imgW="10458607" imgH="5191270" progId="MSGraph.Chart.8">
                  <p:embed followColorScheme="full"/>
                </p:oleObj>
              </mc:Choice>
              <mc:Fallback>
                <p:oleObj name="Chart" r:id="rId4" imgW="10458607" imgH="5191270" progId="MSGraph.Chart.8">
                  <p:embed followColorScheme="full"/>
                  <p:pic>
                    <p:nvPicPr>
                      <p:cNvPr id="0" name=""/>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7"/>
          <p:cNvSpPr txBox="1">
            <a:spLocks noChangeArrowheads="1"/>
          </p:cNvSpPr>
          <p:nvPr/>
        </p:nvSpPr>
        <p:spPr bwMode="auto">
          <a:xfrm>
            <a:off x="762000" y="5486400"/>
            <a:ext cx="7696200" cy="692497"/>
          </a:xfrm>
          <a:prstGeom prst="rect">
            <a:avLst/>
          </a:prstGeom>
          <a:noFill/>
          <a:ln w="9525">
            <a:noFill/>
            <a:miter lim="800000"/>
            <a:headEnd/>
            <a:tailEnd/>
          </a:ln>
        </p:spPr>
        <p:txBody>
          <a:bodyPr>
            <a:spAutoFit/>
          </a:bodyPr>
          <a:lstStyle/>
          <a:p>
            <a:pPr algn="ctr"/>
            <a:r>
              <a:rPr lang="en-US" sz="1300" smtClean="0"/>
              <a:t>Simulasi 3 nama bila dicalonkan partai: Ridwan </a:t>
            </a:r>
            <a:r>
              <a:rPr lang="en-US" sz="1300" err="1" smtClean="0"/>
              <a:t>Kamil</a:t>
            </a:r>
            <a:r>
              <a:rPr lang="en-US" sz="1300" smtClean="0"/>
              <a:t> yang calonkan NasDem, PDIP, PKB, PPP mendapat </a:t>
            </a:r>
            <a:r>
              <a:rPr lang="en-US" sz="1300" err="1" smtClean="0"/>
              <a:t>dukungan</a:t>
            </a:r>
            <a:r>
              <a:rPr lang="en-US" sz="1300" smtClean="0"/>
              <a:t> terbesar yakni 38,6%, disusul Deddy </a:t>
            </a:r>
            <a:r>
              <a:rPr lang="en-US" sz="1300" err="1" smtClean="0"/>
              <a:t>Mizwar</a:t>
            </a:r>
            <a:r>
              <a:rPr lang="en-US" sz="1300" smtClean="0"/>
              <a:t> yang dicalonkan Gerindra, PKS, dan Demokrat 32.0%, kemudian </a:t>
            </a:r>
            <a:r>
              <a:rPr lang="en-US" sz="1300" dirty="0" err="1" smtClean="0"/>
              <a:t>Dedi</a:t>
            </a:r>
            <a:r>
              <a:rPr lang="en-US" sz="1300" dirty="0" smtClean="0"/>
              <a:t> </a:t>
            </a:r>
            <a:r>
              <a:rPr lang="en-US" sz="1300" err="1" smtClean="0"/>
              <a:t>Mulyadi</a:t>
            </a:r>
            <a:r>
              <a:rPr lang="en-US" sz="1300" smtClean="0"/>
              <a:t> yang dicalonkan Golkar, PAN, Hanura, 15.9%.</a:t>
            </a:r>
            <a:endParaRPr lang="en-US" sz="1300" dirty="0"/>
          </a:p>
        </p:txBody>
      </p:sp>
    </p:spTree>
    <p:extLst>
      <p:ext uri="{BB962C8B-B14F-4D97-AF65-F5344CB8AC3E}">
        <p14:creationId xmlns:p14="http://schemas.microsoft.com/office/powerpoint/2010/main" val="139312196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5"/>
          <p:cNvSpPr>
            <a:spLocks noChangeArrowheads="1"/>
          </p:cNvSpPr>
          <p:nvPr/>
        </p:nvSpPr>
        <p:spPr bwMode="auto">
          <a:xfrm>
            <a:off x="609600" y="1447800"/>
            <a:ext cx="7924800" cy="4343400"/>
          </a:xfrm>
          <a:prstGeom prst="rect">
            <a:avLst/>
          </a:prstGeom>
          <a:noFill/>
          <a:ln w="9525">
            <a:noFill/>
            <a:miter lim="800000"/>
            <a:headEnd/>
            <a:tailEnd/>
          </a:ln>
        </p:spPr>
        <p:txBody>
          <a:bodyPr/>
          <a:lstStyle/>
          <a:p>
            <a:pPr marL="347663" indent="-347663" algn="just">
              <a:spcBef>
                <a:spcPct val="40000"/>
              </a:spcBef>
              <a:buClr>
                <a:srgbClr val="00FFFF"/>
              </a:buClr>
              <a:buFontTx/>
              <a:buChar char="•"/>
            </a:pPr>
            <a:r>
              <a:rPr lang="en-US" dirty="0" err="1">
                <a:latin typeface="Tahoma" pitchFamily="34" charset="0"/>
              </a:rPr>
              <a:t>Populasi</a:t>
            </a:r>
            <a:r>
              <a:rPr lang="en-US" dirty="0">
                <a:latin typeface="Tahoma" pitchFamily="34" charset="0"/>
              </a:rPr>
              <a:t> </a:t>
            </a:r>
            <a:r>
              <a:rPr lang="en-US" dirty="0" err="1">
                <a:latin typeface="Tahoma" pitchFamily="34" charset="0"/>
              </a:rPr>
              <a:t>survei</a:t>
            </a:r>
            <a:r>
              <a:rPr lang="en-US" dirty="0">
                <a:latin typeface="Tahoma" pitchFamily="34" charset="0"/>
              </a:rPr>
              <a:t> </a:t>
            </a:r>
            <a:r>
              <a:rPr lang="en-US" dirty="0" err="1">
                <a:latin typeface="Tahoma" pitchFamily="34" charset="0"/>
              </a:rPr>
              <a:t>ini</a:t>
            </a:r>
            <a:r>
              <a:rPr lang="en-US" dirty="0">
                <a:latin typeface="Tahoma" pitchFamily="34" charset="0"/>
              </a:rPr>
              <a:t> </a:t>
            </a:r>
            <a:r>
              <a:rPr lang="en-US" dirty="0" err="1">
                <a:latin typeface="Tahoma" pitchFamily="34" charset="0"/>
              </a:rPr>
              <a:t>adalah</a:t>
            </a:r>
            <a:r>
              <a:rPr lang="en-US" dirty="0">
                <a:latin typeface="Tahoma" pitchFamily="34" charset="0"/>
              </a:rPr>
              <a:t> </a:t>
            </a:r>
            <a:r>
              <a:rPr lang="en-US" dirty="0" err="1">
                <a:latin typeface="Tahoma" pitchFamily="34" charset="0"/>
              </a:rPr>
              <a:t>seluruh</a:t>
            </a:r>
            <a:r>
              <a:rPr lang="en-US" dirty="0">
                <a:latin typeface="Tahoma" pitchFamily="34" charset="0"/>
              </a:rPr>
              <a:t> </a:t>
            </a:r>
            <a:r>
              <a:rPr lang="en-US" dirty="0" err="1">
                <a:latin typeface="Tahoma" pitchFamily="34" charset="0"/>
              </a:rPr>
              <a:t>warga</a:t>
            </a:r>
            <a:r>
              <a:rPr lang="en-US" dirty="0">
                <a:latin typeface="Tahoma" pitchFamily="34" charset="0"/>
              </a:rPr>
              <a:t> </a:t>
            </a:r>
            <a:r>
              <a:rPr lang="en-US" dirty="0" err="1">
                <a:latin typeface="Tahoma" pitchFamily="34" charset="0"/>
              </a:rPr>
              <a:t>negara</a:t>
            </a:r>
            <a:r>
              <a:rPr lang="en-US" dirty="0">
                <a:latin typeface="Tahoma" pitchFamily="34" charset="0"/>
              </a:rPr>
              <a:t> Indonesia di </a:t>
            </a:r>
            <a:r>
              <a:rPr lang="en-US" dirty="0" err="1">
                <a:latin typeface="Tahoma" pitchFamily="34" charset="0"/>
              </a:rPr>
              <a:t>Provinsi</a:t>
            </a:r>
            <a:r>
              <a:rPr lang="en-US" dirty="0">
                <a:latin typeface="Tahoma" pitchFamily="34" charset="0"/>
              </a:rPr>
              <a:t> </a:t>
            </a:r>
            <a:r>
              <a:rPr lang="en-US" dirty="0" err="1" smtClean="0">
                <a:latin typeface="Tahoma" pitchFamily="34" charset="0"/>
              </a:rPr>
              <a:t>Jawa</a:t>
            </a:r>
            <a:r>
              <a:rPr lang="en-US" dirty="0" smtClean="0">
                <a:latin typeface="Tahoma" pitchFamily="34" charset="0"/>
              </a:rPr>
              <a:t> Barat </a:t>
            </a:r>
            <a:r>
              <a:rPr lang="en-US" dirty="0">
                <a:latin typeface="Tahoma" pitchFamily="34" charset="0"/>
              </a:rPr>
              <a:t>yang </a:t>
            </a:r>
            <a:r>
              <a:rPr lang="en-US" dirty="0" err="1">
                <a:latin typeface="Tahoma" pitchFamily="34" charset="0"/>
              </a:rPr>
              <a:t>punya</a:t>
            </a:r>
            <a:r>
              <a:rPr lang="en-US" dirty="0">
                <a:latin typeface="Tahoma" pitchFamily="34" charset="0"/>
              </a:rPr>
              <a:t> </a:t>
            </a:r>
            <a:r>
              <a:rPr lang="en-US" dirty="0" err="1">
                <a:latin typeface="Tahoma" pitchFamily="34" charset="0"/>
              </a:rPr>
              <a:t>hak</a:t>
            </a:r>
            <a:r>
              <a:rPr lang="en-US" dirty="0">
                <a:latin typeface="Tahoma" pitchFamily="34" charset="0"/>
              </a:rPr>
              <a:t> </a:t>
            </a:r>
            <a:r>
              <a:rPr lang="en-US" dirty="0" err="1">
                <a:latin typeface="Tahoma" pitchFamily="34" charset="0"/>
              </a:rPr>
              <a:t>pilih</a:t>
            </a:r>
            <a:r>
              <a:rPr lang="en-US" dirty="0">
                <a:latin typeface="Tahoma" pitchFamily="34" charset="0"/>
              </a:rPr>
              <a:t> </a:t>
            </a:r>
            <a:r>
              <a:rPr lang="en-US" dirty="0" err="1">
                <a:latin typeface="Tahoma" pitchFamily="34" charset="0"/>
              </a:rPr>
              <a:t>dalam</a:t>
            </a:r>
            <a:r>
              <a:rPr lang="en-US" dirty="0">
                <a:latin typeface="Tahoma" pitchFamily="34" charset="0"/>
              </a:rPr>
              <a:t> </a:t>
            </a:r>
            <a:r>
              <a:rPr lang="en-US" dirty="0" err="1">
                <a:latin typeface="Tahoma" pitchFamily="34" charset="0"/>
              </a:rPr>
              <a:t>pemilihan</a:t>
            </a:r>
            <a:r>
              <a:rPr lang="en-US" dirty="0">
                <a:latin typeface="Tahoma" pitchFamily="34" charset="0"/>
              </a:rPr>
              <a:t> </a:t>
            </a:r>
            <a:r>
              <a:rPr lang="en-US" dirty="0" err="1">
                <a:latin typeface="Tahoma" pitchFamily="34" charset="0"/>
              </a:rPr>
              <a:t>umum</a:t>
            </a:r>
            <a:r>
              <a:rPr lang="en-US" dirty="0">
                <a:latin typeface="Tahoma" pitchFamily="34" charset="0"/>
              </a:rPr>
              <a:t>, </a:t>
            </a:r>
            <a:r>
              <a:rPr lang="en-US" dirty="0" err="1">
                <a:latin typeface="Tahoma" pitchFamily="34" charset="0"/>
              </a:rPr>
              <a:t>yakni</a:t>
            </a:r>
            <a:r>
              <a:rPr lang="en-US" dirty="0">
                <a:latin typeface="Tahoma" pitchFamily="34" charset="0"/>
              </a:rPr>
              <a:t> </a:t>
            </a:r>
            <a:r>
              <a:rPr lang="en-US" dirty="0" err="1">
                <a:latin typeface="Tahoma" pitchFamily="34" charset="0"/>
              </a:rPr>
              <a:t>mereka</a:t>
            </a:r>
            <a:r>
              <a:rPr lang="en-US" dirty="0">
                <a:latin typeface="Tahoma" pitchFamily="34" charset="0"/>
              </a:rPr>
              <a:t> yang </a:t>
            </a:r>
            <a:r>
              <a:rPr lang="en-US" dirty="0" err="1">
                <a:latin typeface="Tahoma" pitchFamily="34" charset="0"/>
              </a:rPr>
              <a:t>sudah</a:t>
            </a:r>
            <a:r>
              <a:rPr lang="en-US" dirty="0">
                <a:latin typeface="Tahoma" pitchFamily="34" charset="0"/>
              </a:rPr>
              <a:t> </a:t>
            </a:r>
            <a:r>
              <a:rPr lang="en-US" dirty="0" err="1">
                <a:latin typeface="Tahoma" pitchFamily="34" charset="0"/>
              </a:rPr>
              <a:t>berumur</a:t>
            </a:r>
            <a:r>
              <a:rPr lang="en-US" dirty="0">
                <a:latin typeface="Tahoma" pitchFamily="34" charset="0"/>
              </a:rPr>
              <a:t> 17 </a:t>
            </a:r>
            <a:r>
              <a:rPr lang="en-US" dirty="0" err="1">
                <a:latin typeface="Tahoma" pitchFamily="34" charset="0"/>
              </a:rPr>
              <a:t>tahun</a:t>
            </a:r>
            <a:r>
              <a:rPr lang="en-US" dirty="0">
                <a:latin typeface="Tahoma" pitchFamily="34" charset="0"/>
              </a:rPr>
              <a:t> </a:t>
            </a:r>
            <a:r>
              <a:rPr lang="en-US" dirty="0" err="1">
                <a:latin typeface="Tahoma" pitchFamily="34" charset="0"/>
              </a:rPr>
              <a:t>atau</a:t>
            </a:r>
            <a:r>
              <a:rPr lang="en-US" dirty="0">
                <a:latin typeface="Tahoma" pitchFamily="34" charset="0"/>
              </a:rPr>
              <a:t> </a:t>
            </a:r>
            <a:r>
              <a:rPr lang="en-US" dirty="0" err="1">
                <a:latin typeface="Tahoma" pitchFamily="34" charset="0"/>
              </a:rPr>
              <a:t>lebih</a:t>
            </a:r>
            <a:r>
              <a:rPr lang="en-US" dirty="0">
                <a:latin typeface="Tahoma" pitchFamily="34" charset="0"/>
              </a:rPr>
              <a:t>, </a:t>
            </a:r>
            <a:r>
              <a:rPr lang="en-US" dirty="0" err="1">
                <a:latin typeface="Tahoma" pitchFamily="34" charset="0"/>
              </a:rPr>
              <a:t>atau</a:t>
            </a:r>
            <a:r>
              <a:rPr lang="en-US" dirty="0">
                <a:latin typeface="Tahoma" pitchFamily="34" charset="0"/>
              </a:rPr>
              <a:t> </a:t>
            </a:r>
            <a:r>
              <a:rPr lang="en-US" dirty="0" err="1">
                <a:latin typeface="Tahoma" pitchFamily="34" charset="0"/>
              </a:rPr>
              <a:t>sudah</a:t>
            </a:r>
            <a:r>
              <a:rPr lang="en-US" dirty="0">
                <a:latin typeface="Tahoma" pitchFamily="34" charset="0"/>
              </a:rPr>
              <a:t> </a:t>
            </a:r>
            <a:r>
              <a:rPr lang="en-US" dirty="0" err="1">
                <a:latin typeface="Tahoma" pitchFamily="34" charset="0"/>
              </a:rPr>
              <a:t>menikah</a:t>
            </a:r>
            <a:r>
              <a:rPr lang="en-US" dirty="0">
                <a:latin typeface="Tahoma" pitchFamily="34" charset="0"/>
              </a:rPr>
              <a:t> </a:t>
            </a:r>
            <a:r>
              <a:rPr lang="en-US" dirty="0" err="1">
                <a:latin typeface="Tahoma" pitchFamily="34" charset="0"/>
              </a:rPr>
              <a:t>ketika</a:t>
            </a:r>
            <a:r>
              <a:rPr lang="en-US" dirty="0">
                <a:latin typeface="Tahoma" pitchFamily="34" charset="0"/>
              </a:rPr>
              <a:t> </a:t>
            </a:r>
            <a:r>
              <a:rPr lang="en-US" dirty="0" err="1">
                <a:latin typeface="Tahoma" pitchFamily="34" charset="0"/>
              </a:rPr>
              <a:t>survei</a:t>
            </a:r>
            <a:r>
              <a:rPr lang="en-US" dirty="0">
                <a:latin typeface="Tahoma" pitchFamily="34" charset="0"/>
              </a:rPr>
              <a:t> </a:t>
            </a:r>
            <a:r>
              <a:rPr lang="en-US" dirty="0" err="1">
                <a:latin typeface="Tahoma" pitchFamily="34" charset="0"/>
              </a:rPr>
              <a:t>dilakukan</a:t>
            </a:r>
            <a:r>
              <a:rPr lang="en-US" dirty="0">
                <a:latin typeface="Tahoma" pitchFamily="34" charset="0"/>
              </a:rPr>
              <a:t>.</a:t>
            </a:r>
          </a:p>
          <a:p>
            <a:pPr marL="347663" indent="-347663" algn="just">
              <a:spcBef>
                <a:spcPct val="40000"/>
              </a:spcBef>
              <a:buClr>
                <a:srgbClr val="00FFFF"/>
              </a:buClr>
              <a:buFontTx/>
              <a:buChar char="•"/>
            </a:pPr>
            <a:r>
              <a:rPr lang="en-US" dirty="0" err="1">
                <a:latin typeface="Tahoma" pitchFamily="34" charset="0"/>
              </a:rPr>
              <a:t>Dalam</a:t>
            </a:r>
            <a:r>
              <a:rPr lang="en-US" dirty="0">
                <a:latin typeface="Tahoma" pitchFamily="34" charset="0"/>
              </a:rPr>
              <a:t> </a:t>
            </a:r>
            <a:r>
              <a:rPr lang="en-US" dirty="0" err="1">
                <a:latin typeface="Tahoma" pitchFamily="34" charset="0"/>
              </a:rPr>
              <a:t>survei</a:t>
            </a:r>
            <a:r>
              <a:rPr lang="en-US" dirty="0">
                <a:latin typeface="Tahoma" pitchFamily="34" charset="0"/>
              </a:rPr>
              <a:t> </a:t>
            </a:r>
            <a:r>
              <a:rPr lang="en-US" dirty="0" err="1">
                <a:latin typeface="Tahoma" pitchFamily="34" charset="0"/>
              </a:rPr>
              <a:t>ini</a:t>
            </a:r>
            <a:r>
              <a:rPr lang="en-US" dirty="0">
                <a:latin typeface="Tahoma" pitchFamily="34" charset="0"/>
              </a:rPr>
              <a:t> </a:t>
            </a:r>
            <a:r>
              <a:rPr lang="en-US" dirty="0" err="1">
                <a:latin typeface="Tahoma" pitchFamily="34" charset="0"/>
              </a:rPr>
              <a:t>jumlah</a:t>
            </a:r>
            <a:r>
              <a:rPr lang="en-US" dirty="0">
                <a:latin typeface="Tahoma" pitchFamily="34" charset="0"/>
              </a:rPr>
              <a:t> </a:t>
            </a:r>
            <a:r>
              <a:rPr lang="en-US" dirty="0" err="1">
                <a:latin typeface="Tahoma" pitchFamily="34" charset="0"/>
              </a:rPr>
              <a:t>sampel</a:t>
            </a:r>
            <a:r>
              <a:rPr lang="en-US" dirty="0">
                <a:latin typeface="Tahoma" pitchFamily="34" charset="0"/>
              </a:rPr>
              <a:t> </a:t>
            </a:r>
            <a:r>
              <a:rPr lang="en-US" dirty="0" err="1">
                <a:latin typeface="Tahoma" pitchFamily="34" charset="0"/>
              </a:rPr>
              <a:t>sebanyak</a:t>
            </a:r>
            <a:r>
              <a:rPr lang="en-US" dirty="0">
                <a:latin typeface="Tahoma" pitchFamily="34" charset="0"/>
              </a:rPr>
              <a:t> </a:t>
            </a:r>
            <a:r>
              <a:rPr lang="en-US" dirty="0" smtClean="0">
                <a:latin typeface="Tahoma" pitchFamily="34" charset="0"/>
              </a:rPr>
              <a:t>820 </a:t>
            </a:r>
            <a:r>
              <a:rPr lang="en-US" dirty="0">
                <a:latin typeface="Tahoma" pitchFamily="34" charset="0"/>
              </a:rPr>
              <a:t>orang. </a:t>
            </a:r>
            <a:r>
              <a:rPr lang="en-US" dirty="0" err="1">
                <a:latin typeface="Tahoma" pitchFamily="34" charset="0"/>
              </a:rPr>
              <a:t>Dengan</a:t>
            </a:r>
            <a:r>
              <a:rPr lang="en-US" dirty="0">
                <a:latin typeface="Tahoma" pitchFamily="34" charset="0"/>
              </a:rPr>
              <a:t> </a:t>
            </a:r>
            <a:r>
              <a:rPr lang="en-US" dirty="0" err="1">
                <a:latin typeface="Tahoma" pitchFamily="34" charset="0"/>
              </a:rPr>
              <a:t>metode</a:t>
            </a:r>
            <a:r>
              <a:rPr lang="en-US" dirty="0">
                <a:latin typeface="Tahoma" pitchFamily="34" charset="0"/>
              </a:rPr>
              <a:t> multistage random sampling </a:t>
            </a:r>
            <a:r>
              <a:rPr lang="en-US" dirty="0" err="1">
                <a:latin typeface="Tahoma" pitchFamily="34" charset="0"/>
              </a:rPr>
              <a:t>Desa</a:t>
            </a:r>
            <a:r>
              <a:rPr lang="en-US" dirty="0">
                <a:latin typeface="Tahoma" pitchFamily="34" charset="0"/>
              </a:rPr>
              <a:t>/</a:t>
            </a:r>
            <a:r>
              <a:rPr lang="en-US" dirty="0" err="1">
                <a:latin typeface="Tahoma" pitchFamily="34" charset="0"/>
              </a:rPr>
              <a:t>kelurahan</a:t>
            </a:r>
            <a:r>
              <a:rPr lang="en-US" dirty="0">
                <a:latin typeface="Tahoma" pitchFamily="34" charset="0"/>
              </a:rPr>
              <a:t> </a:t>
            </a:r>
            <a:r>
              <a:rPr lang="en-US" dirty="0" err="1">
                <a:latin typeface="Tahoma" pitchFamily="34" charset="0"/>
              </a:rPr>
              <a:t>di</a:t>
            </a:r>
            <a:r>
              <a:rPr lang="en-US" dirty="0">
                <a:latin typeface="Tahoma" pitchFamily="34" charset="0"/>
              </a:rPr>
              <a:t> </a:t>
            </a:r>
            <a:r>
              <a:rPr lang="en-US" dirty="0" err="1">
                <a:latin typeface="Tahoma" pitchFamily="34" charset="0"/>
              </a:rPr>
              <a:t>tingkat</a:t>
            </a:r>
            <a:r>
              <a:rPr lang="en-US" dirty="0">
                <a:latin typeface="Tahoma" pitchFamily="34" charset="0"/>
              </a:rPr>
              <a:t> </a:t>
            </a:r>
            <a:r>
              <a:rPr lang="en-US" dirty="0" err="1">
                <a:latin typeface="Tahoma" pitchFamily="34" charset="0"/>
              </a:rPr>
              <a:t>Kecamatan</a:t>
            </a:r>
            <a:r>
              <a:rPr lang="en-US" dirty="0">
                <a:latin typeface="Tahoma" pitchFamily="34" charset="0"/>
              </a:rPr>
              <a:t>  </a:t>
            </a:r>
            <a:r>
              <a:rPr lang="en-US" dirty="0" err="1">
                <a:latin typeface="Tahoma" pitchFamily="34" charset="0"/>
              </a:rPr>
              <a:t>dipilih</a:t>
            </a:r>
            <a:r>
              <a:rPr lang="en-US" dirty="0">
                <a:latin typeface="Tahoma" pitchFamily="34" charset="0"/>
              </a:rPr>
              <a:t> </a:t>
            </a:r>
            <a:r>
              <a:rPr lang="en-US" dirty="0" err="1">
                <a:latin typeface="Tahoma" pitchFamily="34" charset="0"/>
              </a:rPr>
              <a:t>dengan</a:t>
            </a:r>
            <a:r>
              <a:rPr lang="en-US" dirty="0">
                <a:latin typeface="Tahoma" pitchFamily="34" charset="0"/>
              </a:rPr>
              <a:t> </a:t>
            </a:r>
            <a:r>
              <a:rPr lang="en-US" dirty="0" err="1">
                <a:latin typeface="Tahoma" pitchFamily="34" charset="0"/>
              </a:rPr>
              <a:t>jumlah</a:t>
            </a:r>
            <a:r>
              <a:rPr lang="en-US" dirty="0">
                <a:latin typeface="Tahoma" pitchFamily="34" charset="0"/>
              </a:rPr>
              <a:t> </a:t>
            </a:r>
            <a:r>
              <a:rPr lang="en-US" dirty="0" err="1">
                <a:latin typeface="Tahoma" pitchFamily="34" charset="0"/>
              </a:rPr>
              <a:t>proporsional</a:t>
            </a:r>
            <a:r>
              <a:rPr lang="en-US" dirty="0">
                <a:latin typeface="Tahoma" pitchFamily="34" charset="0"/>
              </a:rPr>
              <a:t>, </a:t>
            </a:r>
            <a:r>
              <a:rPr lang="en-US" dirty="0" err="1">
                <a:latin typeface="Tahoma" pitchFamily="34" charset="0"/>
              </a:rPr>
              <a:t>dan</a:t>
            </a:r>
            <a:r>
              <a:rPr lang="en-US" dirty="0">
                <a:latin typeface="Tahoma" pitchFamily="34" charset="0"/>
              </a:rPr>
              <a:t> </a:t>
            </a:r>
            <a:r>
              <a:rPr lang="en-US" dirty="0" err="1">
                <a:latin typeface="Tahoma" pitchFamily="34" charset="0"/>
              </a:rPr>
              <a:t>memiliki</a:t>
            </a:r>
            <a:r>
              <a:rPr lang="en-US" dirty="0">
                <a:latin typeface="Tahoma" pitchFamily="34" charset="0"/>
              </a:rPr>
              <a:t> </a:t>
            </a:r>
            <a:r>
              <a:rPr lang="en-US" dirty="0" err="1">
                <a:latin typeface="Tahoma" pitchFamily="34" charset="0"/>
              </a:rPr>
              <a:t>toleransi</a:t>
            </a:r>
            <a:r>
              <a:rPr lang="en-US" dirty="0">
                <a:latin typeface="Tahoma" pitchFamily="34" charset="0"/>
              </a:rPr>
              <a:t> </a:t>
            </a:r>
            <a:r>
              <a:rPr lang="en-US" dirty="0" err="1">
                <a:latin typeface="Tahoma" pitchFamily="34" charset="0"/>
              </a:rPr>
              <a:t>kesalahan</a:t>
            </a:r>
            <a:r>
              <a:rPr lang="en-US" dirty="0">
                <a:latin typeface="Tahoma" pitchFamily="34" charset="0"/>
              </a:rPr>
              <a:t> (margin of error) </a:t>
            </a:r>
            <a:r>
              <a:rPr lang="en-US" dirty="0" err="1">
                <a:latin typeface="Tahoma" pitchFamily="34" charset="0"/>
              </a:rPr>
              <a:t>sebesar</a:t>
            </a:r>
            <a:r>
              <a:rPr lang="en-US" dirty="0">
                <a:latin typeface="Tahoma" pitchFamily="34" charset="0"/>
              </a:rPr>
              <a:t> ±</a:t>
            </a:r>
            <a:r>
              <a:rPr lang="en-US" dirty="0" smtClean="0">
                <a:latin typeface="Tahoma" pitchFamily="34" charset="0"/>
              </a:rPr>
              <a:t>3,5</a:t>
            </a:r>
            <a:r>
              <a:rPr lang="en-US" dirty="0">
                <a:latin typeface="Tahoma" pitchFamily="34" charset="0"/>
              </a:rPr>
              <a:t>% </a:t>
            </a:r>
            <a:r>
              <a:rPr lang="en-US" dirty="0" err="1">
                <a:latin typeface="Tahoma" pitchFamily="34" charset="0"/>
              </a:rPr>
              <a:t>pada</a:t>
            </a:r>
            <a:r>
              <a:rPr lang="en-US" dirty="0">
                <a:latin typeface="Tahoma" pitchFamily="34" charset="0"/>
              </a:rPr>
              <a:t> </a:t>
            </a:r>
            <a:r>
              <a:rPr lang="en-US" dirty="0" err="1">
                <a:latin typeface="Tahoma" pitchFamily="34" charset="0"/>
              </a:rPr>
              <a:t>tingkat</a:t>
            </a:r>
            <a:r>
              <a:rPr lang="en-US" dirty="0">
                <a:latin typeface="Tahoma" pitchFamily="34" charset="0"/>
              </a:rPr>
              <a:t> </a:t>
            </a:r>
            <a:r>
              <a:rPr lang="en-US" dirty="0" err="1">
                <a:latin typeface="Tahoma" pitchFamily="34" charset="0"/>
              </a:rPr>
              <a:t>kepercayaan</a:t>
            </a:r>
            <a:r>
              <a:rPr lang="en-US" dirty="0">
                <a:latin typeface="Tahoma" pitchFamily="34" charset="0"/>
              </a:rPr>
              <a:t> 95 </a:t>
            </a:r>
            <a:r>
              <a:rPr lang="en-US" dirty="0" err="1">
                <a:latin typeface="Tahoma" pitchFamily="34" charset="0"/>
              </a:rPr>
              <a:t>persen</a:t>
            </a:r>
            <a:r>
              <a:rPr lang="en-US" dirty="0">
                <a:latin typeface="Tahoma" pitchFamily="34" charset="0"/>
              </a:rPr>
              <a:t>.</a:t>
            </a:r>
          </a:p>
          <a:p>
            <a:pPr marL="347663" indent="-347663" algn="just">
              <a:spcBef>
                <a:spcPct val="40000"/>
              </a:spcBef>
              <a:buClr>
                <a:srgbClr val="00FFFF"/>
              </a:buClr>
              <a:buFontTx/>
              <a:buChar char="•"/>
            </a:pPr>
            <a:r>
              <a:rPr lang="en-US" dirty="0" err="1">
                <a:latin typeface="Tahoma" pitchFamily="34" charset="0"/>
              </a:rPr>
              <a:t>Responden</a:t>
            </a:r>
            <a:r>
              <a:rPr lang="en-US" dirty="0">
                <a:latin typeface="Tahoma" pitchFamily="34" charset="0"/>
              </a:rPr>
              <a:t> </a:t>
            </a:r>
            <a:r>
              <a:rPr lang="en-US" dirty="0" err="1">
                <a:latin typeface="Tahoma" pitchFamily="34" charset="0"/>
              </a:rPr>
              <a:t>terpilih</a:t>
            </a:r>
            <a:r>
              <a:rPr lang="en-US" dirty="0">
                <a:latin typeface="Tahoma" pitchFamily="34" charset="0"/>
              </a:rPr>
              <a:t> </a:t>
            </a:r>
            <a:r>
              <a:rPr lang="en-US" dirty="0" err="1">
                <a:latin typeface="Tahoma" pitchFamily="34" charset="0"/>
              </a:rPr>
              <a:t>diwawancarai</a:t>
            </a:r>
            <a:r>
              <a:rPr lang="en-US" dirty="0">
                <a:latin typeface="Tahoma" pitchFamily="34" charset="0"/>
              </a:rPr>
              <a:t> </a:t>
            </a:r>
            <a:r>
              <a:rPr lang="en-US" dirty="0" err="1">
                <a:latin typeface="Tahoma" pitchFamily="34" charset="0"/>
              </a:rPr>
              <a:t>lewat</a:t>
            </a:r>
            <a:r>
              <a:rPr lang="en-US" dirty="0">
                <a:latin typeface="Tahoma" pitchFamily="34" charset="0"/>
              </a:rPr>
              <a:t> </a:t>
            </a:r>
            <a:r>
              <a:rPr lang="en-US" dirty="0" err="1">
                <a:latin typeface="Tahoma" pitchFamily="34" charset="0"/>
              </a:rPr>
              <a:t>tatap</a:t>
            </a:r>
            <a:r>
              <a:rPr lang="en-US" dirty="0">
                <a:latin typeface="Tahoma" pitchFamily="34" charset="0"/>
              </a:rPr>
              <a:t> </a:t>
            </a:r>
            <a:r>
              <a:rPr lang="en-US" dirty="0" err="1">
                <a:latin typeface="Tahoma" pitchFamily="34" charset="0"/>
              </a:rPr>
              <a:t>muka</a:t>
            </a:r>
            <a:r>
              <a:rPr lang="en-US" dirty="0">
                <a:latin typeface="Tahoma" pitchFamily="34" charset="0"/>
              </a:rPr>
              <a:t> </a:t>
            </a:r>
            <a:r>
              <a:rPr lang="en-US" dirty="0" err="1">
                <a:latin typeface="Tahoma" pitchFamily="34" charset="0"/>
              </a:rPr>
              <a:t>oleh</a:t>
            </a:r>
            <a:r>
              <a:rPr lang="en-US" dirty="0">
                <a:latin typeface="Tahoma" pitchFamily="34" charset="0"/>
              </a:rPr>
              <a:t> </a:t>
            </a:r>
            <a:r>
              <a:rPr lang="en-US" dirty="0" err="1">
                <a:latin typeface="Tahoma" pitchFamily="34" charset="0"/>
              </a:rPr>
              <a:t>pewawancara</a:t>
            </a:r>
            <a:r>
              <a:rPr lang="en-US" dirty="0">
                <a:latin typeface="Tahoma" pitchFamily="34" charset="0"/>
              </a:rPr>
              <a:t> yang </a:t>
            </a:r>
            <a:r>
              <a:rPr lang="en-US" dirty="0" err="1">
                <a:latin typeface="Tahoma" pitchFamily="34" charset="0"/>
              </a:rPr>
              <a:t>telah</a:t>
            </a:r>
            <a:r>
              <a:rPr lang="en-US" dirty="0">
                <a:latin typeface="Tahoma" pitchFamily="34" charset="0"/>
              </a:rPr>
              <a:t> </a:t>
            </a:r>
            <a:r>
              <a:rPr lang="en-US" dirty="0" err="1">
                <a:latin typeface="Tahoma" pitchFamily="34" charset="0"/>
              </a:rPr>
              <a:t>dilatih</a:t>
            </a:r>
            <a:r>
              <a:rPr lang="en-US" dirty="0">
                <a:latin typeface="Tahoma" pitchFamily="34" charset="0"/>
              </a:rPr>
              <a:t>.</a:t>
            </a:r>
          </a:p>
          <a:p>
            <a:pPr marL="347663" indent="-347663" algn="just">
              <a:spcBef>
                <a:spcPct val="40000"/>
              </a:spcBef>
              <a:buClr>
                <a:srgbClr val="00FFFF"/>
              </a:buClr>
              <a:buFontTx/>
              <a:buChar char="•"/>
            </a:pPr>
            <a:r>
              <a:rPr lang="en-US" dirty="0">
                <a:latin typeface="Tahoma" pitchFamily="34" charset="0"/>
              </a:rPr>
              <a:t>Quality control </a:t>
            </a:r>
            <a:r>
              <a:rPr lang="en-US" dirty="0" err="1">
                <a:latin typeface="Tahoma" pitchFamily="34" charset="0"/>
              </a:rPr>
              <a:t>terhadap</a:t>
            </a:r>
            <a:r>
              <a:rPr lang="en-US" dirty="0">
                <a:latin typeface="Tahoma" pitchFamily="34" charset="0"/>
              </a:rPr>
              <a:t> </a:t>
            </a:r>
            <a:r>
              <a:rPr lang="en-US" dirty="0" err="1">
                <a:latin typeface="Tahoma" pitchFamily="34" charset="0"/>
              </a:rPr>
              <a:t>hasil</a:t>
            </a:r>
            <a:r>
              <a:rPr lang="en-US" dirty="0">
                <a:latin typeface="Tahoma" pitchFamily="34" charset="0"/>
              </a:rPr>
              <a:t> </a:t>
            </a:r>
            <a:r>
              <a:rPr lang="en-US" dirty="0" err="1">
                <a:latin typeface="Tahoma" pitchFamily="34" charset="0"/>
              </a:rPr>
              <a:t>wawancara</a:t>
            </a:r>
            <a:r>
              <a:rPr lang="en-US" dirty="0">
                <a:latin typeface="Tahoma" pitchFamily="34" charset="0"/>
              </a:rPr>
              <a:t> </a:t>
            </a:r>
            <a:r>
              <a:rPr lang="en-US" dirty="0" err="1">
                <a:latin typeface="Tahoma" pitchFamily="34" charset="0"/>
              </a:rPr>
              <a:t>dilakukan</a:t>
            </a:r>
            <a:r>
              <a:rPr lang="en-US" dirty="0">
                <a:latin typeface="Tahoma" pitchFamily="34" charset="0"/>
              </a:rPr>
              <a:t> </a:t>
            </a:r>
            <a:r>
              <a:rPr lang="en-US" dirty="0" err="1">
                <a:latin typeface="Tahoma" pitchFamily="34" charset="0"/>
              </a:rPr>
              <a:t>secara</a:t>
            </a:r>
            <a:r>
              <a:rPr lang="en-US" dirty="0">
                <a:latin typeface="Tahoma" pitchFamily="34" charset="0"/>
              </a:rPr>
              <a:t> random </a:t>
            </a:r>
            <a:r>
              <a:rPr lang="en-US" dirty="0" err="1">
                <a:latin typeface="Tahoma" pitchFamily="34" charset="0"/>
              </a:rPr>
              <a:t>sebesar</a:t>
            </a:r>
            <a:r>
              <a:rPr lang="en-US" dirty="0">
                <a:latin typeface="Tahoma" pitchFamily="34" charset="0"/>
              </a:rPr>
              <a:t> 20% </a:t>
            </a:r>
            <a:r>
              <a:rPr lang="en-US" dirty="0" err="1">
                <a:latin typeface="Tahoma" pitchFamily="34" charset="0"/>
              </a:rPr>
              <a:t>dari</a:t>
            </a:r>
            <a:r>
              <a:rPr lang="en-US" dirty="0">
                <a:latin typeface="Tahoma" pitchFamily="34" charset="0"/>
              </a:rPr>
              <a:t> total </a:t>
            </a:r>
            <a:r>
              <a:rPr lang="en-US" dirty="0" err="1">
                <a:latin typeface="Tahoma" pitchFamily="34" charset="0"/>
              </a:rPr>
              <a:t>sampel</a:t>
            </a:r>
            <a:r>
              <a:rPr lang="en-US" dirty="0">
                <a:latin typeface="Tahoma" pitchFamily="34" charset="0"/>
              </a:rPr>
              <a:t> </a:t>
            </a:r>
            <a:r>
              <a:rPr lang="en-US" dirty="0" err="1">
                <a:latin typeface="Tahoma" pitchFamily="34" charset="0"/>
              </a:rPr>
              <a:t>oleh</a:t>
            </a:r>
            <a:r>
              <a:rPr lang="en-US" dirty="0">
                <a:latin typeface="Tahoma" pitchFamily="34" charset="0"/>
              </a:rPr>
              <a:t> supervisor </a:t>
            </a:r>
            <a:r>
              <a:rPr lang="en-US" dirty="0" err="1">
                <a:latin typeface="Tahoma" pitchFamily="34" charset="0"/>
              </a:rPr>
              <a:t>dengan</a:t>
            </a:r>
            <a:r>
              <a:rPr lang="en-US" dirty="0">
                <a:latin typeface="Tahoma" pitchFamily="34" charset="0"/>
              </a:rPr>
              <a:t> </a:t>
            </a:r>
            <a:r>
              <a:rPr lang="en-US" dirty="0" err="1">
                <a:latin typeface="Tahoma" pitchFamily="34" charset="0"/>
              </a:rPr>
              <a:t>kembali</a:t>
            </a:r>
            <a:r>
              <a:rPr lang="en-US" dirty="0">
                <a:latin typeface="Tahoma" pitchFamily="34" charset="0"/>
              </a:rPr>
              <a:t> </a:t>
            </a:r>
            <a:r>
              <a:rPr lang="en-US" dirty="0" err="1">
                <a:latin typeface="Tahoma" pitchFamily="34" charset="0"/>
              </a:rPr>
              <a:t>mendatangi</a:t>
            </a:r>
            <a:r>
              <a:rPr lang="en-US" dirty="0">
                <a:latin typeface="Tahoma" pitchFamily="34" charset="0"/>
              </a:rPr>
              <a:t> </a:t>
            </a:r>
            <a:r>
              <a:rPr lang="en-US" dirty="0" err="1">
                <a:latin typeface="Tahoma" pitchFamily="34" charset="0"/>
              </a:rPr>
              <a:t>responden</a:t>
            </a:r>
            <a:r>
              <a:rPr lang="en-US" dirty="0">
                <a:latin typeface="Tahoma" pitchFamily="34" charset="0"/>
              </a:rPr>
              <a:t> </a:t>
            </a:r>
            <a:r>
              <a:rPr lang="en-US" dirty="0" err="1">
                <a:latin typeface="Tahoma" pitchFamily="34" charset="0"/>
              </a:rPr>
              <a:t>terpilih</a:t>
            </a:r>
            <a:r>
              <a:rPr lang="en-US" dirty="0">
                <a:latin typeface="Tahoma" pitchFamily="34" charset="0"/>
              </a:rPr>
              <a:t> (spot check). </a:t>
            </a:r>
            <a:r>
              <a:rPr lang="en-US" dirty="0" err="1">
                <a:latin typeface="Tahoma" pitchFamily="34" charset="0"/>
              </a:rPr>
              <a:t>Dalam</a:t>
            </a:r>
            <a:r>
              <a:rPr lang="en-US" dirty="0">
                <a:latin typeface="Tahoma" pitchFamily="34" charset="0"/>
              </a:rPr>
              <a:t> quality control </a:t>
            </a:r>
            <a:r>
              <a:rPr lang="en-US" dirty="0" err="1">
                <a:latin typeface="Tahoma" pitchFamily="34" charset="0"/>
              </a:rPr>
              <a:t>tidak</a:t>
            </a:r>
            <a:r>
              <a:rPr lang="en-US" dirty="0">
                <a:latin typeface="Tahoma" pitchFamily="34" charset="0"/>
              </a:rPr>
              <a:t> </a:t>
            </a:r>
            <a:r>
              <a:rPr lang="en-US" dirty="0" err="1">
                <a:latin typeface="Tahoma" pitchFamily="34" charset="0"/>
              </a:rPr>
              <a:t>ditemukan</a:t>
            </a:r>
            <a:r>
              <a:rPr lang="en-US" dirty="0">
                <a:latin typeface="Tahoma" pitchFamily="34" charset="0"/>
              </a:rPr>
              <a:t> </a:t>
            </a:r>
            <a:r>
              <a:rPr lang="en-US" dirty="0" err="1">
                <a:latin typeface="Tahoma" pitchFamily="34" charset="0"/>
              </a:rPr>
              <a:t>kesalahan</a:t>
            </a:r>
            <a:r>
              <a:rPr lang="en-US" dirty="0">
                <a:latin typeface="Tahoma" pitchFamily="34" charset="0"/>
              </a:rPr>
              <a:t> </a:t>
            </a:r>
            <a:r>
              <a:rPr lang="en-US" dirty="0" err="1">
                <a:latin typeface="Tahoma" pitchFamily="34" charset="0"/>
              </a:rPr>
              <a:t>berarti</a:t>
            </a:r>
            <a:r>
              <a:rPr lang="en-US" dirty="0">
                <a:latin typeface="Tahoma" pitchFamily="34" charset="0"/>
              </a:rPr>
              <a:t>.</a:t>
            </a:r>
          </a:p>
        </p:txBody>
      </p:sp>
      <p:sp>
        <p:nvSpPr>
          <p:cNvPr id="106499" name="Rectangle 2"/>
          <p:cNvSpPr>
            <a:spLocks noChangeArrowheads="1"/>
          </p:cNvSpPr>
          <p:nvPr/>
        </p:nvSpPr>
        <p:spPr bwMode="auto">
          <a:xfrm>
            <a:off x="762000" y="609600"/>
            <a:ext cx="7772400" cy="749300"/>
          </a:xfrm>
          <a:prstGeom prst="rect">
            <a:avLst/>
          </a:prstGeom>
          <a:noFill/>
          <a:ln w="9525">
            <a:noFill/>
            <a:miter lim="800000"/>
            <a:headEnd/>
            <a:tailEnd/>
          </a:ln>
        </p:spPr>
        <p:txBody>
          <a:bodyPr anchor="ctr"/>
          <a:lstStyle/>
          <a:p>
            <a:r>
              <a:rPr lang="en-US" sz="3200">
                <a:solidFill>
                  <a:schemeClr val="tx2"/>
                </a:solidFill>
                <a:latin typeface="Lucida Sans Unicode" pitchFamily="34" charset="0"/>
              </a:rPr>
              <a:t>Metodologi</a:t>
            </a:r>
          </a:p>
        </p:txBody>
      </p:sp>
      <p:sp>
        <p:nvSpPr>
          <p:cNvPr id="6"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3557FB47-52D5-48DD-89C4-25F86EF834F4}" type="slidenum">
              <a:rPr lang="en-US" sz="1100" smtClean="0">
                <a:latin typeface="+mj-lt"/>
              </a:rPr>
              <a:pPr algn="ctr">
                <a:defRPr/>
              </a:pPr>
              <a:t>3</a:t>
            </a:fld>
            <a:endParaRPr lang="en-US" sz="1100" smtClean="0">
              <a:latin typeface="+mj-lt"/>
            </a:endParaRPr>
          </a:p>
        </p:txBody>
      </p:sp>
      <p:sp>
        <p:nvSpPr>
          <p:cNvPr id="106501"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100">
                <a:latin typeface="Verdana" pitchFamily="34" charset="0"/>
              </a:rPr>
              <a:t>Seandainya pemilihan langsung Gubernur Jawa Barat dilaksanakan sekarang ini dan yang maju ada TIGA nama, yakni 1) Sohibul Iman yang dicalonkan Partai Gerindra, PKS, dan Demokrat, 2) Dedi Mulyadi yang dicalonkan Partai Golkar, PAN, dan Hanura, 3) Ridwan Kamil yang dicalonkan Partai NasDem, PDI-Perjuangan, PKB, dan PPP,  siapa yang akan Ibu/Bapak pilih sebagai gubernur Jawa Barat?</a:t>
            </a:r>
            <a:r>
              <a:rPr lang="sv-SE" sz="1100" smtClean="0">
                <a:latin typeface="Verdana" pitchFamily="34" charset="0"/>
              </a:rPr>
              <a:t>... </a:t>
            </a:r>
            <a:r>
              <a:rPr lang="en-US" sz="1100" dirty="0">
                <a:latin typeface="Verdana" pitchFamily="34" charset="0"/>
              </a:rPr>
              <a:t>(%)</a:t>
            </a:r>
          </a:p>
        </p:txBody>
      </p:sp>
      <p:sp>
        <p:nvSpPr>
          <p:cNvPr id="31748"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dirty="0" err="1">
                <a:solidFill>
                  <a:schemeClr val="tx2"/>
                </a:solidFill>
                <a:latin typeface="Tahoma" pitchFamily="34" charset="0"/>
              </a:rPr>
              <a:t>Pilihan</a:t>
            </a:r>
            <a:r>
              <a:rPr lang="en-US" sz="2800" dirty="0">
                <a:solidFill>
                  <a:schemeClr val="tx2"/>
                </a:solidFill>
                <a:latin typeface="Tahoma" pitchFamily="34" charset="0"/>
              </a:rPr>
              <a:t> </a:t>
            </a:r>
            <a:r>
              <a:rPr lang="en-US" sz="2800" dirty="0" err="1" smtClean="0">
                <a:solidFill>
                  <a:schemeClr val="tx2"/>
                </a:solidFill>
                <a:latin typeface="Tahoma" pitchFamily="34" charset="0"/>
              </a:rPr>
              <a:t>kepada</a:t>
            </a:r>
            <a:r>
              <a:rPr lang="en-US" sz="2800" dirty="0" smtClean="0">
                <a:solidFill>
                  <a:schemeClr val="tx2"/>
                </a:solidFill>
                <a:latin typeface="Tahoma" pitchFamily="34" charset="0"/>
              </a:rPr>
              <a:t> </a:t>
            </a:r>
            <a:r>
              <a:rPr lang="en-US" sz="2800" dirty="0" err="1" smtClean="0">
                <a:solidFill>
                  <a:schemeClr val="tx2"/>
                </a:solidFill>
                <a:latin typeface="Tahoma" pitchFamily="34" charset="0"/>
              </a:rPr>
              <a:t>Calon</a:t>
            </a:r>
            <a:r>
              <a:rPr lang="en-US" sz="2800" dirty="0" smtClean="0">
                <a:solidFill>
                  <a:schemeClr val="tx2"/>
                </a:solidFill>
                <a:latin typeface="Tahoma" pitchFamily="34" charset="0"/>
              </a:rPr>
              <a:t> </a:t>
            </a:r>
            <a:r>
              <a:rPr lang="en-US" sz="2800" err="1" smtClean="0">
                <a:solidFill>
                  <a:schemeClr val="tx2"/>
                </a:solidFill>
                <a:latin typeface="Tahoma" pitchFamily="34" charset="0"/>
              </a:rPr>
              <a:t>jika</a:t>
            </a:r>
            <a:r>
              <a:rPr lang="en-US" sz="2800" smtClean="0">
                <a:solidFill>
                  <a:schemeClr val="tx2"/>
                </a:solidFill>
                <a:latin typeface="Tahoma" pitchFamily="34" charset="0"/>
              </a:rPr>
              <a:t> Dicalonkan Partai…</a:t>
            </a:r>
            <a:endParaRPr lang="id-ID" sz="2800" dirty="0">
              <a:solidFill>
                <a:schemeClr val="tx2"/>
              </a:solidFill>
              <a:latin typeface="Tahoma" pitchFamily="34" charset="0"/>
            </a:endParaRPr>
          </a:p>
          <a:p>
            <a:r>
              <a:rPr lang="id-ID" sz="2800" dirty="0">
                <a:solidFill>
                  <a:schemeClr val="tx2"/>
                </a:solidFill>
                <a:latin typeface="Tahoma" pitchFamily="34" charset="0"/>
              </a:rPr>
              <a:t>(Simulasi </a:t>
            </a:r>
            <a:r>
              <a:rPr lang="en-US" sz="2800" dirty="0" err="1" smtClean="0">
                <a:solidFill>
                  <a:schemeClr val="tx2"/>
                </a:solidFill>
                <a:latin typeface="Tahoma" pitchFamily="34" charset="0"/>
              </a:rPr>
              <a:t>Tertutup</a:t>
            </a:r>
            <a:r>
              <a:rPr lang="en-US" sz="2800" dirty="0" smtClean="0">
                <a:solidFill>
                  <a:schemeClr val="tx2"/>
                </a:solidFill>
                <a:latin typeface="Tahoma" pitchFamily="34" charset="0"/>
              </a:rPr>
              <a:t> 3 </a:t>
            </a:r>
            <a:r>
              <a:rPr lang="en-US" sz="2800" dirty="0" err="1" smtClean="0">
                <a:solidFill>
                  <a:schemeClr val="tx2"/>
                </a:solidFill>
                <a:latin typeface="Tahoma" pitchFamily="34" charset="0"/>
              </a:rPr>
              <a:t>Nama</a:t>
            </a:r>
            <a:r>
              <a:rPr lang="id-ID" sz="2800" dirty="0" smtClean="0">
                <a:solidFill>
                  <a:schemeClr val="tx2"/>
                </a:solidFill>
                <a:latin typeface="Tahoma" pitchFamily="34" charset="0"/>
              </a:rPr>
              <a:t>)</a:t>
            </a:r>
            <a:endParaRPr lang="id-ID" sz="2800"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F2637E5C-EBC1-41CD-ADC3-8A5C399E5244}" type="slidenum">
              <a:rPr lang="en-US" sz="1100">
                <a:latin typeface="+mj-lt"/>
              </a:rPr>
              <a:pPr algn="ctr">
                <a:defRPr/>
              </a:pPr>
              <a:t>30</a:t>
            </a:fld>
            <a:endParaRPr lang="en-US" sz="1100">
              <a:latin typeface="+mj-lt"/>
            </a:endParaRPr>
          </a:p>
        </p:txBody>
      </p:sp>
      <p:sp>
        <p:nvSpPr>
          <p:cNvPr id="3175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226307" name="Object 1"/>
          <p:cNvGraphicFramePr>
            <a:graphicFrameLocks noChangeAspect="1"/>
          </p:cNvGraphicFramePr>
          <p:nvPr>
            <p:extLst>
              <p:ext uri="{D42A27DB-BD31-4B8C-83A1-F6EECF244321}">
                <p14:modId xmlns:p14="http://schemas.microsoft.com/office/powerpoint/2010/main" val="4201828288"/>
              </p:ext>
            </p:extLst>
          </p:nvPr>
        </p:nvGraphicFramePr>
        <p:xfrm>
          <a:off x="990600" y="1981200"/>
          <a:ext cx="7112000" cy="3530600"/>
        </p:xfrm>
        <a:graphic>
          <a:graphicData uri="http://schemas.openxmlformats.org/presentationml/2006/ole">
            <mc:AlternateContent xmlns:mc="http://schemas.openxmlformats.org/markup-compatibility/2006">
              <mc:Choice xmlns:v="urn:schemas-microsoft-com:vml" Requires="v">
                <p:oleObj spid="_x0000_s284754" name="Chart" r:id="rId4" imgW="10458607" imgH="5191270" progId="MSGraph.Chart.8">
                  <p:embed followColorScheme="full"/>
                </p:oleObj>
              </mc:Choice>
              <mc:Fallback>
                <p:oleObj name="Chart" r:id="rId4" imgW="10458607" imgH="5191270" progId="MSGraph.Chart.8">
                  <p:embed followColorScheme="full"/>
                  <p:pic>
                    <p:nvPicPr>
                      <p:cNvPr id="0" name=""/>
                      <p:cNvPicPr>
                        <a:picLocks noChangeAspect="1" noChangeArrowheads="1"/>
                      </p:cNvPicPr>
                      <p:nvPr/>
                    </p:nvPicPr>
                    <p:blipFill>
                      <a:blip r:embed="rId5"/>
                      <a:srcRect/>
                      <a:stretch>
                        <a:fillRect/>
                      </a:stretch>
                    </p:blipFill>
                    <p:spPr bwMode="auto">
                      <a:xfrm>
                        <a:off x="990600" y="1981200"/>
                        <a:ext cx="7112000" cy="353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7"/>
          <p:cNvSpPr txBox="1">
            <a:spLocks noChangeArrowheads="1"/>
          </p:cNvSpPr>
          <p:nvPr/>
        </p:nvSpPr>
        <p:spPr bwMode="auto">
          <a:xfrm>
            <a:off x="762000" y="5486400"/>
            <a:ext cx="7696200" cy="692497"/>
          </a:xfrm>
          <a:prstGeom prst="rect">
            <a:avLst/>
          </a:prstGeom>
          <a:noFill/>
          <a:ln w="9525">
            <a:noFill/>
            <a:miter lim="800000"/>
            <a:headEnd/>
            <a:tailEnd/>
          </a:ln>
        </p:spPr>
        <p:txBody>
          <a:bodyPr>
            <a:spAutoFit/>
          </a:bodyPr>
          <a:lstStyle/>
          <a:p>
            <a:pPr algn="ctr"/>
            <a:r>
              <a:rPr lang="en-US" sz="1300" smtClean="0"/>
              <a:t>Simulasi 3 nama bila dicalonkan partai: Ridwan </a:t>
            </a:r>
            <a:r>
              <a:rPr lang="en-US" sz="1300" err="1" smtClean="0"/>
              <a:t>Kamil</a:t>
            </a:r>
            <a:r>
              <a:rPr lang="en-US" sz="1300" smtClean="0"/>
              <a:t> yang calonkan NasDem, PDIP, PKB, PPP mendapat </a:t>
            </a:r>
            <a:r>
              <a:rPr lang="en-US" sz="1300" err="1" smtClean="0"/>
              <a:t>dukungan</a:t>
            </a:r>
            <a:r>
              <a:rPr lang="en-US" sz="1300" smtClean="0"/>
              <a:t> terbesar yakni 51,1%, disusul Dedi </a:t>
            </a:r>
            <a:r>
              <a:rPr lang="en-US" sz="1300" err="1" smtClean="0"/>
              <a:t>Mulyadi</a:t>
            </a:r>
            <a:r>
              <a:rPr lang="en-US" sz="1300" smtClean="0"/>
              <a:t> yang dicalonkan Golkar, PAN, dan Hanura, 19,7%, kemudian Sohibul Iman yang dicalonkan Gerindra, PKS, dan Demokrat.</a:t>
            </a:r>
            <a:endParaRPr lang="en-US" sz="1300" dirty="0"/>
          </a:p>
        </p:txBody>
      </p:sp>
    </p:spTree>
    <p:extLst>
      <p:ext uri="{BB962C8B-B14F-4D97-AF65-F5344CB8AC3E}">
        <p14:creationId xmlns:p14="http://schemas.microsoft.com/office/powerpoint/2010/main" val="74121533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6"/>
          <p:cNvSpPr>
            <a:spLocks noChangeArrowheads="1"/>
          </p:cNvSpPr>
          <p:nvPr/>
        </p:nvSpPr>
        <p:spPr bwMode="auto">
          <a:xfrm>
            <a:off x="495300" y="1219200"/>
            <a:ext cx="8229600" cy="647700"/>
          </a:xfrm>
          <a:prstGeom prst="rect">
            <a:avLst/>
          </a:prstGeom>
          <a:noFill/>
          <a:ln w="9525">
            <a:noFill/>
            <a:miter lim="800000"/>
            <a:headEnd/>
            <a:tailEnd/>
          </a:ln>
        </p:spPr>
        <p:txBody>
          <a:bodyPr anchor="ctr"/>
          <a:lstStyle/>
          <a:p>
            <a:pPr algn="ctr"/>
            <a:r>
              <a:rPr lang="id-ID" sz="1100" dirty="0">
                <a:latin typeface="Verdana" pitchFamily="34" charset="0"/>
              </a:rPr>
              <a:t>Seandainya pemilihan langsung di Jawa Barat dilaksanakan pada hari ini, dan Ridwan Kamil maju sebagai calon GUBERNUR, siapa yang Ibu/Bapak anggap paling pantas untuk mendampinginya sebagai calon Wakil Gubernur?</a:t>
            </a:r>
            <a:r>
              <a:rPr lang="sv-SE" sz="1100" dirty="0" smtClean="0">
                <a:latin typeface="Verdana" pitchFamily="34" charset="0"/>
              </a:rPr>
              <a:t>... </a:t>
            </a:r>
            <a:r>
              <a:rPr lang="en-US" sz="1100" dirty="0">
                <a:latin typeface="Verdana" pitchFamily="34" charset="0"/>
              </a:rPr>
              <a:t>(%)</a:t>
            </a:r>
          </a:p>
        </p:txBody>
      </p:sp>
      <p:graphicFrame>
        <p:nvGraphicFramePr>
          <p:cNvPr id="31746" name="Object 11"/>
          <p:cNvGraphicFramePr>
            <a:graphicFrameLocks noChangeAspect="1"/>
          </p:cNvGraphicFramePr>
          <p:nvPr>
            <p:extLst>
              <p:ext uri="{D42A27DB-BD31-4B8C-83A1-F6EECF244321}">
                <p14:modId xmlns:p14="http://schemas.microsoft.com/office/powerpoint/2010/main" val="1971306734"/>
              </p:ext>
            </p:extLst>
          </p:nvPr>
        </p:nvGraphicFramePr>
        <p:xfrm>
          <a:off x="682625" y="1676400"/>
          <a:ext cx="7837488" cy="4005262"/>
        </p:xfrm>
        <a:graphic>
          <a:graphicData uri="http://schemas.openxmlformats.org/presentationml/2006/ole">
            <mc:AlternateContent xmlns:mc="http://schemas.openxmlformats.org/markup-compatibility/2006">
              <mc:Choice xmlns:v="urn:schemas-microsoft-com:vml" Requires="v">
                <p:oleObj spid="_x0000_s319493" name="Chart" r:id="rId4" imgW="11430022" imgH="5838707" progId="MSGraph.Chart.8">
                  <p:embed followColorScheme="full"/>
                </p:oleObj>
              </mc:Choice>
              <mc:Fallback>
                <p:oleObj name="Chart" r:id="rId4" imgW="11430022" imgH="5838707" progId="MSGraph.Chart.8">
                  <p:embed followColorScheme="full"/>
                  <p:pic>
                    <p:nvPicPr>
                      <p:cNvPr id="0" name=""/>
                      <p:cNvPicPr>
                        <a:picLocks noChangeAspect="1" noChangeArrowheads="1"/>
                      </p:cNvPicPr>
                      <p:nvPr/>
                    </p:nvPicPr>
                    <p:blipFill>
                      <a:blip r:embed="rId5"/>
                      <a:srcRect/>
                      <a:stretch>
                        <a:fillRect/>
                      </a:stretch>
                    </p:blipFill>
                    <p:spPr bwMode="auto">
                      <a:xfrm>
                        <a:off x="682625" y="1676400"/>
                        <a:ext cx="7837488" cy="4005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48" name="Rectangle 2"/>
          <p:cNvSpPr>
            <a:spLocks noChangeArrowheads="1"/>
          </p:cNvSpPr>
          <p:nvPr/>
        </p:nvSpPr>
        <p:spPr bwMode="auto">
          <a:xfrm>
            <a:off x="774700" y="381000"/>
            <a:ext cx="7772400" cy="749300"/>
          </a:xfrm>
          <a:prstGeom prst="rect">
            <a:avLst/>
          </a:prstGeom>
          <a:noFill/>
          <a:ln w="9525">
            <a:noFill/>
            <a:miter lim="800000"/>
            <a:headEnd/>
            <a:tailEnd/>
          </a:ln>
        </p:spPr>
        <p:txBody>
          <a:bodyPr anchor="ctr"/>
          <a:lstStyle/>
          <a:p>
            <a:r>
              <a:rPr lang="en-US" sz="2800" smtClean="0">
                <a:solidFill>
                  <a:schemeClr val="tx2"/>
                </a:solidFill>
                <a:latin typeface="Tahoma" pitchFamily="34" charset="0"/>
              </a:rPr>
              <a:t>Pilihan </a:t>
            </a:r>
            <a:r>
              <a:rPr lang="id-ID" sz="2800" smtClean="0">
                <a:solidFill>
                  <a:schemeClr val="tx2"/>
                </a:solidFill>
                <a:latin typeface="Tahoma" pitchFamily="34" charset="0"/>
              </a:rPr>
              <a:t>Wakil </a:t>
            </a:r>
            <a:r>
              <a:rPr lang="id-ID" sz="2800" dirty="0">
                <a:solidFill>
                  <a:schemeClr val="tx2"/>
                </a:solidFill>
                <a:latin typeface="Tahoma" pitchFamily="34" charset="0"/>
              </a:rPr>
              <a:t>untuk </a:t>
            </a:r>
            <a:r>
              <a:rPr lang="id-ID" sz="2800" dirty="0" smtClean="0">
                <a:solidFill>
                  <a:schemeClr val="tx2"/>
                </a:solidFill>
                <a:latin typeface="Tahoma" pitchFamily="34" charset="0"/>
              </a:rPr>
              <a:t>Ridwan Kamil</a:t>
            </a:r>
            <a:endParaRPr lang="id-ID" sz="2800" dirty="0">
              <a:solidFill>
                <a:schemeClr val="tx2"/>
              </a:solidFill>
              <a:latin typeface="Tahoma" pitchFamily="34" charset="0"/>
            </a:endParaRPr>
          </a:p>
          <a:p>
            <a:r>
              <a:rPr lang="id-ID" sz="2800" dirty="0">
                <a:solidFill>
                  <a:schemeClr val="tx2"/>
                </a:solidFill>
                <a:latin typeface="Tahoma" pitchFamily="34" charset="0"/>
              </a:rPr>
              <a:t>(Simulasi </a:t>
            </a:r>
            <a:r>
              <a:rPr lang="en-US" sz="2800" dirty="0" smtClean="0">
                <a:solidFill>
                  <a:schemeClr val="tx2"/>
                </a:solidFill>
                <a:latin typeface="Tahoma" pitchFamily="34" charset="0"/>
              </a:rPr>
              <a:t>T</a:t>
            </a:r>
            <a:r>
              <a:rPr lang="id-ID" sz="2800" dirty="0" smtClean="0">
                <a:solidFill>
                  <a:schemeClr val="tx2"/>
                </a:solidFill>
                <a:latin typeface="Tahoma" pitchFamily="34" charset="0"/>
              </a:rPr>
              <a:t>erbuka)</a:t>
            </a:r>
            <a:endParaRPr lang="id-ID" sz="2800" dirty="0">
              <a:solidFill>
                <a:schemeClr val="tx2"/>
              </a:solidFill>
              <a:latin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F2637E5C-EBC1-41CD-ADC3-8A5C399E5244}" type="slidenum">
              <a:rPr lang="en-US" sz="1100">
                <a:latin typeface="+mj-lt"/>
              </a:rPr>
              <a:pPr algn="ctr">
                <a:defRPr/>
              </a:pPr>
              <a:t>31</a:t>
            </a:fld>
            <a:endParaRPr lang="en-US" sz="1100">
              <a:latin typeface="+mj-lt"/>
            </a:endParaRPr>
          </a:p>
        </p:txBody>
      </p:sp>
      <p:sp>
        <p:nvSpPr>
          <p:cNvPr id="31750"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
        <p:nvSpPr>
          <p:cNvPr id="31751" name="Text Box 7"/>
          <p:cNvSpPr txBox="1">
            <a:spLocks noChangeArrowheads="1"/>
          </p:cNvSpPr>
          <p:nvPr/>
        </p:nvSpPr>
        <p:spPr bwMode="auto">
          <a:xfrm>
            <a:off x="762000" y="5680075"/>
            <a:ext cx="7696200" cy="492125"/>
          </a:xfrm>
          <a:prstGeom prst="rect">
            <a:avLst/>
          </a:prstGeom>
          <a:noFill/>
          <a:ln w="9525">
            <a:noFill/>
            <a:miter lim="800000"/>
            <a:headEnd/>
            <a:tailEnd/>
          </a:ln>
        </p:spPr>
        <p:txBody>
          <a:bodyPr>
            <a:spAutoFit/>
          </a:bodyPr>
          <a:lstStyle/>
          <a:p>
            <a:pPr algn="ctr"/>
            <a:r>
              <a:rPr lang="id-ID" sz="1300" dirty="0"/>
              <a:t>Bila </a:t>
            </a:r>
            <a:r>
              <a:rPr lang="en-US" sz="1300" dirty="0" err="1" smtClean="0"/>
              <a:t>Ridwan</a:t>
            </a:r>
            <a:r>
              <a:rPr lang="en-US" sz="1300" dirty="0" smtClean="0"/>
              <a:t> </a:t>
            </a:r>
            <a:r>
              <a:rPr lang="en-US" sz="1300" dirty="0" err="1" smtClean="0"/>
              <a:t>Kamil</a:t>
            </a:r>
            <a:r>
              <a:rPr lang="en-US" sz="1300" dirty="0" smtClean="0"/>
              <a:t> </a:t>
            </a:r>
            <a:r>
              <a:rPr lang="id-ID" sz="1300" dirty="0"/>
              <a:t>maju sebagai calon gubernur, </a:t>
            </a:r>
            <a:r>
              <a:rPr lang="en-US" sz="1300" dirty="0" err="1"/>
              <a:t>Dedi</a:t>
            </a:r>
            <a:r>
              <a:rPr lang="en-US" sz="1300" dirty="0"/>
              <a:t> </a:t>
            </a:r>
            <a:r>
              <a:rPr lang="en-US" sz="1300" dirty="0" err="1" smtClean="0"/>
              <a:t>Mulyadi</a:t>
            </a:r>
            <a:r>
              <a:rPr lang="en-US" sz="1300" dirty="0" smtClean="0"/>
              <a:t> </a:t>
            </a:r>
            <a:r>
              <a:rPr lang="id-ID" sz="1300" dirty="0" smtClean="0"/>
              <a:t>paling </a:t>
            </a:r>
            <a:r>
              <a:rPr lang="id-ID" sz="1300" dirty="0"/>
              <a:t>banyak disebut sebagai calon yang pantas </a:t>
            </a:r>
            <a:r>
              <a:rPr lang="id-ID" sz="1300" dirty="0" smtClean="0"/>
              <a:t>mendampingi</a:t>
            </a:r>
            <a:r>
              <a:rPr lang="en-US" sz="1300" dirty="0" err="1" smtClean="0"/>
              <a:t>nya</a:t>
            </a:r>
            <a:r>
              <a:rPr lang="en-US" sz="1300" dirty="0" smtClean="0"/>
              <a:t> (13,4</a:t>
            </a:r>
            <a:r>
              <a:rPr lang="id-ID" sz="1300" dirty="0" smtClean="0"/>
              <a:t>%</a:t>
            </a:r>
            <a:r>
              <a:rPr lang="en-US" sz="1300" dirty="0" smtClean="0"/>
              <a:t>)</a:t>
            </a:r>
            <a:r>
              <a:rPr lang="id-ID" sz="1300" dirty="0" smtClean="0"/>
              <a:t>.</a:t>
            </a:r>
            <a:endParaRPr lang="en-US" sz="1300" dirty="0"/>
          </a:p>
        </p:txBody>
      </p:sp>
    </p:spTree>
    <p:extLst>
      <p:ext uri="{BB962C8B-B14F-4D97-AF65-F5344CB8AC3E}">
        <p14:creationId xmlns:p14="http://schemas.microsoft.com/office/powerpoint/2010/main" val="393501756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4294967295"/>
          </p:nvPr>
        </p:nvSpPr>
        <p:spPr>
          <a:xfrm>
            <a:off x="533400" y="1524000"/>
            <a:ext cx="8077200" cy="4089400"/>
          </a:xfrm>
        </p:spPr>
        <p:txBody>
          <a:bodyPr/>
          <a:lstStyle/>
          <a:p>
            <a:pPr marL="287338" indent="-287338" algn="just" eaLnBrk="1" hangingPunct="1">
              <a:lnSpc>
                <a:spcPct val="105000"/>
              </a:lnSpc>
              <a:spcAft>
                <a:spcPts val="400"/>
              </a:spcAft>
            </a:pPr>
            <a:r>
              <a:rPr lang="en-US" sz="1700" dirty="0" smtClean="0">
                <a:latin typeface="Tahoma" pitchFamily="34" charset="0"/>
                <a:ea typeface="ＭＳ Ｐゴシック" pitchFamily="34" charset="-128"/>
                <a:cs typeface="Tahoma" pitchFamily="34" charset="0"/>
              </a:rPr>
              <a:t>Dari </a:t>
            </a:r>
            <a:r>
              <a:rPr lang="en-US" sz="1700" dirty="0" err="1" smtClean="0">
                <a:latin typeface="Tahoma" pitchFamily="34" charset="0"/>
                <a:ea typeface="ＭＳ Ｐゴシック" pitchFamily="34" charset="-128"/>
                <a:cs typeface="Tahoma" pitchFamily="34" charset="0"/>
              </a:rPr>
              <a:t>berbagai</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simulasi</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pilihan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spontan</a:t>
            </a:r>
            <a:r>
              <a:rPr lang="en-US" sz="1700" dirty="0" smtClean="0">
                <a:latin typeface="Tahoma" pitchFamily="34" charset="0"/>
                <a:ea typeface="ＭＳ Ｐゴシック" pitchFamily="34" charset="-128"/>
                <a:cs typeface="Tahoma" pitchFamily="34" charset="0"/>
              </a:rPr>
              <a:t>, semi </a:t>
            </a:r>
            <a:r>
              <a:rPr lang="en-US" sz="1700" dirty="0" err="1" smtClean="0">
                <a:latin typeface="Tahoma" pitchFamily="34" charset="0"/>
                <a:ea typeface="ＭＳ Ｐゴシック" pitchFamily="34" charset="-128"/>
                <a:cs typeface="Tahoma" pitchFamily="34" charset="0"/>
              </a:rPr>
              <a:t>terbuka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hingga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tertutup</a:t>
            </a:r>
            <a:r>
              <a:rPr lang="en-US" sz="1700" dirty="0" smtClean="0">
                <a:latin typeface="Tahoma" pitchFamily="34" charset="0"/>
                <a:ea typeface="ＭＳ Ｐゴシック" pitchFamily="34" charset="-128"/>
                <a:cs typeface="Tahoma" pitchFamily="34" charset="0"/>
              </a:rPr>
              <a:t> 2 </a:t>
            </a:r>
            <a:r>
              <a:rPr lang="en-US" sz="1700" dirty="0" err="1" smtClean="0">
                <a:latin typeface="Tahoma" pitchFamily="34" charset="0"/>
                <a:ea typeface="ＭＳ Ｐゴシック" pitchFamily="34" charset="-128"/>
                <a:cs typeface="Tahoma" pitchFamily="34" charset="0"/>
              </a:rPr>
              <a:t>nama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Ridwan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Kamil</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konsisten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berada</a:t>
            </a:r>
            <a:r>
              <a:rPr lang="en-US" sz="1700" dirty="0" smtClean="0">
                <a:latin typeface="Tahoma" pitchFamily="34" charset="0"/>
                <a:ea typeface="ＭＳ Ｐゴシック" pitchFamily="34" charset="-128"/>
                <a:cs typeface="Tahoma" pitchFamily="34" charset="0"/>
              </a:rPr>
              <a:t> di </a:t>
            </a:r>
            <a:r>
              <a:rPr lang="en-US" sz="1700" dirty="0" err="1" smtClean="0">
                <a:latin typeface="Tahoma" pitchFamily="34" charset="0"/>
                <a:ea typeface="ＭＳ Ｐゴシック" pitchFamily="34" charset="-128"/>
                <a:cs typeface="Tahoma" pitchFamily="34" charset="0"/>
              </a:rPr>
              <a:t>urutan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teratas</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Dukungan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kepadanya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berkisar</a:t>
            </a:r>
            <a:r>
              <a:rPr lang="en-US" sz="1700" dirty="0" smtClean="0">
                <a:latin typeface="Tahoma" pitchFamily="34" charset="0"/>
                <a:ea typeface="ＭＳ Ｐゴシック" pitchFamily="34" charset="-128"/>
                <a:cs typeface="Tahoma" pitchFamily="34" charset="0"/>
              </a:rPr>
              <a:t> 13,1%-71,7%, </a:t>
            </a:r>
            <a:r>
              <a:rPr lang="en-US" sz="1700" dirty="0" err="1" smtClean="0">
                <a:latin typeface="Tahoma" pitchFamily="34" charset="0"/>
                <a:ea typeface="ＭＳ Ｐゴシック" pitchFamily="34" charset="-128"/>
                <a:cs typeface="Tahoma" pitchFamily="34" charset="0"/>
              </a:rPr>
              <a:t>tergantung</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bentuk</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pertanyaan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jumlah</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calon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dan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komposisi</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calon</a:t>
            </a:r>
            <a:r>
              <a:rPr lang="en-US" sz="1700" dirty="0" smtClean="0">
                <a:latin typeface="Tahoma" pitchFamily="34" charset="0"/>
                <a:ea typeface="ＭＳ Ｐゴシック" pitchFamily="34" charset="-128"/>
                <a:cs typeface="Tahoma" pitchFamily="34" charset="0"/>
              </a:rPr>
              <a:t> yang </a:t>
            </a:r>
            <a:r>
              <a:rPr lang="en-US" sz="1700" err="1" smtClean="0">
                <a:latin typeface="Tahoma" pitchFamily="34" charset="0"/>
                <a:ea typeface="ＭＳ Ｐゴシック" pitchFamily="34" charset="-128"/>
                <a:cs typeface="Tahoma" pitchFamily="34" charset="0"/>
              </a:rPr>
              <a:t>bersaing</a:t>
            </a:r>
            <a:r>
              <a:rPr lang="en-US" sz="1700" smtClean="0">
                <a:latin typeface="Tahoma" pitchFamily="34" charset="0"/>
                <a:ea typeface="ＭＳ Ｐゴシック" pitchFamily="34" charset="-128"/>
                <a:cs typeface="Tahoma" pitchFamily="34" charset="0"/>
              </a:rPr>
              <a:t>.</a:t>
            </a:r>
          </a:p>
          <a:p>
            <a:pPr marL="287338" indent="-287338" algn="just" eaLnBrk="1" hangingPunct="1">
              <a:lnSpc>
                <a:spcPct val="105000"/>
              </a:lnSpc>
              <a:spcAft>
                <a:spcPts val="400"/>
              </a:spcAft>
            </a:pPr>
            <a:r>
              <a:rPr lang="en-US" sz="1700">
                <a:latin typeface="Tahoma" pitchFamily="34" charset="0"/>
                <a:ea typeface="ＭＳ Ｐゴシック" pitchFamily="34" charset="-128"/>
                <a:cs typeface="Tahoma" pitchFamily="34" charset="0"/>
              </a:rPr>
              <a:t>Sampai saat ini, Deddy Mizwar adalah penantang paling kuat Ridwan Kamil. Di semua simulasi Deddy Mizwar mendapat dukungan berkisar 2,3%-52,2%. Selisih dukungan Deddy Mizwar dan Ridwan Kamil di </a:t>
            </a:r>
            <a:r>
              <a:rPr lang="en-US" sz="1700" smtClean="0">
                <a:latin typeface="Tahoma" pitchFamily="34" charset="0"/>
                <a:ea typeface="ＭＳ Ｐゴシック" pitchFamily="34" charset="-128"/>
                <a:cs typeface="Tahoma" pitchFamily="34" charset="0"/>
              </a:rPr>
              <a:t>berbagai </a:t>
            </a:r>
            <a:r>
              <a:rPr lang="en-US" sz="1700">
                <a:latin typeface="Tahoma" pitchFamily="34" charset="0"/>
                <a:ea typeface="ＭＳ Ｐゴシック" pitchFamily="34" charset="-128"/>
                <a:cs typeface="Tahoma" pitchFamily="34" charset="0"/>
              </a:rPr>
              <a:t>simulasi </a:t>
            </a:r>
            <a:r>
              <a:rPr lang="en-US" sz="1700" smtClean="0">
                <a:latin typeface="Tahoma" pitchFamily="34" charset="0"/>
                <a:ea typeface="ＭＳ Ｐゴシック" pitchFamily="34" charset="-128"/>
                <a:cs typeface="Tahoma" pitchFamily="34" charset="0"/>
              </a:rPr>
              <a:t>berkisar </a:t>
            </a:r>
            <a:r>
              <a:rPr lang="en-US" sz="1700">
                <a:latin typeface="Tahoma" pitchFamily="34" charset="0"/>
                <a:ea typeface="ＭＳ Ｐゴシック" pitchFamily="34" charset="-128"/>
                <a:cs typeface="Tahoma" pitchFamily="34" charset="0"/>
              </a:rPr>
              <a:t>antara 8,5%-19,9%.  </a:t>
            </a:r>
            <a:endParaRPr lang="en-US" sz="1700" smtClean="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en-US" sz="1700" smtClean="0">
                <a:latin typeface="Tahoma" pitchFamily="34" charset="0"/>
                <a:ea typeface="ＭＳ Ｐゴシック" pitchFamily="34" charset="-128"/>
                <a:cs typeface="Tahoma" pitchFamily="34" charset="0"/>
              </a:rPr>
              <a:t>Kemudian </a:t>
            </a:r>
            <a:r>
              <a:rPr lang="en-US" sz="1700">
                <a:latin typeface="Tahoma" pitchFamily="34" charset="0"/>
                <a:ea typeface="ＭＳ Ｐゴシック" pitchFamily="34" charset="-128"/>
                <a:cs typeface="Tahoma" pitchFamily="34" charset="0"/>
              </a:rPr>
              <a:t>ada Dedi Mulyadi yang selisih dukungannya dari Ridwan Kamil antara 9,7%-35,5% di berbagai simulasi.</a:t>
            </a:r>
          </a:p>
          <a:p>
            <a:pPr marL="287338" indent="-287338" algn="just" eaLnBrk="1" hangingPunct="1">
              <a:lnSpc>
                <a:spcPct val="105000"/>
              </a:lnSpc>
              <a:spcAft>
                <a:spcPts val="400"/>
              </a:spcAft>
            </a:pPr>
            <a:r>
              <a:rPr lang="en-US" sz="1700">
                <a:latin typeface="Tahoma" pitchFamily="34" charset="0"/>
                <a:ea typeface="ＭＳ Ｐゴシック" pitchFamily="34" charset="-128"/>
                <a:cs typeface="Tahoma" pitchFamily="34" charset="0"/>
              </a:rPr>
              <a:t>Di barisan berikutnya, ada dua nama yang sudah mendapat dukungan lumayan dan relatif hampir sama, yaitu Abdullah Gymnastiar (Aa Gym), Dede Yusuf Macan Effendi</a:t>
            </a:r>
            <a:r>
              <a:rPr lang="en-US" sz="1700" smtClean="0">
                <a:latin typeface="Tahoma" pitchFamily="34" charset="0"/>
                <a:ea typeface="ＭＳ Ｐゴシック" pitchFamily="34" charset="-128"/>
                <a:cs typeface="Tahoma" pitchFamily="34" charset="0"/>
              </a:rPr>
              <a:t>. </a:t>
            </a:r>
          </a:p>
          <a:p>
            <a:pPr marL="287338" indent="-287338" algn="just" eaLnBrk="1" hangingPunct="1">
              <a:lnSpc>
                <a:spcPct val="105000"/>
              </a:lnSpc>
              <a:spcAft>
                <a:spcPts val="400"/>
              </a:spcAft>
            </a:pPr>
            <a:r>
              <a:rPr lang="en-US" sz="1700" smtClean="0">
                <a:latin typeface="Tahoma" pitchFamily="34" charset="0"/>
                <a:ea typeface="ＭＳ Ｐゴシック" pitchFamily="34" charset="-128"/>
                <a:cs typeface="Tahoma" pitchFamily="34" charset="0"/>
              </a:rPr>
              <a:t>Sementara dukungan kepada calon-calon lain lebih rendah.</a:t>
            </a:r>
            <a:endParaRPr lang="en-US" sz="1700" dirty="0">
              <a:latin typeface="Tahoma" pitchFamily="34" charset="0"/>
              <a:ea typeface="ＭＳ Ｐゴシック" pitchFamily="34" charset="-128"/>
              <a:cs typeface="Tahoma" pitchFamily="34" charset="0"/>
            </a:endParaRPr>
          </a:p>
        </p:txBody>
      </p:sp>
      <p:sp>
        <p:nvSpPr>
          <p:cNvPr id="113667" name="Rectangle 2"/>
          <p:cNvSpPr>
            <a:spLocks noChangeArrowheads="1"/>
          </p:cNvSpPr>
          <p:nvPr/>
        </p:nvSpPr>
        <p:spPr bwMode="auto">
          <a:xfrm>
            <a:off x="774700" y="642938"/>
            <a:ext cx="7772400" cy="749300"/>
          </a:xfrm>
          <a:prstGeom prst="rect">
            <a:avLst/>
          </a:prstGeom>
          <a:noFill/>
          <a:ln w="9525">
            <a:noFill/>
            <a:miter lim="800000"/>
            <a:headEnd/>
            <a:tailEnd/>
          </a:ln>
        </p:spPr>
        <p:txBody>
          <a:bodyPr anchor="ctr"/>
          <a:lstStyle/>
          <a:p>
            <a:r>
              <a:rPr lang="en-US" sz="3300">
                <a:solidFill>
                  <a:schemeClr val="tx2"/>
                </a:solidFill>
                <a:latin typeface="Tahoma" pitchFamily="34" charset="0"/>
                <a:cs typeface="Tahoma" pitchFamily="34" charset="0"/>
              </a:rPr>
              <a:t>Temuan</a:t>
            </a:r>
          </a:p>
        </p:txBody>
      </p:sp>
      <p:sp>
        <p:nvSpPr>
          <p:cNvPr id="7"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776949D-B431-44AE-B3AC-6AC3E085BA26}" type="slidenum">
              <a:rPr lang="en-US" sz="1100" smtClean="0">
                <a:latin typeface="+mj-lt"/>
              </a:rPr>
              <a:pPr algn="ctr">
                <a:defRPr/>
              </a:pPr>
              <a:t>32</a:t>
            </a:fld>
            <a:endParaRPr lang="en-US" sz="1100" smtClean="0">
              <a:latin typeface="+mj-lt"/>
            </a:endParaRPr>
          </a:p>
        </p:txBody>
      </p:sp>
      <p:sp>
        <p:nvSpPr>
          <p:cNvPr id="113669"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1371600" y="2959100"/>
            <a:ext cx="7772400" cy="595313"/>
          </a:xfrm>
          <a:prstGeom prst="rect">
            <a:avLst/>
          </a:prstGeom>
          <a:noFill/>
          <a:ln w="9525">
            <a:noFill/>
            <a:miter lim="800000"/>
            <a:headEnd/>
            <a:tailEnd/>
          </a:ln>
        </p:spPr>
        <p:txBody>
          <a:bodyPr anchor="ctr">
            <a:spAutoFit/>
          </a:bodyPr>
          <a:lstStyle/>
          <a:p>
            <a:pPr algn="r"/>
            <a:r>
              <a:rPr lang="en-US" sz="3300" b="1" u="sng">
                <a:solidFill>
                  <a:schemeClr val="tx2"/>
                </a:solidFill>
                <a:latin typeface="Lucida Sans Unicode" pitchFamily="34" charset="0"/>
              </a:rPr>
              <a:t>Popularitas </a:t>
            </a:r>
            <a:r>
              <a:rPr lang="id-ID" sz="3300" b="1" u="sng">
                <a:solidFill>
                  <a:schemeClr val="tx2"/>
                </a:solidFill>
                <a:latin typeface="Lucida Sans Unicode" pitchFamily="34" charset="0"/>
              </a:rPr>
              <a:t>Tokoh</a:t>
            </a:r>
            <a:endParaRPr lang="en-US" sz="3300" b="1" u="sng">
              <a:solidFill>
                <a:schemeClr val="tx2"/>
              </a:solidFill>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4"/>
          <p:cNvSpPr>
            <a:spLocks noChangeArrowheads="1"/>
          </p:cNvSpPr>
          <p:nvPr/>
        </p:nvSpPr>
        <p:spPr bwMode="auto">
          <a:xfrm>
            <a:off x="609600" y="609600"/>
            <a:ext cx="7897813" cy="635000"/>
          </a:xfrm>
          <a:prstGeom prst="rect">
            <a:avLst/>
          </a:prstGeom>
          <a:noFill/>
          <a:ln w="9525">
            <a:noFill/>
            <a:miter lim="800000"/>
            <a:headEnd/>
            <a:tailEnd/>
          </a:ln>
        </p:spPr>
        <p:txBody>
          <a:bodyPr anchor="ctr"/>
          <a:lstStyle/>
          <a:p>
            <a:pPr algn="ctr"/>
            <a:r>
              <a:rPr lang="en-US" sz="1200"/>
              <a:t>Tahu atau pernah dengar nama-nama tokoh berikut? Jika tahu atau pernah dengar, apakah suka?…(%)</a:t>
            </a:r>
          </a:p>
        </p:txBody>
      </p:sp>
      <p:graphicFrame>
        <p:nvGraphicFramePr>
          <p:cNvPr id="32770" name="Object 5"/>
          <p:cNvGraphicFramePr>
            <a:graphicFrameLocks noChangeAspect="1"/>
          </p:cNvGraphicFramePr>
          <p:nvPr>
            <p:extLst>
              <p:ext uri="{D42A27DB-BD31-4B8C-83A1-F6EECF244321}">
                <p14:modId xmlns:p14="http://schemas.microsoft.com/office/powerpoint/2010/main" val="1683881006"/>
              </p:ext>
            </p:extLst>
          </p:nvPr>
        </p:nvGraphicFramePr>
        <p:xfrm>
          <a:off x="609600" y="990600"/>
          <a:ext cx="7967663" cy="4673600"/>
        </p:xfrm>
        <a:graphic>
          <a:graphicData uri="http://schemas.openxmlformats.org/presentationml/2006/ole">
            <mc:AlternateContent xmlns:mc="http://schemas.openxmlformats.org/markup-compatibility/2006">
              <mc:Choice xmlns:v="urn:schemas-microsoft-com:vml" Requires="v">
                <p:oleObj spid="_x0000_s32857" name="Chart" r:id="rId4" imgW="11620346" imgH="6838871" progId="MSGraph.Chart.8">
                  <p:embed followColorScheme="full"/>
                </p:oleObj>
              </mc:Choice>
              <mc:Fallback>
                <p:oleObj name="Chart" r:id="rId4" imgW="11620346" imgH="6838871" progId="MSGraph.Chart.8">
                  <p:embed followColorScheme="full"/>
                  <p:pic>
                    <p:nvPicPr>
                      <p:cNvPr id="0" name="Object 5"/>
                      <p:cNvPicPr>
                        <a:picLocks noChangeAspect="1" noChangeArrowheads="1"/>
                      </p:cNvPicPr>
                      <p:nvPr/>
                    </p:nvPicPr>
                    <p:blipFill>
                      <a:blip r:embed="rId5"/>
                      <a:srcRect/>
                      <a:stretch>
                        <a:fillRect/>
                      </a:stretch>
                    </p:blipFill>
                    <p:spPr bwMode="auto">
                      <a:xfrm>
                        <a:off x="609600" y="990600"/>
                        <a:ext cx="7967663" cy="467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 name="Text Box 6"/>
          <p:cNvSpPr txBox="1">
            <a:spLocks noChangeArrowheads="1"/>
          </p:cNvSpPr>
          <p:nvPr/>
        </p:nvSpPr>
        <p:spPr bwMode="auto">
          <a:xfrm>
            <a:off x="650875" y="5562600"/>
            <a:ext cx="7848600" cy="533400"/>
          </a:xfrm>
          <a:prstGeom prst="rect">
            <a:avLst/>
          </a:prstGeom>
          <a:noFill/>
          <a:ln w="9525">
            <a:noFill/>
            <a:miter lim="800000"/>
            <a:headEnd/>
            <a:tailEnd/>
          </a:ln>
        </p:spPr>
        <p:txBody>
          <a:bodyPr/>
          <a:lstStyle/>
          <a:p>
            <a:pPr algn="ctr"/>
            <a:r>
              <a:rPr lang="id-ID" sz="1200" dirty="0"/>
              <a:t>Abdullah Gymnastiar (Aa Gym</a:t>
            </a:r>
            <a:r>
              <a:rPr lang="id-ID" sz="1200"/>
              <a:t>)</a:t>
            </a:r>
            <a:r>
              <a:rPr lang="en-US" sz="1200"/>
              <a:t> </a:t>
            </a:r>
            <a:r>
              <a:rPr lang="en-US" sz="1200" smtClean="0"/>
              <a:t>adalah tokoh yang paling banyak dikenal, 96</a:t>
            </a:r>
            <a:r>
              <a:rPr lang="id-ID" sz="1200" smtClean="0"/>
              <a:t>%</a:t>
            </a:r>
            <a:r>
              <a:rPr lang="en-US" sz="1200" smtClean="0"/>
              <a:t>, kemudian </a:t>
            </a:r>
            <a:r>
              <a:rPr lang="id-ID" sz="1200" smtClean="0"/>
              <a:t>Deddy </a:t>
            </a:r>
            <a:r>
              <a:rPr lang="id-ID" sz="1200"/>
              <a:t>Mizwar </a:t>
            </a:r>
            <a:r>
              <a:rPr lang="en-US" sz="1200" smtClean="0"/>
              <a:t>92</a:t>
            </a:r>
            <a:r>
              <a:rPr lang="id-ID" sz="1200" smtClean="0"/>
              <a:t>%</a:t>
            </a:r>
            <a:r>
              <a:rPr lang="en-US" sz="1200" smtClean="0"/>
              <a:t>, Desy Ratnasari 88%, Dede Yusuf 84%,  Ridwan Kamil 75%, dan Rieke Dyah Pitaloka 72%; nama-nama lain kedikenalannya di bawah 70%. Di </a:t>
            </a:r>
            <a:r>
              <a:rPr lang="en-US" sz="1200" err="1"/>
              <a:t>antara</a:t>
            </a:r>
            <a:r>
              <a:rPr lang="en-US" sz="1200"/>
              <a:t> </a:t>
            </a:r>
            <a:r>
              <a:rPr lang="en-US" sz="1200" smtClean="0"/>
              <a:t>tokoh-tokoh tersebut, yang paling tinggi tingkat kedisukaannya adalah Ridwan Kamil (87%)</a:t>
            </a:r>
            <a:endParaRPr lang="en-US" sz="1200" dirty="0"/>
          </a:p>
        </p:txBody>
      </p:sp>
      <p:sp>
        <p:nvSpPr>
          <p:cNvPr id="32773" name="Rectangle 2"/>
          <p:cNvSpPr>
            <a:spLocks noChangeArrowheads="1"/>
          </p:cNvSpPr>
          <p:nvPr/>
        </p:nvSpPr>
        <p:spPr bwMode="auto">
          <a:xfrm>
            <a:off x="762000" y="152400"/>
            <a:ext cx="7772400" cy="749300"/>
          </a:xfrm>
          <a:prstGeom prst="rect">
            <a:avLst/>
          </a:prstGeom>
          <a:noFill/>
          <a:ln w="9525">
            <a:noFill/>
            <a:miter lim="800000"/>
            <a:headEnd/>
            <a:tailEnd/>
          </a:ln>
        </p:spPr>
        <p:txBody>
          <a:bodyPr anchor="ctr"/>
          <a:lstStyle/>
          <a:p>
            <a:r>
              <a:rPr lang="en-US" sz="3200">
                <a:solidFill>
                  <a:schemeClr val="tx2"/>
                </a:solidFill>
                <a:latin typeface="Tahoma" pitchFamily="34" charset="0"/>
                <a:cs typeface="Tahoma" pitchFamily="34" charset="0"/>
              </a:rPr>
              <a:t>Popularitas </a:t>
            </a:r>
            <a:r>
              <a:rPr lang="id-ID" sz="3200">
                <a:solidFill>
                  <a:schemeClr val="tx2"/>
                </a:solidFill>
                <a:latin typeface="Tahoma" pitchFamily="34" charset="0"/>
                <a:cs typeface="Tahoma" pitchFamily="34" charset="0"/>
              </a:rPr>
              <a:t>Tokoh</a:t>
            </a:r>
            <a:endParaRPr lang="en-US" sz="3200">
              <a:solidFill>
                <a:schemeClr val="tx2"/>
              </a:solidFill>
              <a:latin typeface="Tahoma" pitchFamily="34" charset="0"/>
              <a:cs typeface="Tahoma" pitchFamily="34" charset="0"/>
            </a:endParaRPr>
          </a:p>
        </p:txBody>
      </p:sp>
      <p:sp>
        <p:nvSpPr>
          <p:cNvPr id="9"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675FA677-BFEA-4D84-B142-10170B4CEF28}" type="slidenum">
              <a:rPr lang="en-US" sz="1100" smtClean="0">
                <a:latin typeface="+mj-lt"/>
              </a:rPr>
              <a:pPr algn="ctr">
                <a:defRPr/>
              </a:pPr>
              <a:t>34</a:t>
            </a:fld>
            <a:endParaRPr lang="en-US" sz="1100" smtClean="0">
              <a:latin typeface="+mj-lt"/>
            </a:endParaRPr>
          </a:p>
        </p:txBody>
      </p:sp>
      <p:sp>
        <p:nvSpPr>
          <p:cNvPr id="32775"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ChangeArrowheads="1"/>
          </p:cNvSpPr>
          <p:nvPr/>
        </p:nvSpPr>
        <p:spPr bwMode="auto">
          <a:xfrm>
            <a:off x="685800" y="1524000"/>
            <a:ext cx="7810500" cy="647700"/>
          </a:xfrm>
          <a:prstGeom prst="rect">
            <a:avLst/>
          </a:prstGeom>
          <a:noFill/>
          <a:ln w="9525">
            <a:noFill/>
            <a:miter lim="800000"/>
            <a:headEnd/>
            <a:tailEnd/>
          </a:ln>
        </p:spPr>
        <p:txBody>
          <a:bodyPr anchor="ctr"/>
          <a:lstStyle/>
          <a:p>
            <a:pPr algn="ctr"/>
            <a:r>
              <a:rPr lang="id-ID" sz="1300"/>
              <a:t>Menurut pendapat Ibu/Bapak apakah </a:t>
            </a:r>
            <a:r>
              <a:rPr lang="en-US" sz="1300"/>
              <a:t>…</a:t>
            </a:r>
            <a:r>
              <a:rPr lang="id-ID" sz="1300"/>
              <a:t> orangnya ....</a:t>
            </a:r>
            <a:r>
              <a:rPr lang="sv-SE" sz="1300"/>
              <a:t>...</a:t>
            </a:r>
            <a:r>
              <a:rPr lang="en-US" sz="1300"/>
              <a:t>(%)</a:t>
            </a:r>
          </a:p>
          <a:p>
            <a:pPr algn="ctr"/>
            <a:r>
              <a:rPr lang="en-US" sz="1000" i="1"/>
              <a:t>Base: Responden yang tahu nama calon</a:t>
            </a:r>
          </a:p>
        </p:txBody>
      </p:sp>
      <p:sp>
        <p:nvSpPr>
          <p:cNvPr id="35844" name="Rectangle 2"/>
          <p:cNvSpPr>
            <a:spLocks noChangeArrowheads="1"/>
          </p:cNvSpPr>
          <p:nvPr/>
        </p:nvSpPr>
        <p:spPr bwMode="auto">
          <a:xfrm>
            <a:off x="762000" y="661988"/>
            <a:ext cx="7772400" cy="749300"/>
          </a:xfrm>
          <a:prstGeom prst="rect">
            <a:avLst/>
          </a:prstGeom>
          <a:noFill/>
          <a:ln w="9525">
            <a:noFill/>
            <a:miter lim="800000"/>
            <a:headEnd/>
            <a:tailEnd/>
          </a:ln>
        </p:spPr>
        <p:txBody>
          <a:bodyPr anchor="ctr"/>
          <a:lstStyle/>
          <a:p>
            <a:r>
              <a:rPr lang="en-US" sz="3000">
                <a:solidFill>
                  <a:schemeClr val="tx2"/>
                </a:solidFill>
                <a:latin typeface="Tahoma" pitchFamily="34" charset="0"/>
                <a:cs typeface="Tahoma" pitchFamily="34" charset="0"/>
              </a:rPr>
              <a:t>Citra </a:t>
            </a:r>
            <a:r>
              <a:rPr lang="id-ID" sz="3000">
                <a:solidFill>
                  <a:schemeClr val="tx2"/>
                </a:solidFill>
                <a:latin typeface="Tahoma" pitchFamily="34" charset="0"/>
                <a:cs typeface="Tahoma" pitchFamily="34" charset="0"/>
              </a:rPr>
              <a:t>Tokoh</a:t>
            </a:r>
            <a:endParaRPr lang="en-US" sz="3000">
              <a:solidFill>
                <a:schemeClr val="tx2"/>
              </a:solidFill>
              <a:latin typeface="Tahoma" pitchFamily="34" charset="0"/>
              <a:cs typeface="Tahoma" pitchFamily="34" charset="0"/>
            </a:endParaRPr>
          </a:p>
        </p:txBody>
      </p:sp>
      <p:sp>
        <p:nvSpPr>
          <p:cNvPr id="35845" name="Text Box 6"/>
          <p:cNvSpPr txBox="1">
            <a:spLocks noChangeArrowheads="1"/>
          </p:cNvSpPr>
          <p:nvPr/>
        </p:nvSpPr>
        <p:spPr bwMode="auto">
          <a:xfrm>
            <a:off x="762000" y="5699125"/>
            <a:ext cx="7848600" cy="244475"/>
          </a:xfrm>
          <a:prstGeom prst="rect">
            <a:avLst/>
          </a:prstGeom>
          <a:noFill/>
          <a:ln w="9525">
            <a:noFill/>
            <a:miter lim="800000"/>
            <a:headEnd/>
            <a:tailEnd/>
          </a:ln>
        </p:spPr>
        <p:txBody>
          <a:bodyPr/>
          <a:lstStyle/>
          <a:p>
            <a:pPr algn="ctr"/>
            <a:r>
              <a:rPr lang="en-US" sz="1100"/>
              <a:t>Citra </a:t>
            </a:r>
            <a:r>
              <a:rPr lang="id-ID" sz="1100" smtClean="0"/>
              <a:t>kepribadian</a:t>
            </a:r>
            <a:r>
              <a:rPr lang="en-US" sz="1100" smtClean="0"/>
              <a:t> Ridwan </a:t>
            </a:r>
            <a:r>
              <a:rPr lang="en-US" sz="1100" dirty="0" err="1" smtClean="0"/>
              <a:t>Kamil</a:t>
            </a:r>
            <a:r>
              <a:rPr lang="en-US" sz="1100" dirty="0" smtClean="0"/>
              <a:t> </a:t>
            </a:r>
            <a:r>
              <a:rPr lang="en-US" sz="1100" dirty="0" err="1" smtClean="0"/>
              <a:t>lebih</a:t>
            </a:r>
            <a:r>
              <a:rPr lang="en-US" sz="1100" dirty="0" smtClean="0"/>
              <a:t> </a:t>
            </a:r>
            <a:r>
              <a:rPr lang="en-US" sz="1100" dirty="0" err="1" smtClean="0"/>
              <a:t>bagus</a:t>
            </a:r>
            <a:r>
              <a:rPr lang="en-US" sz="1100" dirty="0" smtClean="0"/>
              <a:t> </a:t>
            </a:r>
            <a:r>
              <a:rPr lang="en-US" sz="1100" dirty="0" err="1" smtClean="0"/>
              <a:t>dibanding</a:t>
            </a:r>
            <a:r>
              <a:rPr lang="en-US" sz="1100" dirty="0" smtClean="0"/>
              <a:t> </a:t>
            </a:r>
            <a:r>
              <a:rPr lang="en-US" sz="1100" dirty="0" err="1" smtClean="0"/>
              <a:t>Dedi</a:t>
            </a:r>
            <a:r>
              <a:rPr lang="en-US" sz="1100" dirty="0" smtClean="0"/>
              <a:t> </a:t>
            </a:r>
            <a:r>
              <a:rPr lang="en-US" sz="1100" dirty="0" err="1" smtClean="0"/>
              <a:t>Mulyadi</a:t>
            </a:r>
            <a:r>
              <a:rPr lang="en-US" sz="1100" dirty="0" smtClean="0"/>
              <a:t>, </a:t>
            </a:r>
            <a:r>
              <a:rPr lang="en-US" sz="1100" dirty="0" err="1" smtClean="0"/>
              <a:t>Deddy</a:t>
            </a:r>
            <a:r>
              <a:rPr lang="en-US" sz="1100" dirty="0" smtClean="0"/>
              <a:t> </a:t>
            </a:r>
            <a:r>
              <a:rPr lang="en-US" sz="1100" dirty="0" err="1" smtClean="0"/>
              <a:t>Mizwar</a:t>
            </a:r>
            <a:r>
              <a:rPr lang="en-US" sz="1100" dirty="0" smtClean="0"/>
              <a:t> </a:t>
            </a:r>
            <a:r>
              <a:rPr lang="en-US" sz="1100" dirty="0" err="1" smtClean="0"/>
              <a:t>dan</a:t>
            </a:r>
            <a:r>
              <a:rPr lang="en-US" sz="1100" dirty="0" smtClean="0"/>
              <a:t> Abdullah </a:t>
            </a:r>
            <a:r>
              <a:rPr lang="en-US" sz="1100" dirty="0" err="1" smtClean="0"/>
              <a:t>Gymnastiar</a:t>
            </a:r>
            <a:r>
              <a:rPr lang="en-US" sz="1100" dirty="0" smtClean="0"/>
              <a:t> (</a:t>
            </a:r>
            <a:r>
              <a:rPr lang="en-US" sz="1100" dirty="0" err="1" smtClean="0"/>
              <a:t>Aa</a:t>
            </a:r>
            <a:r>
              <a:rPr lang="en-US" sz="1100" dirty="0" smtClean="0"/>
              <a:t> Gym).</a:t>
            </a:r>
            <a:endParaRPr lang="en-US" sz="1100" dirty="0"/>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55A52156-D2AC-44B6-9ABB-36CBABFE03C2}" type="slidenum">
              <a:rPr lang="en-US" sz="1100">
                <a:latin typeface="+mj-lt"/>
              </a:rPr>
              <a:pPr algn="ctr">
                <a:defRPr/>
              </a:pPr>
              <a:t>35</a:t>
            </a:fld>
            <a:endParaRPr lang="en-US" sz="1100">
              <a:latin typeface="+mj-lt"/>
            </a:endParaRPr>
          </a:p>
        </p:txBody>
      </p:sp>
      <p:sp>
        <p:nvSpPr>
          <p:cNvPr id="35847"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graphicFrame>
        <p:nvGraphicFramePr>
          <p:cNvPr id="35842" name="Object 5"/>
          <p:cNvGraphicFramePr>
            <a:graphicFrameLocks noChangeAspect="1"/>
          </p:cNvGraphicFramePr>
          <p:nvPr>
            <p:extLst>
              <p:ext uri="{D42A27DB-BD31-4B8C-83A1-F6EECF244321}">
                <p14:modId xmlns:p14="http://schemas.microsoft.com/office/powerpoint/2010/main" val="1062332987"/>
              </p:ext>
            </p:extLst>
          </p:nvPr>
        </p:nvGraphicFramePr>
        <p:xfrm>
          <a:off x="479425" y="2133600"/>
          <a:ext cx="8258175" cy="3440113"/>
        </p:xfrm>
        <a:graphic>
          <a:graphicData uri="http://schemas.openxmlformats.org/presentationml/2006/ole">
            <mc:AlternateContent xmlns:mc="http://schemas.openxmlformats.org/markup-compatibility/2006">
              <mc:Choice xmlns:v="urn:schemas-microsoft-com:vml" Requires="v">
                <p:oleObj spid="_x0000_s35929" name="Chart" r:id="rId3" imgW="11782460" imgH="4905388" progId="MSGraph.Chart.8">
                  <p:embed followColorScheme="full"/>
                </p:oleObj>
              </mc:Choice>
              <mc:Fallback>
                <p:oleObj name="Chart" r:id="rId3" imgW="11782460" imgH="4905388" progId="MSGraph.Chart.8">
                  <p:embed followColorScheme="full"/>
                  <p:pic>
                    <p:nvPicPr>
                      <p:cNvPr id="0" name="Object 5"/>
                      <p:cNvPicPr>
                        <a:picLocks noChangeAspect="1" noChangeArrowheads="1"/>
                      </p:cNvPicPr>
                      <p:nvPr/>
                    </p:nvPicPr>
                    <p:blipFill>
                      <a:blip r:embed="rId4"/>
                      <a:srcRect/>
                      <a:stretch>
                        <a:fillRect/>
                      </a:stretch>
                    </p:blipFill>
                    <p:spPr bwMode="auto">
                      <a:xfrm>
                        <a:off x="479425" y="2133600"/>
                        <a:ext cx="8258175" cy="3440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body" idx="4294967295"/>
          </p:nvPr>
        </p:nvSpPr>
        <p:spPr>
          <a:xfrm>
            <a:off x="533400" y="1524000"/>
            <a:ext cx="8153400" cy="4343400"/>
          </a:xfrm>
        </p:spPr>
        <p:txBody>
          <a:bodyPr/>
          <a:lstStyle/>
          <a:p>
            <a:pPr marL="287338" indent="-287338" algn="just" eaLnBrk="1" hangingPunct="1">
              <a:lnSpc>
                <a:spcPct val="105000"/>
              </a:lnSpc>
              <a:spcAft>
                <a:spcPct val="40000"/>
              </a:spcAft>
            </a:pPr>
            <a:r>
              <a:rPr lang="en-US" sz="1700" dirty="0">
                <a:latin typeface="Tahoma" pitchFamily="34" charset="0"/>
                <a:ea typeface="ＭＳ Ｐゴシック" pitchFamily="34" charset="-128"/>
                <a:cs typeface="Tahoma" pitchFamily="34" charset="0"/>
              </a:rPr>
              <a:t>Abdullah </a:t>
            </a:r>
            <a:r>
              <a:rPr lang="en-US" sz="1700" dirty="0" err="1">
                <a:latin typeface="Tahoma" pitchFamily="34" charset="0"/>
                <a:ea typeface="ＭＳ Ｐゴシック" pitchFamily="34" charset="-128"/>
                <a:cs typeface="Tahoma" pitchFamily="34" charset="0"/>
              </a:rPr>
              <a:t>Gymnastiar</a:t>
            </a:r>
            <a:r>
              <a:rPr lang="en-US" sz="1700" dirty="0">
                <a:latin typeface="Tahoma" pitchFamily="34" charset="0"/>
                <a:ea typeface="ＭＳ Ｐゴシック" pitchFamily="34" charset="-128"/>
                <a:cs typeface="Tahoma" pitchFamily="34" charset="0"/>
              </a:rPr>
              <a:t> (Aa Gym) </a:t>
            </a:r>
            <a:r>
              <a:rPr lang="en-US" sz="1700" dirty="0" err="1">
                <a:latin typeface="Tahoma" pitchFamily="34" charset="0"/>
                <a:ea typeface="ＭＳ Ｐゴシック" pitchFamily="34" charset="-128"/>
                <a:cs typeface="Tahoma" pitchFamily="34" charset="0"/>
              </a:rPr>
              <a:t>adalah</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tokoh</a:t>
            </a:r>
            <a:r>
              <a:rPr lang="en-US" sz="1700" dirty="0">
                <a:latin typeface="Tahoma" pitchFamily="34" charset="0"/>
                <a:ea typeface="ＭＳ Ｐゴシック" pitchFamily="34" charset="-128"/>
                <a:cs typeface="Tahoma" pitchFamily="34" charset="0"/>
              </a:rPr>
              <a:t> yang paling </a:t>
            </a:r>
            <a:r>
              <a:rPr lang="en-US" sz="1700" dirty="0" err="1">
                <a:latin typeface="Tahoma" pitchFamily="34" charset="0"/>
                <a:ea typeface="ＭＳ Ｐゴシック" pitchFamily="34" charset="-128"/>
                <a:cs typeface="Tahoma" pitchFamily="34" charset="0"/>
              </a:rPr>
              <a:t>banyak</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dikenal</a:t>
            </a:r>
            <a:r>
              <a:rPr lang="en-US" sz="1700" dirty="0">
                <a:latin typeface="Tahoma" pitchFamily="34" charset="0"/>
                <a:ea typeface="ＭＳ Ｐゴシック" pitchFamily="34" charset="-128"/>
                <a:cs typeface="Tahoma" pitchFamily="34" charset="0"/>
              </a:rPr>
              <a:t>, 96%, </a:t>
            </a:r>
            <a:r>
              <a:rPr lang="en-US" sz="1700" dirty="0" err="1">
                <a:latin typeface="Tahoma" pitchFamily="34" charset="0"/>
                <a:ea typeface="ＭＳ Ｐゴシック" pitchFamily="34" charset="-128"/>
                <a:cs typeface="Tahoma" pitchFamily="34" charset="0"/>
              </a:rPr>
              <a:t>kemudian</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Deddy</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Mizwar</a:t>
            </a:r>
            <a:r>
              <a:rPr lang="en-US" sz="1700" dirty="0">
                <a:latin typeface="Tahoma" pitchFamily="34" charset="0"/>
                <a:ea typeface="ＭＳ Ｐゴシック" pitchFamily="34" charset="-128"/>
                <a:cs typeface="Tahoma" pitchFamily="34" charset="0"/>
              </a:rPr>
              <a:t> 92%, </a:t>
            </a:r>
            <a:r>
              <a:rPr lang="en-US" sz="1700" dirty="0" err="1">
                <a:latin typeface="Tahoma" pitchFamily="34" charset="0"/>
                <a:ea typeface="ＭＳ Ｐゴシック" pitchFamily="34" charset="-128"/>
                <a:cs typeface="Tahoma" pitchFamily="34" charset="0"/>
              </a:rPr>
              <a:t>Desy</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Ratnasari</a:t>
            </a:r>
            <a:r>
              <a:rPr lang="en-US" sz="1700" dirty="0">
                <a:latin typeface="Tahoma" pitchFamily="34" charset="0"/>
                <a:ea typeface="ＭＳ Ｐゴシック" pitchFamily="34" charset="-128"/>
                <a:cs typeface="Tahoma" pitchFamily="34" charset="0"/>
              </a:rPr>
              <a:t> 88%, </a:t>
            </a:r>
            <a:r>
              <a:rPr lang="en-US" sz="1700" dirty="0" err="1">
                <a:latin typeface="Tahoma" pitchFamily="34" charset="0"/>
                <a:ea typeface="ＭＳ Ｐゴシック" pitchFamily="34" charset="-128"/>
                <a:cs typeface="Tahoma" pitchFamily="34" charset="0"/>
              </a:rPr>
              <a:t>Dede</a:t>
            </a:r>
            <a:r>
              <a:rPr lang="en-US" sz="1700" dirty="0">
                <a:latin typeface="Tahoma" pitchFamily="34" charset="0"/>
                <a:ea typeface="ＭＳ Ｐゴシック" pitchFamily="34" charset="-128"/>
                <a:cs typeface="Tahoma" pitchFamily="34" charset="0"/>
              </a:rPr>
              <a:t> Yusuf 84%,  </a:t>
            </a:r>
            <a:r>
              <a:rPr lang="en-US" sz="1700" dirty="0" err="1">
                <a:latin typeface="Tahoma" pitchFamily="34" charset="0"/>
                <a:ea typeface="ＭＳ Ｐゴシック" pitchFamily="34" charset="-128"/>
                <a:cs typeface="Tahoma" pitchFamily="34" charset="0"/>
              </a:rPr>
              <a:t>Ridwan</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Kamil</a:t>
            </a:r>
            <a:r>
              <a:rPr lang="en-US" sz="1700" dirty="0">
                <a:latin typeface="Tahoma" pitchFamily="34" charset="0"/>
                <a:ea typeface="ＭＳ Ｐゴシック" pitchFamily="34" charset="-128"/>
                <a:cs typeface="Tahoma" pitchFamily="34" charset="0"/>
              </a:rPr>
              <a:t> 75%, </a:t>
            </a:r>
            <a:r>
              <a:rPr lang="en-US" sz="1700" dirty="0" err="1">
                <a:latin typeface="Tahoma" pitchFamily="34" charset="0"/>
                <a:ea typeface="ＭＳ Ｐゴシック" pitchFamily="34" charset="-128"/>
                <a:cs typeface="Tahoma" pitchFamily="34" charset="0"/>
              </a:rPr>
              <a:t>dan</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Rieke</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Dyah</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Pitaloka</a:t>
            </a:r>
            <a:r>
              <a:rPr lang="en-US" sz="1700" dirty="0">
                <a:latin typeface="Tahoma" pitchFamily="34" charset="0"/>
                <a:ea typeface="ＭＳ Ｐゴシック" pitchFamily="34" charset="-128"/>
                <a:cs typeface="Tahoma" pitchFamily="34" charset="0"/>
              </a:rPr>
              <a:t> 72%; </a:t>
            </a:r>
            <a:r>
              <a:rPr lang="en-US" sz="1700" dirty="0" err="1">
                <a:latin typeface="Tahoma" pitchFamily="34" charset="0"/>
                <a:ea typeface="ＭＳ Ｐゴシック" pitchFamily="34" charset="-128"/>
                <a:cs typeface="Tahoma" pitchFamily="34" charset="0"/>
              </a:rPr>
              <a:t>nama-nama</a:t>
            </a:r>
            <a:r>
              <a:rPr lang="en-US" sz="1700" dirty="0">
                <a:latin typeface="Tahoma" pitchFamily="34" charset="0"/>
                <a:ea typeface="ＭＳ Ｐゴシック" pitchFamily="34" charset="-128"/>
                <a:cs typeface="Tahoma" pitchFamily="34" charset="0"/>
              </a:rPr>
              <a:t> lain </a:t>
            </a:r>
            <a:r>
              <a:rPr lang="en-US" sz="1700" dirty="0" err="1">
                <a:latin typeface="Tahoma" pitchFamily="34" charset="0"/>
                <a:ea typeface="ＭＳ Ｐゴシック" pitchFamily="34" charset="-128"/>
                <a:cs typeface="Tahoma" pitchFamily="34" charset="0"/>
              </a:rPr>
              <a:t>kedikenalannya</a:t>
            </a:r>
            <a:r>
              <a:rPr lang="en-US" sz="1700" dirty="0">
                <a:latin typeface="Tahoma" pitchFamily="34" charset="0"/>
                <a:ea typeface="ＭＳ Ｐゴシック" pitchFamily="34" charset="-128"/>
                <a:cs typeface="Tahoma" pitchFamily="34" charset="0"/>
              </a:rPr>
              <a:t> di </a:t>
            </a:r>
            <a:r>
              <a:rPr lang="en-US" sz="1700" dirty="0" err="1">
                <a:latin typeface="Tahoma" pitchFamily="34" charset="0"/>
                <a:ea typeface="ＭＳ Ｐゴシック" pitchFamily="34" charset="-128"/>
                <a:cs typeface="Tahoma" pitchFamily="34" charset="0"/>
              </a:rPr>
              <a:t>bawah</a:t>
            </a:r>
            <a:r>
              <a:rPr lang="en-US" sz="1700" dirty="0">
                <a:latin typeface="Tahoma" pitchFamily="34" charset="0"/>
                <a:ea typeface="ＭＳ Ｐゴシック" pitchFamily="34" charset="-128"/>
                <a:cs typeface="Tahoma" pitchFamily="34" charset="0"/>
              </a:rPr>
              <a:t> 70%. </a:t>
            </a:r>
            <a:endParaRPr lang="en-US" sz="1700" dirty="0" smtClean="0">
              <a:latin typeface="Tahoma" pitchFamily="34" charset="0"/>
              <a:ea typeface="ＭＳ Ｐゴシック" pitchFamily="34" charset="-128"/>
              <a:cs typeface="Tahoma" pitchFamily="34" charset="0"/>
            </a:endParaRPr>
          </a:p>
          <a:p>
            <a:pPr marL="287338" indent="-287338" algn="just" eaLnBrk="1" hangingPunct="1">
              <a:lnSpc>
                <a:spcPct val="105000"/>
              </a:lnSpc>
              <a:spcAft>
                <a:spcPct val="40000"/>
              </a:spcAft>
            </a:pPr>
            <a:r>
              <a:rPr lang="en-US" sz="1700" smtClean="0">
                <a:latin typeface="Tahoma" pitchFamily="34" charset="0"/>
                <a:ea typeface="ＭＳ Ｐゴシック" pitchFamily="34" charset="-128"/>
                <a:cs typeface="Tahoma" pitchFamily="34" charset="0"/>
              </a:rPr>
              <a:t>Temuan </a:t>
            </a:r>
            <a:r>
              <a:rPr lang="en-US" sz="1700" dirty="0" err="1" smtClean="0">
                <a:latin typeface="Tahoma" pitchFamily="34" charset="0"/>
                <a:ea typeface="ＭＳ Ｐゴシック" pitchFamily="34" charset="-128"/>
                <a:cs typeface="Tahoma" pitchFamily="34" charset="0"/>
              </a:rPr>
              <a:t>penting</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survei</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ini</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adalah</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kualitas</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popularitas</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atau</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tingkat</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kedisukaan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tokoh</a:t>
            </a:r>
            <a:r>
              <a:rPr lang="en-US" sz="1700" dirty="0" smtClean="0">
                <a:latin typeface="Tahoma" pitchFamily="34" charset="0"/>
                <a:ea typeface="ＭＳ Ｐゴシック" pitchFamily="34" charset="-128"/>
                <a:cs typeface="Tahoma" pitchFamily="34" charset="0"/>
              </a:rPr>
              <a:t>.</a:t>
            </a:r>
          </a:p>
          <a:p>
            <a:pPr marL="287338" indent="-287338" algn="just" eaLnBrk="1" hangingPunct="1">
              <a:lnSpc>
                <a:spcPct val="105000"/>
              </a:lnSpc>
              <a:spcAft>
                <a:spcPct val="40000"/>
              </a:spcAft>
            </a:pPr>
            <a:r>
              <a:rPr lang="en-US" sz="1700" dirty="0" smtClean="0">
                <a:latin typeface="Tahoma" pitchFamily="34" charset="0"/>
                <a:ea typeface="ＭＳ Ｐゴシック" pitchFamily="34" charset="-128"/>
                <a:cs typeface="Tahoma" pitchFamily="34" charset="0"/>
              </a:rPr>
              <a:t>Di </a:t>
            </a:r>
            <a:r>
              <a:rPr lang="en-US" sz="1700" dirty="0" err="1">
                <a:latin typeface="Tahoma" pitchFamily="34" charset="0"/>
                <a:ea typeface="ＭＳ Ｐゴシック" pitchFamily="34" charset="-128"/>
                <a:cs typeface="Tahoma" pitchFamily="34" charset="0"/>
              </a:rPr>
              <a:t>antara</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tokoh-tokoh</a:t>
            </a:r>
            <a:r>
              <a:rPr lang="en-US" sz="1700" dirty="0">
                <a:latin typeface="Tahoma" pitchFamily="34" charset="0"/>
                <a:ea typeface="ＭＳ Ｐゴシック" pitchFamily="34" charset="-128"/>
                <a:cs typeface="Tahoma" pitchFamily="34" charset="0"/>
              </a:rPr>
              <a:t> </a:t>
            </a:r>
            <a:r>
              <a:rPr lang="en-US" sz="1700" dirty="0" smtClean="0">
                <a:latin typeface="Tahoma" pitchFamily="34" charset="0"/>
                <a:ea typeface="ＭＳ Ｐゴシック" pitchFamily="34" charset="-128"/>
                <a:cs typeface="Tahoma" pitchFamily="34" charset="0"/>
              </a:rPr>
              <a:t>yang </a:t>
            </a:r>
            <a:r>
              <a:rPr lang="en-US" sz="1700" dirty="0" err="1" smtClean="0">
                <a:latin typeface="Tahoma" pitchFamily="34" charset="0"/>
                <a:ea typeface="ＭＳ Ｐゴシック" pitchFamily="34" charset="-128"/>
                <a:cs typeface="Tahoma" pitchFamily="34" charset="0"/>
              </a:rPr>
              <a:t>ada</a:t>
            </a:r>
            <a:r>
              <a:rPr lang="en-US" sz="1700" dirty="0" smtClean="0">
                <a:latin typeface="Tahoma" pitchFamily="34" charset="0"/>
                <a:ea typeface="ＭＳ Ｐゴシック" pitchFamily="34" charset="-128"/>
                <a:cs typeface="Tahoma" pitchFamily="34" charset="0"/>
              </a:rPr>
              <a:t>, </a:t>
            </a:r>
            <a:r>
              <a:rPr lang="en-US" sz="1700" dirty="0">
                <a:latin typeface="Tahoma" pitchFamily="34" charset="0"/>
                <a:ea typeface="ＭＳ Ｐゴシック" pitchFamily="34" charset="-128"/>
                <a:cs typeface="Tahoma" pitchFamily="34" charset="0"/>
              </a:rPr>
              <a:t>yang paling </a:t>
            </a:r>
            <a:r>
              <a:rPr lang="en-US" sz="1700" dirty="0" err="1">
                <a:latin typeface="Tahoma" pitchFamily="34" charset="0"/>
                <a:ea typeface="ＭＳ Ｐゴシック" pitchFamily="34" charset="-128"/>
                <a:cs typeface="Tahoma" pitchFamily="34" charset="0"/>
              </a:rPr>
              <a:t>tinggi</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tingkat</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kedisukaannya</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adalah</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Ridwan</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Kamil</a:t>
            </a:r>
            <a:r>
              <a:rPr lang="en-US" sz="1700" dirty="0">
                <a:latin typeface="Tahoma" pitchFamily="34" charset="0"/>
                <a:ea typeface="ＭＳ Ｐゴシック" pitchFamily="34" charset="-128"/>
                <a:cs typeface="Tahoma" pitchFamily="34" charset="0"/>
              </a:rPr>
              <a:t> (87</a:t>
            </a:r>
            <a:r>
              <a:rPr lang="en-US" sz="1700" dirty="0" smtClean="0">
                <a:latin typeface="Tahoma" pitchFamily="34" charset="0"/>
                <a:ea typeface="ＭＳ Ｐゴシック" pitchFamily="34" charset="-128"/>
                <a:cs typeface="Tahoma" pitchFamily="34" charset="0"/>
              </a:rPr>
              <a:t>%). </a:t>
            </a:r>
          </a:p>
          <a:p>
            <a:pPr marL="287338" indent="-287338" algn="just" eaLnBrk="1" hangingPunct="1">
              <a:lnSpc>
                <a:spcPct val="105000"/>
              </a:lnSpc>
              <a:spcAft>
                <a:spcPct val="40000"/>
              </a:spcAft>
            </a:pPr>
            <a:r>
              <a:rPr lang="en-US" sz="1700" dirty="0" err="1" smtClean="0">
                <a:latin typeface="Tahoma" pitchFamily="34" charset="0"/>
                <a:ea typeface="ＭＳ Ｐゴシック" pitchFamily="34" charset="-128"/>
                <a:cs typeface="Tahoma" pitchFamily="34" charset="0"/>
              </a:rPr>
              <a:t>Secara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lebih</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spesifik</a:t>
            </a:r>
            <a:r>
              <a:rPr lang="en-US" sz="1700" dirty="0" smtClean="0">
                <a:latin typeface="Tahoma" pitchFamily="34" charset="0"/>
                <a:ea typeface="ＭＳ Ｐゴシック" pitchFamily="34" charset="-128"/>
                <a:cs typeface="Tahoma" pitchFamily="34" charset="0"/>
              </a:rPr>
              <a:t>, c</a:t>
            </a:r>
            <a:r>
              <a:rPr lang="id-ID" sz="1700" dirty="0" err="1" smtClean="0">
                <a:latin typeface="Tahoma" pitchFamily="34" charset="0"/>
                <a:ea typeface="ＭＳ Ｐゴシック" pitchFamily="34" charset="-128"/>
                <a:cs typeface="Tahoma" pitchFamily="34" charset="0"/>
              </a:rPr>
              <a:t>itra</a:t>
            </a:r>
            <a:r>
              <a:rPr lang="id-ID" sz="1700" dirty="0" smtClean="0">
                <a:latin typeface="Tahoma" pitchFamily="34" charset="0"/>
                <a:ea typeface="ＭＳ Ｐゴシック" pitchFamily="34" charset="-128"/>
                <a:cs typeface="Tahoma" pitchFamily="34" charset="0"/>
              </a:rPr>
              <a:t> </a:t>
            </a:r>
            <a:r>
              <a:rPr lang="id-ID" sz="1700" dirty="0">
                <a:latin typeface="Tahoma" pitchFamily="34" charset="0"/>
                <a:ea typeface="ＭＳ Ｐゴシック" pitchFamily="34" charset="-128"/>
                <a:cs typeface="Tahoma" pitchFamily="34" charset="0"/>
              </a:rPr>
              <a:t>kepribadian </a:t>
            </a:r>
            <a:r>
              <a:rPr lang="en-US" sz="1700" dirty="0" smtClean="0">
                <a:latin typeface="Tahoma" pitchFamily="34" charset="0"/>
                <a:ea typeface="ＭＳ Ｐゴシック" pitchFamily="34" charset="-128"/>
                <a:cs typeface="Tahoma" pitchFamily="34" charset="0"/>
              </a:rPr>
              <a:t>(“</a:t>
            </a:r>
            <a:r>
              <a:rPr lang="en-US" sz="1700" dirty="0" err="1" smtClean="0">
                <a:latin typeface="Tahoma" pitchFamily="34" charset="0"/>
                <a:ea typeface="ＭＳ Ｐゴシック" pitchFamily="34" charset="-128"/>
                <a:cs typeface="Tahoma" pitchFamily="34" charset="0"/>
              </a:rPr>
              <a:t>Perhatian</a:t>
            </a:r>
            <a:r>
              <a:rPr lang="en-US" sz="1700" dirty="0" smtClean="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pada</a:t>
            </a:r>
            <a:r>
              <a:rPr lang="en-US" sz="1700" dirty="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rakyat</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Jujur</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bisa</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dipercaya</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dan</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bersih</a:t>
            </a:r>
            <a:r>
              <a:rPr lang="en-US" sz="1700" dirty="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dari</a:t>
            </a:r>
            <a:r>
              <a:rPr lang="en-US" sz="1700" dirty="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korupsi</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Tegas</a:t>
            </a:r>
            <a:r>
              <a:rPr lang="en-US" sz="1700" dirty="0" smtClean="0">
                <a:latin typeface="Tahoma" pitchFamily="34" charset="0"/>
                <a:ea typeface="ＭＳ Ｐゴシック" pitchFamily="34" charset="-128"/>
                <a:cs typeface="Tahoma" pitchFamily="34" charset="0"/>
              </a:rPr>
              <a:t> </a:t>
            </a:r>
            <a:r>
              <a:rPr lang="en-US" sz="1700" dirty="0" err="1">
                <a:latin typeface="Tahoma" pitchFamily="34" charset="0"/>
                <a:ea typeface="ＭＳ Ｐゴシック" pitchFamily="34" charset="-128"/>
                <a:cs typeface="Tahoma" pitchFamily="34" charset="0"/>
              </a:rPr>
              <a:t>dan</a:t>
            </a:r>
            <a:r>
              <a:rPr lang="en-US" sz="1700" dirty="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berwibawa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Mampu</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memimpin</a:t>
            </a:r>
            <a:r>
              <a:rPr lang="en-US" sz="1700" dirty="0" smtClean="0">
                <a:latin typeface="Tahoma" pitchFamily="34" charset="0"/>
                <a:ea typeface="ＭＳ Ｐゴシック" pitchFamily="34" charset="-128"/>
                <a:cs typeface="Tahoma" pitchFamily="34" charset="0"/>
              </a:rPr>
              <a:t>”) </a:t>
            </a:r>
            <a:r>
              <a:rPr lang="id-ID" sz="1700" dirty="0" smtClean="0">
                <a:latin typeface="Tahoma" pitchFamily="34" charset="0"/>
                <a:ea typeface="ＭＳ Ｐゴシック" pitchFamily="34" charset="-128"/>
                <a:cs typeface="Tahoma" pitchFamily="34" charset="0"/>
              </a:rPr>
              <a:t>Ridwan </a:t>
            </a:r>
            <a:r>
              <a:rPr lang="id-ID" sz="1700" dirty="0">
                <a:latin typeface="Tahoma" pitchFamily="34" charset="0"/>
                <a:ea typeface="ＭＳ Ｐゴシック" pitchFamily="34" charset="-128"/>
                <a:cs typeface="Tahoma" pitchFamily="34" charset="0"/>
              </a:rPr>
              <a:t>Kamil lebih bagus </a:t>
            </a:r>
            <a:r>
              <a:rPr lang="id-ID" sz="1700" dirty="0" smtClean="0">
                <a:latin typeface="Tahoma" pitchFamily="34" charset="0"/>
                <a:ea typeface="ＭＳ Ｐゴシック" pitchFamily="34" charset="-128"/>
                <a:cs typeface="Tahoma" pitchFamily="34" charset="0"/>
              </a:rPr>
              <a:t>dibanding Dedi </a:t>
            </a:r>
            <a:r>
              <a:rPr lang="id-ID" sz="1700" dirty="0">
                <a:latin typeface="Tahoma" pitchFamily="34" charset="0"/>
                <a:ea typeface="ＭＳ Ｐゴシック" pitchFamily="34" charset="-128"/>
                <a:cs typeface="Tahoma" pitchFamily="34" charset="0"/>
              </a:rPr>
              <a:t>Mulyadi, Deddy Mizwar dan Abdullah Gymnastiar (Aa Gym</a:t>
            </a:r>
            <a:r>
              <a:rPr lang="id-ID" sz="1700" dirty="0" smtClean="0">
                <a:latin typeface="Tahoma" pitchFamily="34" charset="0"/>
                <a:ea typeface="ＭＳ Ｐゴシック" pitchFamily="34" charset="-128"/>
                <a:cs typeface="Tahoma" pitchFamily="34" charset="0"/>
              </a:rPr>
              <a:t>).</a:t>
            </a:r>
            <a:endParaRPr lang="en-US" sz="1700" dirty="0" smtClean="0">
              <a:latin typeface="Tahoma" pitchFamily="34" charset="0"/>
              <a:ea typeface="ＭＳ Ｐゴシック" pitchFamily="34" charset="-128"/>
              <a:cs typeface="Tahoma" pitchFamily="34" charset="0"/>
            </a:endParaRPr>
          </a:p>
          <a:p>
            <a:pPr marL="287338" indent="-287338" algn="just" eaLnBrk="1" hangingPunct="1">
              <a:lnSpc>
                <a:spcPct val="105000"/>
              </a:lnSpc>
              <a:spcAft>
                <a:spcPct val="40000"/>
              </a:spcAft>
            </a:pPr>
            <a:r>
              <a:rPr lang="en-US" sz="1700" dirty="0" err="1" smtClean="0">
                <a:latin typeface="Tahoma" pitchFamily="34" charset="0"/>
                <a:ea typeface="ＭＳ Ｐゴシック" pitchFamily="34" charset="-128"/>
                <a:cs typeface="Tahoma" pitchFamily="34" charset="0"/>
              </a:rPr>
              <a:t>Ini</a:t>
            </a:r>
            <a:r>
              <a:rPr lang="en-US" sz="1700" dirty="0" smtClean="0">
                <a:latin typeface="Tahoma" pitchFamily="34" charset="0"/>
                <a:ea typeface="ＭＳ Ｐゴシック" pitchFamily="34" charset="-128"/>
                <a:cs typeface="Tahoma" pitchFamily="34" charset="0"/>
              </a:rPr>
              <a:t> yang </a:t>
            </a:r>
            <a:r>
              <a:rPr lang="en-US" sz="1700" dirty="0" err="1" smtClean="0">
                <a:latin typeface="Tahoma" pitchFamily="34" charset="0"/>
                <a:ea typeface="ＭＳ Ｐゴシック" pitchFamily="34" charset="-128"/>
                <a:cs typeface="Tahoma" pitchFamily="34" charset="0"/>
              </a:rPr>
              <a:t>menjelaskan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mengapa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elektabilitas</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atau</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dukungan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kepada</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Ridwan</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Kamil</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lebih</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besar</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dibanding</a:t>
            </a:r>
            <a:r>
              <a:rPr lang="en-US" sz="1700" dirty="0" smtClean="0">
                <a:latin typeface="Tahoma" pitchFamily="34" charset="0"/>
                <a:ea typeface="ＭＳ Ｐゴシック" pitchFamily="34" charset="-128"/>
                <a:cs typeface="Tahoma" pitchFamily="34" charset="0"/>
              </a:rPr>
              <a:t> </a:t>
            </a:r>
            <a:r>
              <a:rPr lang="en-US" sz="1700" dirty="0" err="1" smtClean="0">
                <a:latin typeface="Tahoma" pitchFamily="34" charset="0"/>
                <a:ea typeface="ＭＳ Ｐゴシック" pitchFamily="34" charset="-128"/>
                <a:cs typeface="Tahoma" pitchFamily="34" charset="0"/>
              </a:rPr>
              <a:t>calon</a:t>
            </a:r>
            <a:r>
              <a:rPr lang="en-US" sz="1700" dirty="0" smtClean="0">
                <a:latin typeface="Tahoma" pitchFamily="34" charset="0"/>
                <a:ea typeface="ＭＳ Ｐゴシック" pitchFamily="34" charset="-128"/>
                <a:cs typeface="Tahoma" pitchFamily="34" charset="0"/>
              </a:rPr>
              <a:t> lain. </a:t>
            </a:r>
            <a:endParaRPr lang="id-ID" sz="1700" dirty="0">
              <a:latin typeface="Tahoma" pitchFamily="34" charset="0"/>
              <a:ea typeface="ＭＳ Ｐゴシック" pitchFamily="34" charset="-128"/>
              <a:cs typeface="Tahoma" pitchFamily="34" charset="0"/>
            </a:endParaRPr>
          </a:p>
        </p:txBody>
      </p:sp>
      <p:sp>
        <p:nvSpPr>
          <p:cNvPr id="115715" name="Rectangle 2"/>
          <p:cNvSpPr>
            <a:spLocks noChangeArrowheads="1"/>
          </p:cNvSpPr>
          <p:nvPr/>
        </p:nvSpPr>
        <p:spPr bwMode="auto">
          <a:xfrm>
            <a:off x="762000" y="655638"/>
            <a:ext cx="7772400" cy="749300"/>
          </a:xfrm>
          <a:prstGeom prst="rect">
            <a:avLst/>
          </a:prstGeom>
          <a:noFill/>
          <a:ln w="9525">
            <a:noFill/>
            <a:miter lim="800000"/>
            <a:headEnd/>
            <a:tailEnd/>
          </a:ln>
        </p:spPr>
        <p:txBody>
          <a:bodyPr anchor="ctr"/>
          <a:lstStyle/>
          <a:p>
            <a:r>
              <a:rPr lang="en-US" sz="3300">
                <a:solidFill>
                  <a:schemeClr val="tx2"/>
                </a:solidFill>
                <a:latin typeface="Tahoma" pitchFamily="34" charset="0"/>
                <a:cs typeface="Tahoma" pitchFamily="34" charset="0"/>
              </a:rPr>
              <a:t>Temuan</a:t>
            </a:r>
          </a:p>
        </p:txBody>
      </p:sp>
      <p:sp>
        <p:nvSpPr>
          <p:cNvPr id="7"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3B56580E-1764-42F7-A536-109C9364122B}" type="slidenum">
              <a:rPr lang="en-US" sz="1100">
                <a:latin typeface="+mj-lt"/>
              </a:rPr>
              <a:pPr algn="ctr">
                <a:defRPr/>
              </a:pPr>
              <a:t>36</a:t>
            </a:fld>
            <a:endParaRPr lang="en-US" sz="1100">
              <a:latin typeface="+mj-lt"/>
            </a:endParaRPr>
          </a:p>
        </p:txBody>
      </p:sp>
      <p:sp>
        <p:nvSpPr>
          <p:cNvPr id="115717"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533400" y="2819400"/>
            <a:ext cx="8229600" cy="1143000"/>
          </a:xfrm>
        </p:spPr>
        <p:txBody>
          <a:bodyPr/>
          <a:lstStyle/>
          <a:p>
            <a:pPr algn="r" eaLnBrk="1" hangingPunct="1">
              <a:defRPr/>
            </a:pPr>
            <a:r>
              <a:rPr lang="en-US" sz="3000" smtClean="0">
                <a:solidFill>
                  <a:schemeClr val="tx1"/>
                </a:solidFill>
                <a:effectLst>
                  <a:outerShdw blurRad="38100" dist="38100" dir="2700000" algn="tl">
                    <a:srgbClr val="C0C0C0"/>
                  </a:outerShdw>
                </a:effectLst>
                <a:ea typeface="ＭＳ Ｐゴシック" pitchFamily="34" charset="-128"/>
              </a:rPr>
              <a:t>OPINI TERHADAP ISU</a:t>
            </a:r>
            <a:endParaRPr lang="en-US" sz="3000" dirty="0" smtClean="0">
              <a:solidFill>
                <a:schemeClr val="tx1"/>
              </a:solidFill>
              <a:effectLst>
                <a:outerShdw blurRad="38100" dist="38100" dir="2700000" algn="tl">
                  <a:srgbClr val="C0C0C0"/>
                </a:outerShdw>
              </a:effectLst>
              <a:ea typeface="ＭＳ Ｐゴシック" pitchFamily="34" charset="-128"/>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ChangeArrowheads="1"/>
          </p:cNvSpPr>
          <p:nvPr/>
        </p:nvSpPr>
        <p:spPr bwMode="auto">
          <a:xfrm>
            <a:off x="762000" y="655638"/>
            <a:ext cx="7772400" cy="749300"/>
          </a:xfrm>
          <a:prstGeom prst="rect">
            <a:avLst/>
          </a:prstGeom>
          <a:noFill/>
          <a:ln w="9525">
            <a:noFill/>
            <a:miter lim="800000"/>
            <a:headEnd/>
            <a:tailEnd/>
          </a:ln>
        </p:spPr>
        <p:txBody>
          <a:bodyPr anchor="ctr"/>
          <a:lstStyle/>
          <a:p>
            <a:r>
              <a:rPr lang="en-US" sz="3200" err="1" smtClean="0">
                <a:solidFill>
                  <a:schemeClr val="tx2"/>
                </a:solidFill>
                <a:latin typeface="Tahoma" pitchFamily="34" charset="0"/>
                <a:cs typeface="Tahoma" pitchFamily="34" charset="0"/>
              </a:rPr>
              <a:t>Calon</a:t>
            </a:r>
            <a:r>
              <a:rPr lang="en-US" sz="3200" smtClean="0">
                <a:solidFill>
                  <a:schemeClr val="tx2"/>
                </a:solidFill>
                <a:latin typeface="Tahoma" pitchFamily="34" charset="0"/>
                <a:cs typeface="Tahoma" pitchFamily="34" charset="0"/>
              </a:rPr>
              <a:t> Independen vs Partai</a:t>
            </a:r>
            <a:endParaRPr lang="en-US" sz="3200" dirty="0">
              <a:solidFill>
                <a:schemeClr val="tx2"/>
              </a:solidFill>
              <a:latin typeface="Tahoma" pitchFamily="34" charset="0"/>
              <a:cs typeface="Tahoma" pitchFamily="34" charset="0"/>
            </a:endParaRPr>
          </a:p>
        </p:txBody>
      </p:sp>
      <p:sp>
        <p:nvSpPr>
          <p:cNvPr id="9" name="Slide Number Placeholder 5"/>
          <p:cNvSpPr txBox="1">
            <a:spLocks noGrp="1"/>
          </p:cNvSpPr>
          <p:nvPr/>
        </p:nvSpPr>
        <p:spPr bwMode="auto">
          <a:xfrm>
            <a:off x="8318500" y="6418263"/>
            <a:ext cx="762000" cy="384175"/>
          </a:xfrm>
          <a:prstGeom prst="rect">
            <a:avLst/>
          </a:prstGeom>
          <a:noFill/>
          <a:ln>
            <a:miter lim="800000"/>
            <a:headEnd/>
            <a:tailEnd/>
          </a:ln>
        </p:spPr>
        <p:txBody>
          <a:bodyPr anchor="ctr"/>
          <a:lstStyle/>
          <a:p>
            <a:pPr algn="ctr">
              <a:defRPr/>
            </a:pPr>
            <a:fld id="{7E18C13A-1645-43EC-B318-9468E75C671D}" type="slidenum">
              <a:rPr lang="en-US" sz="1100">
                <a:latin typeface="+mj-lt"/>
              </a:rPr>
              <a:pPr algn="ctr">
                <a:defRPr/>
              </a:pPr>
              <a:t>38</a:t>
            </a:fld>
            <a:endParaRPr lang="en-US" sz="1100">
              <a:latin typeface="+mj-lt"/>
            </a:endParaRPr>
          </a:p>
        </p:txBody>
      </p:sp>
      <p:sp>
        <p:nvSpPr>
          <p:cNvPr id="55301"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
        <p:nvSpPr>
          <p:cNvPr id="55302" name="Rectangle 4"/>
          <p:cNvSpPr>
            <a:spLocks noChangeArrowheads="1"/>
          </p:cNvSpPr>
          <p:nvPr/>
        </p:nvSpPr>
        <p:spPr bwMode="auto">
          <a:xfrm>
            <a:off x="838200" y="1600200"/>
            <a:ext cx="7669213" cy="533400"/>
          </a:xfrm>
          <a:prstGeom prst="rect">
            <a:avLst/>
          </a:prstGeom>
          <a:noFill/>
          <a:ln w="9525">
            <a:noFill/>
            <a:miter lim="800000"/>
            <a:headEnd/>
            <a:tailEnd/>
          </a:ln>
        </p:spPr>
        <p:txBody>
          <a:bodyPr anchor="ctr"/>
          <a:lstStyle/>
          <a:p>
            <a:pPr algn="ctr"/>
            <a:r>
              <a:rPr lang="en-US" sz="1200" dirty="0"/>
              <a:t>Di </a:t>
            </a:r>
            <a:r>
              <a:rPr lang="en-US" sz="1200" dirty="0" err="1"/>
              <a:t>antara</a:t>
            </a:r>
            <a:r>
              <a:rPr lang="en-US" sz="1200" dirty="0"/>
              <a:t> </a:t>
            </a:r>
            <a:r>
              <a:rPr lang="en-US" sz="1200" dirty="0" err="1"/>
              <a:t>calon-calon</a:t>
            </a:r>
            <a:r>
              <a:rPr lang="en-US" sz="1200" dirty="0"/>
              <a:t> </a:t>
            </a:r>
            <a:r>
              <a:rPr lang="en-US" sz="1200" dirty="0" err="1"/>
              <a:t>Gubernur</a:t>
            </a:r>
            <a:r>
              <a:rPr lang="en-US" sz="1200" dirty="0"/>
              <a:t> </a:t>
            </a:r>
            <a:r>
              <a:rPr lang="en-US" sz="1200" dirty="0" err="1"/>
              <a:t>Jawa</a:t>
            </a:r>
            <a:r>
              <a:rPr lang="en-US" sz="1200" dirty="0"/>
              <a:t> Barat yang </a:t>
            </a:r>
            <a:r>
              <a:rPr lang="en-US" sz="1200" dirty="0" err="1"/>
              <a:t>maju</a:t>
            </a:r>
            <a:r>
              <a:rPr lang="en-US" sz="1200" dirty="0"/>
              <a:t> </a:t>
            </a:r>
            <a:r>
              <a:rPr lang="en-US" sz="1200" dirty="0" err="1"/>
              <a:t>dalam</a:t>
            </a:r>
            <a:r>
              <a:rPr lang="en-US" sz="1200" dirty="0"/>
              <a:t> </a:t>
            </a:r>
            <a:r>
              <a:rPr lang="en-US" sz="1200" dirty="0" err="1"/>
              <a:t>Pilkada</a:t>
            </a:r>
            <a:r>
              <a:rPr lang="en-US" sz="1200" dirty="0"/>
              <a:t> </a:t>
            </a:r>
            <a:r>
              <a:rPr lang="en-US" sz="1200" dirty="0" err="1"/>
              <a:t>mendatang</a:t>
            </a:r>
            <a:r>
              <a:rPr lang="en-US" sz="1200" dirty="0"/>
              <a:t>, </a:t>
            </a:r>
            <a:r>
              <a:rPr lang="en-US" sz="1200" dirty="0" err="1"/>
              <a:t>ada</a:t>
            </a:r>
            <a:r>
              <a:rPr lang="en-US" sz="1200" dirty="0"/>
              <a:t> </a:t>
            </a:r>
            <a:r>
              <a:rPr lang="en-US" sz="1200" dirty="0" err="1"/>
              <a:t>calon</a:t>
            </a:r>
            <a:r>
              <a:rPr lang="en-US" sz="1200" dirty="0"/>
              <a:t> </a:t>
            </a:r>
            <a:r>
              <a:rPr lang="en-US" sz="1200" b="1" dirty="0"/>
              <a:t>yang</a:t>
            </a:r>
            <a:r>
              <a:rPr lang="en-US" sz="1200" dirty="0"/>
              <a:t> </a:t>
            </a:r>
            <a:r>
              <a:rPr lang="en-US" sz="1200" b="1" dirty="0" err="1"/>
              <a:t>dicalonkan</a:t>
            </a:r>
            <a:r>
              <a:rPr lang="en-US" sz="1200" dirty="0"/>
              <a:t> </a:t>
            </a:r>
            <a:r>
              <a:rPr lang="en-US" sz="1200" b="1" dirty="0" err="1"/>
              <a:t>oleh</a:t>
            </a:r>
            <a:r>
              <a:rPr lang="en-US" sz="1200" b="1" dirty="0"/>
              <a:t> </a:t>
            </a:r>
            <a:r>
              <a:rPr lang="en-US" sz="1200" b="1" dirty="0" err="1"/>
              <a:t>partai</a:t>
            </a:r>
            <a:r>
              <a:rPr lang="en-US" sz="1200" dirty="0"/>
              <a:t>, </a:t>
            </a:r>
            <a:r>
              <a:rPr lang="en-US" sz="1200" dirty="0" err="1"/>
              <a:t>dan</a:t>
            </a:r>
            <a:r>
              <a:rPr lang="en-US" sz="1200" dirty="0"/>
              <a:t> </a:t>
            </a:r>
            <a:r>
              <a:rPr lang="en-US" sz="1200" dirty="0" err="1"/>
              <a:t>ada</a:t>
            </a:r>
            <a:r>
              <a:rPr lang="en-US" sz="1200" dirty="0"/>
              <a:t> </a:t>
            </a:r>
            <a:r>
              <a:rPr lang="en-US" sz="1200" dirty="0" err="1"/>
              <a:t>calon</a:t>
            </a:r>
            <a:r>
              <a:rPr lang="en-US" sz="1200" dirty="0"/>
              <a:t> yang </a:t>
            </a:r>
            <a:r>
              <a:rPr lang="en-US" sz="1200" b="1" dirty="0" err="1"/>
              <a:t>tidak</a:t>
            </a:r>
            <a:r>
              <a:rPr lang="en-US" sz="1200" b="1" dirty="0"/>
              <a:t> </a:t>
            </a:r>
            <a:r>
              <a:rPr lang="en-US" sz="1200" b="1" dirty="0" err="1"/>
              <a:t>dicalonkan</a:t>
            </a:r>
            <a:r>
              <a:rPr lang="en-US" sz="1200" dirty="0"/>
              <a:t> </a:t>
            </a:r>
            <a:r>
              <a:rPr lang="en-US" sz="1200" dirty="0" err="1"/>
              <a:t>oleh</a:t>
            </a:r>
            <a:r>
              <a:rPr lang="en-US" sz="1200" dirty="0"/>
              <a:t> </a:t>
            </a:r>
            <a:r>
              <a:rPr lang="en-US" sz="1200" dirty="0" err="1"/>
              <a:t>partai</a:t>
            </a:r>
            <a:r>
              <a:rPr lang="en-US" sz="1200" dirty="0"/>
              <a:t> (</a:t>
            </a:r>
            <a:r>
              <a:rPr lang="en-US" sz="1200" dirty="0" err="1"/>
              <a:t>calon</a:t>
            </a:r>
            <a:r>
              <a:rPr lang="en-US" sz="1200" dirty="0"/>
              <a:t> </a:t>
            </a:r>
            <a:r>
              <a:rPr lang="en-US" sz="1200" dirty="0" err="1"/>
              <a:t>independen</a:t>
            </a:r>
            <a:r>
              <a:rPr lang="en-US" sz="1200" dirty="0"/>
              <a:t>). </a:t>
            </a:r>
            <a:r>
              <a:rPr lang="en-US" sz="1200" dirty="0" err="1"/>
              <a:t>Jika</a:t>
            </a:r>
            <a:r>
              <a:rPr lang="en-US" sz="1200" dirty="0"/>
              <a:t> </a:t>
            </a:r>
            <a:r>
              <a:rPr lang="en-US" sz="1200" dirty="0" err="1"/>
              <a:t>pemilihan</a:t>
            </a:r>
            <a:r>
              <a:rPr lang="en-US" sz="1200" dirty="0"/>
              <a:t> </a:t>
            </a:r>
            <a:r>
              <a:rPr lang="en-US" sz="1200" dirty="0" err="1"/>
              <a:t>Gubernur</a:t>
            </a:r>
            <a:r>
              <a:rPr lang="en-US" sz="1200" dirty="0"/>
              <a:t> </a:t>
            </a:r>
            <a:r>
              <a:rPr lang="en-US" sz="1200" dirty="0" err="1"/>
              <a:t>diadakan</a:t>
            </a:r>
            <a:r>
              <a:rPr lang="en-US" sz="1200" dirty="0"/>
              <a:t> </a:t>
            </a:r>
            <a:r>
              <a:rPr lang="en-US" sz="1200" dirty="0" err="1"/>
              <a:t>sekarang</a:t>
            </a:r>
            <a:r>
              <a:rPr lang="en-US" sz="1200" dirty="0"/>
              <a:t>, </a:t>
            </a:r>
            <a:r>
              <a:rPr lang="en-US" sz="1200" dirty="0" err="1"/>
              <a:t>calon</a:t>
            </a:r>
            <a:r>
              <a:rPr lang="en-US" sz="1200" dirty="0"/>
              <a:t> </a:t>
            </a:r>
            <a:r>
              <a:rPr lang="en-US" sz="1200" dirty="0" err="1"/>
              <a:t>mana</a:t>
            </a:r>
            <a:r>
              <a:rPr lang="en-US" sz="1200" dirty="0"/>
              <a:t> yang </a:t>
            </a:r>
            <a:r>
              <a:rPr lang="en-US" sz="1200" dirty="0" err="1"/>
              <a:t>akan</a:t>
            </a:r>
            <a:r>
              <a:rPr lang="en-US" sz="1200" dirty="0"/>
              <a:t> </a:t>
            </a:r>
            <a:r>
              <a:rPr lang="en-US" sz="1200" dirty="0" err="1"/>
              <a:t>Ibu</a:t>
            </a:r>
            <a:r>
              <a:rPr lang="en-US" sz="1200" dirty="0"/>
              <a:t>/</a:t>
            </a:r>
            <a:r>
              <a:rPr lang="en-US" sz="1200" dirty="0" err="1"/>
              <a:t>Bapak</a:t>
            </a:r>
            <a:r>
              <a:rPr lang="en-US" sz="1200" dirty="0"/>
              <a:t> </a:t>
            </a:r>
            <a:r>
              <a:rPr lang="en-US" sz="1200" dirty="0" err="1"/>
              <a:t>pilih</a:t>
            </a:r>
            <a:r>
              <a:rPr lang="en-US" sz="1200" dirty="0"/>
              <a:t>?</a:t>
            </a:r>
            <a:r>
              <a:rPr lang="en-US" sz="1200" dirty="0" smtClean="0"/>
              <a:t>  </a:t>
            </a:r>
            <a:r>
              <a:rPr lang="en-US" sz="1200" dirty="0"/>
              <a:t>(%)</a:t>
            </a:r>
          </a:p>
        </p:txBody>
      </p:sp>
      <p:graphicFrame>
        <p:nvGraphicFramePr>
          <p:cNvPr id="55298" name="Object 6"/>
          <p:cNvGraphicFramePr>
            <a:graphicFrameLocks noChangeAspect="1"/>
          </p:cNvGraphicFramePr>
          <p:nvPr>
            <p:extLst>
              <p:ext uri="{D42A27DB-BD31-4B8C-83A1-F6EECF244321}">
                <p14:modId xmlns:p14="http://schemas.microsoft.com/office/powerpoint/2010/main" val="2683082422"/>
              </p:ext>
            </p:extLst>
          </p:nvPr>
        </p:nvGraphicFramePr>
        <p:xfrm>
          <a:off x="979488" y="2286000"/>
          <a:ext cx="7216775" cy="2862263"/>
        </p:xfrm>
        <a:graphic>
          <a:graphicData uri="http://schemas.openxmlformats.org/presentationml/2006/ole">
            <mc:AlternateContent xmlns:mc="http://schemas.openxmlformats.org/markup-compatibility/2006">
              <mc:Choice xmlns:v="urn:schemas-microsoft-com:vml" Requires="v">
                <p:oleObj spid="_x0000_s289875" name="Chart" r:id="rId4" imgW="10713791" imgH="4244427" progId="MSGraph.Chart.8">
                  <p:embed followColorScheme="full"/>
                </p:oleObj>
              </mc:Choice>
              <mc:Fallback>
                <p:oleObj name="Chart" r:id="rId4" imgW="10713791" imgH="4244427" progId="MSGraph.Chart.8">
                  <p:embed followColorScheme="full"/>
                  <p:pic>
                    <p:nvPicPr>
                      <p:cNvPr id="0" name=""/>
                      <p:cNvPicPr>
                        <a:picLocks noChangeAspect="1" noChangeArrowheads="1"/>
                      </p:cNvPicPr>
                      <p:nvPr/>
                    </p:nvPicPr>
                    <p:blipFill>
                      <a:blip r:embed="rId5"/>
                      <a:srcRect/>
                      <a:stretch>
                        <a:fillRect/>
                      </a:stretch>
                    </p:blipFill>
                    <p:spPr bwMode="auto">
                      <a:xfrm>
                        <a:off x="979488" y="2286000"/>
                        <a:ext cx="7216775" cy="286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303" name="Text Box 7"/>
          <p:cNvSpPr txBox="1">
            <a:spLocks noChangeArrowheads="1"/>
          </p:cNvSpPr>
          <p:nvPr/>
        </p:nvSpPr>
        <p:spPr bwMode="auto">
          <a:xfrm>
            <a:off x="762000" y="5486400"/>
            <a:ext cx="7696200" cy="461665"/>
          </a:xfrm>
          <a:prstGeom prst="rect">
            <a:avLst/>
          </a:prstGeom>
          <a:noFill/>
          <a:ln w="9525">
            <a:noFill/>
            <a:miter lim="800000"/>
            <a:headEnd/>
            <a:tailEnd/>
          </a:ln>
        </p:spPr>
        <p:txBody>
          <a:bodyPr>
            <a:spAutoFit/>
          </a:bodyPr>
          <a:lstStyle/>
          <a:p>
            <a:pPr algn="ctr">
              <a:spcBef>
                <a:spcPct val="50000"/>
              </a:spcBef>
            </a:pPr>
            <a:r>
              <a:rPr lang="en-US" sz="1200" smtClean="0"/>
              <a:t>Yang menyatakan akan memilih calon partai 35%, lebih banyak dibanding yang akan memilih calon independen 23%. Selebihnya menyatakan bahwa perbedaan itu tidak penting (31%), dan yang tidak menjawab 11%.</a:t>
            </a:r>
            <a:endParaRPr lang="en-US" sz="1200" dirty="0"/>
          </a:p>
        </p:txBody>
      </p:sp>
    </p:spTree>
    <p:extLst>
      <p:ext uri="{BB962C8B-B14F-4D97-AF65-F5344CB8AC3E}">
        <p14:creationId xmlns:p14="http://schemas.microsoft.com/office/powerpoint/2010/main" val="3461002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ChangeArrowheads="1"/>
          </p:cNvSpPr>
          <p:nvPr/>
        </p:nvSpPr>
        <p:spPr bwMode="auto">
          <a:xfrm>
            <a:off x="381000" y="457200"/>
            <a:ext cx="7772400" cy="749300"/>
          </a:xfrm>
          <a:prstGeom prst="rect">
            <a:avLst/>
          </a:prstGeom>
          <a:noFill/>
          <a:ln w="9525">
            <a:noFill/>
            <a:miter lim="800000"/>
            <a:headEnd/>
            <a:tailEnd/>
          </a:ln>
        </p:spPr>
        <p:txBody>
          <a:bodyPr anchor="ctr"/>
          <a:lstStyle/>
          <a:p>
            <a:r>
              <a:rPr lang="en-US" altLang="en-US" sz="3200" b="1" dirty="0" err="1" smtClean="0">
                <a:solidFill>
                  <a:schemeClr val="tx2"/>
                </a:solidFill>
                <a:latin typeface="Tahoma" pitchFamily="34" charset="0"/>
                <a:ea typeface="MS PGothic" pitchFamily="34" charset="-128"/>
                <a:cs typeface="Tahoma" pitchFamily="34" charset="0"/>
              </a:rPr>
              <a:t>Isu</a:t>
            </a:r>
            <a:r>
              <a:rPr lang="en-US" altLang="en-US" sz="3200" b="1" dirty="0" smtClean="0">
                <a:solidFill>
                  <a:schemeClr val="tx2"/>
                </a:solidFill>
                <a:latin typeface="Tahoma" pitchFamily="34" charset="0"/>
                <a:ea typeface="MS PGothic" pitchFamily="34" charset="-128"/>
                <a:cs typeface="Tahoma" pitchFamily="34" charset="0"/>
              </a:rPr>
              <a:t>: </a:t>
            </a:r>
          </a:p>
          <a:p>
            <a:r>
              <a:rPr lang="en-US" altLang="en-US" sz="2800" dirty="0" err="1" smtClean="0">
                <a:solidFill>
                  <a:schemeClr val="tx2"/>
                </a:solidFill>
                <a:latin typeface="Tahoma" pitchFamily="34" charset="0"/>
                <a:ea typeface="MS PGothic" pitchFamily="34" charset="-128"/>
                <a:cs typeface="Tahoma" pitchFamily="34" charset="0"/>
              </a:rPr>
              <a:t>Ridwan</a:t>
            </a:r>
            <a:r>
              <a:rPr lang="en-US" altLang="en-US" sz="2800" dirty="0">
                <a:solidFill>
                  <a:schemeClr val="tx2"/>
                </a:solidFill>
                <a:latin typeface="Tahoma" pitchFamily="34" charset="0"/>
                <a:ea typeface="MS PGothic" pitchFamily="34" charset="-128"/>
                <a:cs typeface="Tahoma" pitchFamily="34" charset="0"/>
              </a:rPr>
              <a:t> </a:t>
            </a:r>
            <a:r>
              <a:rPr lang="en-US" altLang="en-US" sz="2800" dirty="0" err="1" smtClean="0">
                <a:solidFill>
                  <a:schemeClr val="tx2"/>
                </a:solidFill>
                <a:latin typeface="Tahoma" pitchFamily="34" charset="0"/>
                <a:ea typeface="MS PGothic" pitchFamily="34" charset="-128"/>
                <a:cs typeface="Tahoma" pitchFamily="34" charset="0"/>
              </a:rPr>
              <a:t>Kamil</a:t>
            </a:r>
            <a:r>
              <a:rPr lang="en-US" altLang="en-US" sz="2800" dirty="0" smtClean="0">
                <a:solidFill>
                  <a:schemeClr val="tx2"/>
                </a:solidFill>
                <a:latin typeface="Tahoma" pitchFamily="34" charset="0"/>
                <a:ea typeface="MS PGothic" pitchFamily="34" charset="-128"/>
                <a:cs typeface="Tahoma" pitchFamily="34" charset="0"/>
              </a:rPr>
              <a:t> </a:t>
            </a:r>
            <a:r>
              <a:rPr lang="en-US" altLang="en-US" sz="2800" dirty="0" err="1" smtClean="0">
                <a:solidFill>
                  <a:schemeClr val="tx2"/>
                </a:solidFill>
                <a:latin typeface="Tahoma" pitchFamily="34" charset="0"/>
                <a:ea typeface="MS PGothic" pitchFamily="34" charset="-128"/>
                <a:cs typeface="Tahoma" pitchFamily="34" charset="0"/>
              </a:rPr>
              <a:t>Diusung</a:t>
            </a:r>
            <a:r>
              <a:rPr lang="en-US" altLang="en-US" sz="2800" dirty="0" smtClean="0">
                <a:solidFill>
                  <a:schemeClr val="tx2"/>
                </a:solidFill>
                <a:latin typeface="Tahoma" pitchFamily="34" charset="0"/>
                <a:ea typeface="MS PGothic" pitchFamily="34" charset="-128"/>
                <a:cs typeface="Tahoma" pitchFamily="34" charset="0"/>
              </a:rPr>
              <a:t> </a:t>
            </a:r>
            <a:r>
              <a:rPr lang="en-US" altLang="en-US" sz="2800" err="1" smtClean="0">
                <a:solidFill>
                  <a:schemeClr val="tx2"/>
                </a:solidFill>
                <a:latin typeface="Tahoma" pitchFamily="34" charset="0"/>
                <a:ea typeface="MS PGothic" pitchFamily="34" charset="-128"/>
                <a:cs typeface="Tahoma" pitchFamily="34" charset="0"/>
              </a:rPr>
              <a:t>Partai</a:t>
            </a:r>
            <a:r>
              <a:rPr lang="en-US" altLang="en-US" sz="2800" smtClean="0">
                <a:solidFill>
                  <a:schemeClr val="tx2"/>
                </a:solidFill>
                <a:latin typeface="Tahoma" pitchFamily="34" charset="0"/>
                <a:ea typeface="MS PGothic" pitchFamily="34" charset="-128"/>
                <a:cs typeface="Tahoma" pitchFamily="34" charset="0"/>
              </a:rPr>
              <a:t> Pendukung Ahok</a:t>
            </a:r>
            <a:endParaRPr lang="en-US" altLang="en-US" sz="2800" dirty="0">
              <a:solidFill>
                <a:schemeClr val="tx2"/>
              </a:solidFill>
              <a:latin typeface="Tahoma" pitchFamily="34" charset="0"/>
              <a:ea typeface="MS PGothic" pitchFamily="34" charset="-128"/>
              <a:cs typeface="Tahoma" pitchFamily="34" charset="0"/>
            </a:endParaRPr>
          </a:p>
        </p:txBody>
      </p:sp>
      <p:sp>
        <p:nvSpPr>
          <p:cNvPr id="48133" name="Slide Number Placeholder 5"/>
          <p:cNvSpPr>
            <a:spLocks noGrp="1"/>
          </p:cNvSpPr>
          <p:nvPr>
            <p:ph type="sldNum" sz="quarter" idx="12"/>
          </p:nvPr>
        </p:nvSpPr>
        <p:spPr bwMode="auto">
          <a:xfrm>
            <a:off x="8318500" y="6418263"/>
            <a:ext cx="762000" cy="384175"/>
          </a:xfrm>
          <a:noFill/>
          <a:ln>
            <a:miter lim="800000"/>
            <a:headEnd/>
            <a:tailEnd/>
          </a:ln>
        </p:spPr>
        <p:txBody>
          <a:bodyPr anchor="ctr"/>
          <a:lstStyle/>
          <a:p>
            <a:pPr algn="ctr"/>
            <a:fld id="{7EA571CE-73AC-4871-9887-7AFD523E345C}" type="slidenum">
              <a:rPr lang="en-US" altLang="en-US" sz="1100" smtClean="0">
                <a:latin typeface="Lucida Sans Unicode" pitchFamily="34" charset="0"/>
                <a:ea typeface="MS PGothic" pitchFamily="34" charset="-128"/>
              </a:rPr>
              <a:pPr algn="ctr"/>
              <a:t>39</a:t>
            </a:fld>
            <a:endParaRPr lang="en-US" altLang="en-US" sz="1100" smtClean="0">
              <a:latin typeface="Lucida Sans Unicode" pitchFamily="34" charset="0"/>
              <a:ea typeface="MS PGothic" pitchFamily="34" charset="-128"/>
            </a:endParaRPr>
          </a:p>
        </p:txBody>
      </p:sp>
      <p:sp>
        <p:nvSpPr>
          <p:cNvPr id="48135" name="Rectangle 4"/>
          <p:cNvSpPr>
            <a:spLocks noChangeArrowheads="1"/>
          </p:cNvSpPr>
          <p:nvPr/>
        </p:nvSpPr>
        <p:spPr bwMode="auto">
          <a:xfrm>
            <a:off x="228600" y="2032000"/>
            <a:ext cx="3581400" cy="533400"/>
          </a:xfrm>
          <a:prstGeom prst="rect">
            <a:avLst/>
          </a:prstGeom>
          <a:noFill/>
          <a:ln w="9525">
            <a:noFill/>
            <a:miter lim="800000"/>
            <a:headEnd/>
            <a:tailEnd/>
          </a:ln>
        </p:spPr>
        <p:txBody>
          <a:bodyPr anchor="ctr"/>
          <a:lstStyle/>
          <a:p>
            <a:pPr algn="ctr"/>
            <a:r>
              <a:rPr lang="en-US" sz="1200" smtClean="0"/>
              <a:t>Apakah </a:t>
            </a:r>
            <a:r>
              <a:rPr lang="en-US" sz="1200"/>
              <a:t>Ibu/Bapak tahu atau pernah dengar berita atau pendapat bahwa Walikota Bandung Ridwan Kamil akan maju di pemilihan gubernur Jawa Barat dengan diusung oleh partai pendukung Ahok di Pilgub DKI Jakarta?</a:t>
            </a:r>
            <a:r>
              <a:rPr lang="en-US" altLang="en-US" sz="1200" smtClean="0">
                <a:ea typeface="MS PGothic" pitchFamily="34" charset="-128"/>
              </a:rPr>
              <a:t>...(%)</a:t>
            </a:r>
            <a:endParaRPr lang="en-US" altLang="en-US" sz="1200" dirty="0">
              <a:ea typeface="MS PGothic" pitchFamily="34" charset="-128"/>
            </a:endParaRPr>
          </a:p>
        </p:txBody>
      </p:sp>
      <p:sp>
        <p:nvSpPr>
          <p:cNvPr id="8" name="Right Arrow 7"/>
          <p:cNvSpPr/>
          <p:nvPr/>
        </p:nvSpPr>
        <p:spPr>
          <a:xfrm>
            <a:off x="3124200" y="3276600"/>
            <a:ext cx="1295400" cy="990600"/>
          </a:xfrm>
          <a:prstGeom prst="rightArrow">
            <a:avLst/>
          </a:prstGeom>
          <a:solidFill>
            <a:schemeClr val="bg2">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500" b="1" dirty="0" smtClean="0">
                <a:solidFill>
                  <a:schemeClr val="tx1"/>
                </a:solidFill>
                <a:latin typeface="Arial" pitchFamily="34" charset="0"/>
                <a:cs typeface="Arial" pitchFamily="34" charset="0"/>
              </a:rPr>
              <a:t>YA?</a:t>
            </a:r>
            <a:endParaRPr lang="id-ID" sz="1500" b="1" dirty="0">
              <a:solidFill>
                <a:schemeClr val="tx1"/>
              </a:solidFill>
              <a:latin typeface="Arial" pitchFamily="34" charset="0"/>
              <a:cs typeface="Arial" pitchFamily="34" charset="0"/>
            </a:endParaRPr>
          </a:p>
        </p:txBody>
      </p:sp>
      <p:graphicFrame>
        <p:nvGraphicFramePr>
          <p:cNvPr id="10" name="Object 1"/>
          <p:cNvGraphicFramePr>
            <a:graphicFrameLocks noChangeAspect="1"/>
          </p:cNvGraphicFramePr>
          <p:nvPr>
            <p:extLst>
              <p:ext uri="{D42A27DB-BD31-4B8C-83A1-F6EECF244321}">
                <p14:modId xmlns:p14="http://schemas.microsoft.com/office/powerpoint/2010/main" val="3178627726"/>
              </p:ext>
            </p:extLst>
          </p:nvPr>
        </p:nvGraphicFramePr>
        <p:xfrm>
          <a:off x="536575" y="3154363"/>
          <a:ext cx="2655888" cy="2408237"/>
        </p:xfrm>
        <a:graphic>
          <a:graphicData uri="http://schemas.openxmlformats.org/presentationml/2006/ole">
            <mc:AlternateContent xmlns:mc="http://schemas.openxmlformats.org/markup-compatibility/2006">
              <mc:Choice xmlns:v="urn:schemas-microsoft-com:vml" Requires="v">
                <p:oleObj spid="_x0000_s297119" name="Chart" r:id="rId4" imgW="3962295" imgH="3590754" progId="MSGraph.Chart.8">
                  <p:embed followColorScheme="full"/>
                </p:oleObj>
              </mc:Choice>
              <mc:Fallback>
                <p:oleObj name="Chart" r:id="rId4" imgW="3962295" imgH="3590754" progId="MSGraph.Chart.8">
                  <p:embed followColorScheme="full"/>
                  <p:pic>
                    <p:nvPicPr>
                      <p:cNvPr id="0" name=""/>
                      <p:cNvPicPr>
                        <a:picLocks noChangeAspect="1" noChangeArrowheads="1"/>
                      </p:cNvPicPr>
                      <p:nvPr/>
                    </p:nvPicPr>
                    <p:blipFill>
                      <a:blip r:embed="rId5"/>
                      <a:srcRect/>
                      <a:stretch>
                        <a:fillRect/>
                      </a:stretch>
                    </p:blipFill>
                    <p:spPr bwMode="auto">
                      <a:xfrm>
                        <a:off x="536575" y="3154363"/>
                        <a:ext cx="2655888" cy="2408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3535027449"/>
              </p:ext>
            </p:extLst>
          </p:nvPr>
        </p:nvGraphicFramePr>
        <p:xfrm>
          <a:off x="4340225" y="2627313"/>
          <a:ext cx="4295775" cy="2176462"/>
        </p:xfrm>
        <a:graphic>
          <a:graphicData uri="http://schemas.openxmlformats.org/presentationml/2006/ole">
            <mc:AlternateContent xmlns:mc="http://schemas.openxmlformats.org/markup-compatibility/2006">
              <mc:Choice xmlns:v="urn:schemas-microsoft-com:vml" Requires="v">
                <p:oleObj spid="_x0000_s297120" name="Chart" r:id="rId6" imgW="6263853" imgH="3185239" progId="MSGraph.Chart.8">
                  <p:embed followColorScheme="full"/>
                </p:oleObj>
              </mc:Choice>
              <mc:Fallback>
                <p:oleObj name="Chart" r:id="rId6" imgW="6263853" imgH="3185239" progId="MSGraph.Chart.8">
                  <p:embed followColorScheme="full"/>
                  <p:pic>
                    <p:nvPicPr>
                      <p:cNvPr id="0" name=""/>
                      <p:cNvPicPr>
                        <a:picLocks noChangeAspect="1" noChangeArrowheads="1"/>
                      </p:cNvPicPr>
                      <p:nvPr/>
                    </p:nvPicPr>
                    <p:blipFill>
                      <a:blip r:embed="rId7"/>
                      <a:srcRect/>
                      <a:stretch>
                        <a:fillRect/>
                      </a:stretch>
                    </p:blipFill>
                    <p:spPr bwMode="auto">
                      <a:xfrm>
                        <a:off x="4340225" y="2627313"/>
                        <a:ext cx="4295775" cy="2176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4"/>
          <p:cNvSpPr>
            <a:spLocks noChangeArrowheads="1"/>
          </p:cNvSpPr>
          <p:nvPr/>
        </p:nvSpPr>
        <p:spPr bwMode="auto">
          <a:xfrm>
            <a:off x="4343400" y="1905000"/>
            <a:ext cx="4343400" cy="533400"/>
          </a:xfrm>
          <a:prstGeom prst="rect">
            <a:avLst/>
          </a:prstGeom>
          <a:noFill/>
          <a:ln w="9525">
            <a:noFill/>
            <a:miter lim="800000"/>
            <a:headEnd/>
            <a:tailEnd/>
          </a:ln>
        </p:spPr>
        <p:txBody>
          <a:bodyPr anchor="ctr"/>
          <a:lstStyle/>
          <a:p>
            <a:pPr algn="ctr"/>
            <a:r>
              <a:rPr lang="sv-SE" altLang="en-US" sz="1200">
                <a:ea typeface="MS PGothic" pitchFamily="34" charset="-128"/>
              </a:rPr>
              <a:t>Jika ya, tahu, apakah Ibu/Bapak setuju, tidak setuju, atau merasa netral (setuju tidak, tidak setuju juga tidak) bila Ridwan Kamil maju di pemilihan gubernur Jawa Barat dengan diusung oleh partai yang mendukung Ahok di Pilgub DKI Jakarta?</a:t>
            </a:r>
            <a:r>
              <a:rPr lang="en-US" altLang="en-US" sz="1200" smtClean="0">
                <a:ea typeface="MS PGothic" pitchFamily="34" charset="-128"/>
              </a:rPr>
              <a:t>...(%)</a:t>
            </a:r>
            <a:endParaRPr lang="en-US" altLang="en-US" sz="1200" dirty="0">
              <a:ea typeface="MS PGothic" pitchFamily="34" charset="-128"/>
            </a:endParaRPr>
          </a:p>
        </p:txBody>
      </p:sp>
      <p:sp>
        <p:nvSpPr>
          <p:cNvPr id="11"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
        <p:nvSpPr>
          <p:cNvPr id="12" name="Text Box 7"/>
          <p:cNvSpPr txBox="1">
            <a:spLocks noChangeArrowheads="1"/>
          </p:cNvSpPr>
          <p:nvPr/>
        </p:nvSpPr>
        <p:spPr bwMode="auto">
          <a:xfrm>
            <a:off x="3810000" y="5105400"/>
            <a:ext cx="4648200" cy="1015663"/>
          </a:xfrm>
          <a:prstGeom prst="rect">
            <a:avLst/>
          </a:prstGeom>
          <a:noFill/>
          <a:ln w="9525">
            <a:noFill/>
            <a:miter lim="800000"/>
            <a:headEnd/>
            <a:tailEnd/>
          </a:ln>
        </p:spPr>
        <p:txBody>
          <a:bodyPr wrap="square">
            <a:spAutoFit/>
          </a:bodyPr>
          <a:lstStyle/>
          <a:p>
            <a:pPr algn="ctr">
              <a:spcBef>
                <a:spcPct val="50000"/>
              </a:spcBef>
            </a:pPr>
            <a:r>
              <a:rPr lang="en-US" sz="1200" dirty="0" smtClean="0"/>
              <a:t>Ada 23% yang </a:t>
            </a:r>
            <a:r>
              <a:rPr lang="en-US" sz="1200" err="1" smtClean="0"/>
              <a:t>tahu</a:t>
            </a:r>
            <a:r>
              <a:rPr lang="en-US" sz="1200" smtClean="0"/>
              <a:t> berita atau pendapat bahwa Ridwan </a:t>
            </a:r>
            <a:r>
              <a:rPr lang="en-US" sz="1200" dirty="0" err="1" smtClean="0"/>
              <a:t>Kamil</a:t>
            </a:r>
            <a:r>
              <a:rPr lang="en-US" sz="1200" dirty="0" smtClean="0"/>
              <a:t> </a:t>
            </a:r>
            <a:r>
              <a:rPr lang="en-US" sz="1200" dirty="0" err="1" smtClean="0"/>
              <a:t>akan</a:t>
            </a:r>
            <a:r>
              <a:rPr lang="en-US" sz="1200" dirty="0" smtClean="0"/>
              <a:t> </a:t>
            </a:r>
            <a:r>
              <a:rPr lang="en-US" sz="1200" dirty="0" err="1" smtClean="0"/>
              <a:t>diusung</a:t>
            </a:r>
            <a:r>
              <a:rPr lang="en-US" sz="1200" dirty="0" smtClean="0"/>
              <a:t> </a:t>
            </a:r>
            <a:r>
              <a:rPr lang="en-US" sz="1200" err="1" smtClean="0"/>
              <a:t>partai</a:t>
            </a:r>
            <a:r>
              <a:rPr lang="en-US" sz="1200" smtClean="0"/>
              <a:t> pengusung Ahok. </a:t>
            </a:r>
            <a:r>
              <a:rPr lang="en-US" sz="1200" dirty="0" smtClean="0"/>
              <a:t>Dari yang </a:t>
            </a:r>
            <a:r>
              <a:rPr lang="en-US" sz="1200" dirty="0" err="1" smtClean="0"/>
              <a:t>tahu</a:t>
            </a:r>
            <a:r>
              <a:rPr lang="en-US" sz="1200" dirty="0" smtClean="0"/>
              <a:t> </a:t>
            </a:r>
            <a:r>
              <a:rPr lang="en-US" sz="1200" dirty="0" err="1" smtClean="0"/>
              <a:t>tersebut</a:t>
            </a:r>
            <a:r>
              <a:rPr lang="en-US" sz="1200" smtClean="0"/>
              <a:t>, sebagian besar (50%) menyatakan “netral” bila Ridwan Kamil diusung partai pendukung Ahok; sementara itu yang setuju 23% dan yang tidak setuju 26%.</a:t>
            </a:r>
            <a:endParaRPr lang="en-US" sz="1200" dirty="0"/>
          </a:p>
        </p:txBody>
      </p:sp>
    </p:spTree>
    <p:extLst>
      <p:ext uri="{BB962C8B-B14F-4D97-AF65-F5344CB8AC3E}">
        <p14:creationId xmlns:p14="http://schemas.microsoft.com/office/powerpoint/2010/main" val="335661731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3"/>
          <p:cNvSpPr txBox="1">
            <a:spLocks noChangeArrowheads="1"/>
          </p:cNvSpPr>
          <p:nvPr/>
        </p:nvSpPr>
        <p:spPr bwMode="auto">
          <a:xfrm>
            <a:off x="5089525" y="1752600"/>
            <a:ext cx="3200400" cy="517525"/>
          </a:xfrm>
          <a:prstGeom prst="rect">
            <a:avLst/>
          </a:prstGeom>
          <a:noFill/>
          <a:ln w="9525">
            <a:noFill/>
            <a:miter lim="800000"/>
            <a:headEnd/>
            <a:tailEnd/>
          </a:ln>
        </p:spPr>
        <p:txBody>
          <a:bodyPr>
            <a:spAutoFit/>
          </a:bodyPr>
          <a:lstStyle/>
          <a:p>
            <a:r>
              <a:rPr lang="en-US" sz="1400">
                <a:latin typeface="Tahoma" pitchFamily="34" charset="0"/>
              </a:rPr>
              <a:t>Populasi desa/kelurahan</a:t>
            </a:r>
          </a:p>
          <a:p>
            <a:r>
              <a:rPr lang="en-US" sz="1400">
                <a:latin typeface="Tahoma" pitchFamily="34" charset="0"/>
              </a:rPr>
              <a:t>tingkat </a:t>
            </a:r>
            <a:r>
              <a:rPr lang="id-ID" sz="1400">
                <a:latin typeface="Tahoma" pitchFamily="34" charset="0"/>
              </a:rPr>
              <a:t>Provinsi</a:t>
            </a:r>
            <a:endParaRPr lang="en-US" sz="1400">
              <a:latin typeface="Tahoma" pitchFamily="34" charset="0"/>
            </a:endParaRPr>
          </a:p>
        </p:txBody>
      </p:sp>
      <p:sp>
        <p:nvSpPr>
          <p:cNvPr id="107523" name="Text Box 4"/>
          <p:cNvSpPr txBox="1">
            <a:spLocks noChangeArrowheads="1"/>
          </p:cNvSpPr>
          <p:nvPr/>
        </p:nvSpPr>
        <p:spPr bwMode="auto">
          <a:xfrm>
            <a:off x="5089525" y="2590800"/>
            <a:ext cx="3616325" cy="730250"/>
          </a:xfrm>
          <a:prstGeom prst="rect">
            <a:avLst/>
          </a:prstGeom>
          <a:noFill/>
          <a:ln w="9525">
            <a:noFill/>
            <a:miter lim="800000"/>
            <a:headEnd/>
            <a:tailEnd/>
          </a:ln>
        </p:spPr>
        <p:txBody>
          <a:bodyPr>
            <a:spAutoFit/>
          </a:bodyPr>
          <a:lstStyle/>
          <a:p>
            <a:r>
              <a:rPr lang="en-US" sz="1400">
                <a:latin typeface="Tahoma" pitchFamily="34" charset="0"/>
              </a:rPr>
              <a:t>Desa/kelurahan di tingkat </a:t>
            </a:r>
          </a:p>
          <a:p>
            <a:r>
              <a:rPr lang="id-ID" sz="1400">
                <a:latin typeface="Tahoma" pitchFamily="34" charset="0"/>
              </a:rPr>
              <a:t>Kab/Kota</a:t>
            </a:r>
            <a:r>
              <a:rPr lang="en-US" sz="1400">
                <a:latin typeface="Tahoma" pitchFamily="34" charset="0"/>
              </a:rPr>
              <a:t>  dipilih secara random dengan jumlah proporsional</a:t>
            </a:r>
          </a:p>
        </p:txBody>
      </p:sp>
      <p:sp>
        <p:nvSpPr>
          <p:cNvPr id="107524" name="Text Box 5"/>
          <p:cNvSpPr txBox="1">
            <a:spLocks noChangeArrowheads="1"/>
          </p:cNvSpPr>
          <p:nvPr/>
        </p:nvSpPr>
        <p:spPr bwMode="auto">
          <a:xfrm>
            <a:off x="5089525" y="4495800"/>
            <a:ext cx="3281363" cy="517525"/>
          </a:xfrm>
          <a:prstGeom prst="rect">
            <a:avLst/>
          </a:prstGeom>
          <a:noFill/>
          <a:ln w="9525">
            <a:noFill/>
            <a:miter lim="800000"/>
            <a:headEnd/>
            <a:tailEnd/>
          </a:ln>
        </p:spPr>
        <p:txBody>
          <a:bodyPr>
            <a:spAutoFit/>
          </a:bodyPr>
          <a:lstStyle/>
          <a:p>
            <a:r>
              <a:rPr lang="en-US" sz="1400">
                <a:latin typeface="Tahoma" pitchFamily="34" charset="0"/>
              </a:rPr>
              <a:t>Di masing-masing RT/Lingkungan </a:t>
            </a:r>
          </a:p>
          <a:p>
            <a:r>
              <a:rPr lang="en-US" sz="1400">
                <a:latin typeface="Tahoma" pitchFamily="34" charset="0"/>
              </a:rPr>
              <a:t>dipilih secara random dua KK </a:t>
            </a:r>
          </a:p>
        </p:txBody>
      </p:sp>
      <p:sp>
        <p:nvSpPr>
          <p:cNvPr id="107525" name="Text Box 6"/>
          <p:cNvSpPr txBox="1">
            <a:spLocks noChangeArrowheads="1"/>
          </p:cNvSpPr>
          <p:nvPr/>
        </p:nvSpPr>
        <p:spPr bwMode="auto">
          <a:xfrm>
            <a:off x="5089525" y="5289550"/>
            <a:ext cx="3587750" cy="730250"/>
          </a:xfrm>
          <a:prstGeom prst="rect">
            <a:avLst/>
          </a:prstGeom>
          <a:noFill/>
          <a:ln w="9525">
            <a:noFill/>
            <a:miter lim="800000"/>
            <a:headEnd/>
            <a:tailEnd/>
          </a:ln>
        </p:spPr>
        <p:txBody>
          <a:bodyPr>
            <a:spAutoFit/>
          </a:bodyPr>
          <a:lstStyle/>
          <a:p>
            <a:r>
              <a:rPr lang="en-US" sz="1400">
                <a:latin typeface="Tahoma" pitchFamily="34" charset="0"/>
              </a:rPr>
              <a:t>Di KK terpilih dipilih secara random</a:t>
            </a:r>
          </a:p>
          <a:p>
            <a:r>
              <a:rPr lang="en-US" sz="1400">
                <a:latin typeface="Tahoma" pitchFamily="34" charset="0"/>
              </a:rPr>
              <a:t>Satu orang yang punya hak pilih </a:t>
            </a:r>
          </a:p>
          <a:p>
            <a:r>
              <a:rPr lang="en-US" sz="1400">
                <a:latin typeface="Tahoma" pitchFamily="34" charset="0"/>
              </a:rPr>
              <a:t>laki-laki/perempuan</a:t>
            </a:r>
          </a:p>
        </p:txBody>
      </p:sp>
      <p:sp>
        <p:nvSpPr>
          <p:cNvPr id="107526" name="Line 7"/>
          <p:cNvSpPr>
            <a:spLocks noChangeShapeType="1"/>
          </p:cNvSpPr>
          <p:nvPr/>
        </p:nvSpPr>
        <p:spPr bwMode="auto">
          <a:xfrm>
            <a:off x="3597275" y="5022850"/>
            <a:ext cx="0" cy="379413"/>
          </a:xfrm>
          <a:prstGeom prst="line">
            <a:avLst/>
          </a:prstGeom>
          <a:noFill/>
          <a:ln w="9525">
            <a:solidFill>
              <a:schemeClr val="tx1"/>
            </a:solidFill>
            <a:miter lim="800000"/>
            <a:headEnd/>
            <a:tailEnd type="triangle" w="med" len="med"/>
          </a:ln>
        </p:spPr>
        <p:txBody>
          <a:bodyPr wrap="none"/>
          <a:lstStyle/>
          <a:p>
            <a:endParaRPr lang="id-ID"/>
          </a:p>
        </p:txBody>
      </p:sp>
      <p:sp>
        <p:nvSpPr>
          <p:cNvPr id="107527" name="Line 8"/>
          <p:cNvSpPr>
            <a:spLocks noChangeShapeType="1"/>
          </p:cNvSpPr>
          <p:nvPr/>
        </p:nvSpPr>
        <p:spPr bwMode="auto">
          <a:xfrm flipH="1">
            <a:off x="3190875" y="4284663"/>
            <a:ext cx="134938" cy="455612"/>
          </a:xfrm>
          <a:prstGeom prst="line">
            <a:avLst/>
          </a:prstGeom>
          <a:noFill/>
          <a:ln w="9525">
            <a:solidFill>
              <a:schemeClr val="tx1"/>
            </a:solidFill>
            <a:miter lim="800000"/>
            <a:headEnd/>
            <a:tailEnd type="triangle" w="med" len="med"/>
          </a:ln>
        </p:spPr>
        <p:txBody>
          <a:bodyPr wrap="none"/>
          <a:lstStyle/>
          <a:p>
            <a:endParaRPr lang="id-ID"/>
          </a:p>
        </p:txBody>
      </p:sp>
      <p:sp>
        <p:nvSpPr>
          <p:cNvPr id="107528" name="Line 9"/>
          <p:cNvSpPr>
            <a:spLocks noChangeShapeType="1"/>
          </p:cNvSpPr>
          <p:nvPr/>
        </p:nvSpPr>
        <p:spPr bwMode="auto">
          <a:xfrm>
            <a:off x="3343275" y="4268788"/>
            <a:ext cx="166688" cy="455612"/>
          </a:xfrm>
          <a:prstGeom prst="line">
            <a:avLst/>
          </a:prstGeom>
          <a:noFill/>
          <a:ln w="9525">
            <a:solidFill>
              <a:schemeClr val="tx1"/>
            </a:solidFill>
            <a:miter lim="800000"/>
            <a:headEnd/>
            <a:tailEnd type="triangle" w="med" len="med"/>
          </a:ln>
        </p:spPr>
        <p:txBody>
          <a:bodyPr wrap="none"/>
          <a:lstStyle/>
          <a:p>
            <a:endParaRPr lang="id-ID"/>
          </a:p>
        </p:txBody>
      </p:sp>
      <p:sp>
        <p:nvSpPr>
          <p:cNvPr id="107529" name="Oval 10"/>
          <p:cNvSpPr>
            <a:spLocks noChangeArrowheads="1"/>
          </p:cNvSpPr>
          <p:nvPr/>
        </p:nvSpPr>
        <p:spPr bwMode="auto">
          <a:xfrm>
            <a:off x="801688" y="2979738"/>
            <a:ext cx="269875" cy="303212"/>
          </a:xfrm>
          <a:prstGeom prst="ellipse">
            <a:avLst/>
          </a:prstGeom>
          <a:solidFill>
            <a:srgbClr val="FF5050"/>
          </a:solidFill>
          <a:ln w="9525">
            <a:solidFill>
              <a:schemeClr val="tx1"/>
            </a:solidFill>
            <a:prstDash val="sysDot"/>
            <a:miter lim="800000"/>
            <a:headEnd/>
            <a:tailEnd/>
          </a:ln>
        </p:spPr>
        <p:txBody>
          <a:bodyPr wrap="none" anchor="ctr"/>
          <a:lstStyle/>
          <a:p>
            <a:endParaRPr lang="id-ID"/>
          </a:p>
        </p:txBody>
      </p:sp>
      <p:sp>
        <p:nvSpPr>
          <p:cNvPr id="107530" name="Line 11"/>
          <p:cNvSpPr>
            <a:spLocks noChangeShapeType="1"/>
          </p:cNvSpPr>
          <p:nvPr/>
        </p:nvSpPr>
        <p:spPr bwMode="auto">
          <a:xfrm flipH="1">
            <a:off x="1747838" y="2449513"/>
            <a:ext cx="947737" cy="455612"/>
          </a:xfrm>
          <a:prstGeom prst="line">
            <a:avLst/>
          </a:prstGeom>
          <a:noFill/>
          <a:ln w="9525">
            <a:solidFill>
              <a:schemeClr val="tx1"/>
            </a:solidFill>
            <a:miter lim="800000"/>
            <a:headEnd/>
            <a:tailEnd type="triangle" w="med" len="med"/>
          </a:ln>
        </p:spPr>
        <p:txBody>
          <a:bodyPr wrap="none"/>
          <a:lstStyle/>
          <a:p>
            <a:endParaRPr lang="id-ID"/>
          </a:p>
        </p:txBody>
      </p:sp>
      <p:sp>
        <p:nvSpPr>
          <p:cNvPr id="107531" name="Line 12"/>
          <p:cNvSpPr>
            <a:spLocks noChangeShapeType="1"/>
          </p:cNvSpPr>
          <p:nvPr/>
        </p:nvSpPr>
        <p:spPr bwMode="auto">
          <a:xfrm>
            <a:off x="2628900" y="2449513"/>
            <a:ext cx="947738" cy="530225"/>
          </a:xfrm>
          <a:prstGeom prst="line">
            <a:avLst/>
          </a:prstGeom>
          <a:noFill/>
          <a:ln w="9525">
            <a:solidFill>
              <a:schemeClr val="tx1"/>
            </a:solidFill>
            <a:miter lim="800000"/>
            <a:headEnd/>
            <a:tailEnd type="triangle" w="med" len="med"/>
          </a:ln>
        </p:spPr>
        <p:txBody>
          <a:bodyPr wrap="none"/>
          <a:lstStyle/>
          <a:p>
            <a:endParaRPr lang="id-ID"/>
          </a:p>
        </p:txBody>
      </p:sp>
      <p:sp>
        <p:nvSpPr>
          <p:cNvPr id="107532" name="Line 13"/>
          <p:cNvSpPr>
            <a:spLocks noChangeShapeType="1"/>
          </p:cNvSpPr>
          <p:nvPr/>
        </p:nvSpPr>
        <p:spPr bwMode="auto">
          <a:xfrm>
            <a:off x="3140075" y="5027613"/>
            <a:ext cx="0" cy="379412"/>
          </a:xfrm>
          <a:prstGeom prst="line">
            <a:avLst/>
          </a:prstGeom>
          <a:noFill/>
          <a:ln w="9525">
            <a:solidFill>
              <a:schemeClr val="tx1"/>
            </a:solidFill>
            <a:miter lim="800000"/>
            <a:headEnd/>
            <a:tailEnd type="triangle" w="med" len="med"/>
          </a:ln>
        </p:spPr>
        <p:txBody>
          <a:bodyPr wrap="none"/>
          <a:lstStyle/>
          <a:p>
            <a:endParaRPr lang="id-ID"/>
          </a:p>
        </p:txBody>
      </p:sp>
      <p:sp>
        <p:nvSpPr>
          <p:cNvPr id="107533" name="Line 14"/>
          <p:cNvSpPr>
            <a:spLocks noChangeShapeType="1"/>
          </p:cNvSpPr>
          <p:nvPr/>
        </p:nvSpPr>
        <p:spPr bwMode="auto">
          <a:xfrm>
            <a:off x="3236913" y="3132138"/>
            <a:ext cx="0" cy="530225"/>
          </a:xfrm>
          <a:prstGeom prst="line">
            <a:avLst/>
          </a:prstGeom>
          <a:noFill/>
          <a:ln w="9525">
            <a:solidFill>
              <a:schemeClr val="tx1"/>
            </a:solidFill>
            <a:miter lim="800000"/>
            <a:headEnd/>
            <a:tailEnd type="triangle" w="med" len="med"/>
          </a:ln>
        </p:spPr>
        <p:txBody>
          <a:bodyPr wrap="none"/>
          <a:lstStyle/>
          <a:p>
            <a:endParaRPr lang="id-ID"/>
          </a:p>
        </p:txBody>
      </p:sp>
      <p:sp>
        <p:nvSpPr>
          <p:cNvPr id="107534" name="Oval 15"/>
          <p:cNvSpPr>
            <a:spLocks noChangeArrowheads="1"/>
          </p:cNvSpPr>
          <p:nvPr/>
        </p:nvSpPr>
        <p:spPr bwMode="auto">
          <a:xfrm>
            <a:off x="1477963" y="2979738"/>
            <a:ext cx="269875" cy="303212"/>
          </a:xfrm>
          <a:prstGeom prst="ellipse">
            <a:avLst/>
          </a:prstGeom>
          <a:solidFill>
            <a:srgbClr val="FF5050"/>
          </a:solidFill>
          <a:ln w="9525">
            <a:solidFill>
              <a:schemeClr val="tx1"/>
            </a:solidFill>
            <a:prstDash val="sysDot"/>
            <a:miter lim="800000"/>
            <a:headEnd/>
            <a:tailEnd/>
          </a:ln>
        </p:spPr>
        <p:txBody>
          <a:bodyPr wrap="none" anchor="ctr"/>
          <a:lstStyle/>
          <a:p>
            <a:endParaRPr lang="id-ID"/>
          </a:p>
        </p:txBody>
      </p:sp>
      <p:sp>
        <p:nvSpPr>
          <p:cNvPr id="107535" name="Text Box 16"/>
          <p:cNvSpPr txBox="1">
            <a:spLocks noChangeArrowheads="1"/>
          </p:cNvSpPr>
          <p:nvPr/>
        </p:nvSpPr>
        <p:spPr bwMode="auto">
          <a:xfrm>
            <a:off x="692150" y="3308350"/>
            <a:ext cx="1336675" cy="290513"/>
          </a:xfrm>
          <a:prstGeom prst="rect">
            <a:avLst/>
          </a:prstGeom>
          <a:noFill/>
          <a:ln w="9525">
            <a:noFill/>
            <a:miter lim="800000"/>
            <a:headEnd/>
            <a:tailEnd/>
          </a:ln>
        </p:spPr>
        <p:txBody>
          <a:bodyPr>
            <a:spAutoFit/>
          </a:bodyPr>
          <a:lstStyle/>
          <a:p>
            <a:pPr eaLnBrk="0" hangingPunct="0">
              <a:spcBef>
                <a:spcPct val="50000"/>
              </a:spcBef>
            </a:pPr>
            <a:r>
              <a:rPr lang="en-US" sz="1300" b="1"/>
              <a:t>Ds 1 … Ds n</a:t>
            </a:r>
          </a:p>
        </p:txBody>
      </p:sp>
      <p:sp>
        <p:nvSpPr>
          <p:cNvPr id="107536" name="Text Box 17"/>
          <p:cNvSpPr txBox="1">
            <a:spLocks noChangeArrowheads="1"/>
          </p:cNvSpPr>
          <p:nvPr/>
        </p:nvSpPr>
        <p:spPr bwMode="auto">
          <a:xfrm>
            <a:off x="533400" y="2514600"/>
            <a:ext cx="1600200" cy="320675"/>
          </a:xfrm>
          <a:prstGeom prst="rect">
            <a:avLst/>
          </a:prstGeom>
          <a:noFill/>
          <a:ln w="9525">
            <a:noFill/>
            <a:miter lim="800000"/>
            <a:headEnd/>
            <a:tailEnd/>
          </a:ln>
        </p:spPr>
        <p:txBody>
          <a:bodyPr>
            <a:spAutoFit/>
          </a:bodyPr>
          <a:lstStyle/>
          <a:p>
            <a:pPr algn="ctr" eaLnBrk="0" hangingPunct="0">
              <a:spcBef>
                <a:spcPct val="50000"/>
              </a:spcBef>
            </a:pPr>
            <a:r>
              <a:rPr lang="id-ID" sz="1500" b="1"/>
              <a:t>Kab</a:t>
            </a:r>
            <a:r>
              <a:rPr lang="en-US" sz="1500" b="1"/>
              <a:t> 1</a:t>
            </a:r>
          </a:p>
        </p:txBody>
      </p:sp>
      <p:sp>
        <p:nvSpPr>
          <p:cNvPr id="107537" name="Oval 18"/>
          <p:cNvSpPr>
            <a:spLocks noChangeArrowheads="1"/>
          </p:cNvSpPr>
          <p:nvPr/>
        </p:nvSpPr>
        <p:spPr bwMode="auto">
          <a:xfrm>
            <a:off x="3619500" y="2881313"/>
            <a:ext cx="271463" cy="303212"/>
          </a:xfrm>
          <a:prstGeom prst="ellipse">
            <a:avLst/>
          </a:prstGeom>
          <a:solidFill>
            <a:srgbClr val="FF5050"/>
          </a:solidFill>
          <a:ln w="9525">
            <a:solidFill>
              <a:schemeClr val="tx1"/>
            </a:solidFill>
            <a:prstDash val="sysDot"/>
            <a:miter lim="800000"/>
            <a:headEnd/>
            <a:tailEnd/>
          </a:ln>
        </p:spPr>
        <p:txBody>
          <a:bodyPr wrap="none" anchor="ctr"/>
          <a:lstStyle/>
          <a:p>
            <a:endParaRPr lang="id-ID"/>
          </a:p>
        </p:txBody>
      </p:sp>
      <p:sp>
        <p:nvSpPr>
          <p:cNvPr id="107538" name="Oval 19"/>
          <p:cNvSpPr>
            <a:spLocks noChangeArrowheads="1"/>
          </p:cNvSpPr>
          <p:nvPr/>
        </p:nvSpPr>
        <p:spPr bwMode="auto">
          <a:xfrm>
            <a:off x="4295775" y="2881313"/>
            <a:ext cx="271463" cy="303212"/>
          </a:xfrm>
          <a:prstGeom prst="ellipse">
            <a:avLst/>
          </a:prstGeom>
          <a:solidFill>
            <a:srgbClr val="FF5050"/>
          </a:solidFill>
          <a:ln w="9525">
            <a:solidFill>
              <a:schemeClr val="tx1"/>
            </a:solidFill>
            <a:prstDash val="sysDot"/>
            <a:miter lim="800000"/>
            <a:headEnd/>
            <a:tailEnd/>
          </a:ln>
        </p:spPr>
        <p:txBody>
          <a:bodyPr wrap="none" anchor="ctr"/>
          <a:lstStyle/>
          <a:p>
            <a:endParaRPr lang="id-ID"/>
          </a:p>
        </p:txBody>
      </p:sp>
      <p:sp>
        <p:nvSpPr>
          <p:cNvPr id="107539" name="Text Box 20"/>
          <p:cNvSpPr txBox="1">
            <a:spLocks noChangeArrowheads="1"/>
          </p:cNvSpPr>
          <p:nvPr/>
        </p:nvSpPr>
        <p:spPr bwMode="auto">
          <a:xfrm>
            <a:off x="3486150" y="3208338"/>
            <a:ext cx="1425575" cy="290512"/>
          </a:xfrm>
          <a:prstGeom prst="rect">
            <a:avLst/>
          </a:prstGeom>
          <a:noFill/>
          <a:ln w="9525">
            <a:noFill/>
            <a:miter lim="800000"/>
            <a:headEnd/>
            <a:tailEnd/>
          </a:ln>
        </p:spPr>
        <p:txBody>
          <a:bodyPr>
            <a:spAutoFit/>
          </a:bodyPr>
          <a:lstStyle/>
          <a:p>
            <a:pPr algn="ctr" eaLnBrk="0" hangingPunct="0">
              <a:spcBef>
                <a:spcPct val="50000"/>
              </a:spcBef>
            </a:pPr>
            <a:r>
              <a:rPr lang="en-US" sz="1300" b="1"/>
              <a:t>Ds 1 … Ds m</a:t>
            </a:r>
          </a:p>
        </p:txBody>
      </p:sp>
      <p:sp>
        <p:nvSpPr>
          <p:cNvPr id="107540" name="Text Box 21"/>
          <p:cNvSpPr txBox="1">
            <a:spLocks noChangeArrowheads="1"/>
          </p:cNvSpPr>
          <p:nvPr/>
        </p:nvSpPr>
        <p:spPr bwMode="auto">
          <a:xfrm>
            <a:off x="3429000" y="2500313"/>
            <a:ext cx="1524000" cy="320675"/>
          </a:xfrm>
          <a:prstGeom prst="rect">
            <a:avLst/>
          </a:prstGeom>
          <a:noFill/>
          <a:ln w="9525">
            <a:noFill/>
            <a:miter lim="800000"/>
            <a:headEnd/>
            <a:tailEnd/>
          </a:ln>
        </p:spPr>
        <p:txBody>
          <a:bodyPr>
            <a:spAutoFit/>
          </a:bodyPr>
          <a:lstStyle/>
          <a:p>
            <a:pPr algn="ctr" eaLnBrk="0" hangingPunct="0">
              <a:spcBef>
                <a:spcPct val="50000"/>
              </a:spcBef>
            </a:pPr>
            <a:r>
              <a:rPr lang="id-ID" sz="1500" b="1"/>
              <a:t>Kab</a:t>
            </a:r>
            <a:r>
              <a:rPr lang="en-US" sz="1500" b="1"/>
              <a:t> k</a:t>
            </a:r>
          </a:p>
        </p:txBody>
      </p:sp>
      <p:sp>
        <p:nvSpPr>
          <p:cNvPr id="107541" name="Text Box 22"/>
          <p:cNvSpPr txBox="1">
            <a:spLocks noChangeArrowheads="1"/>
          </p:cNvSpPr>
          <p:nvPr/>
        </p:nvSpPr>
        <p:spPr bwMode="auto">
          <a:xfrm>
            <a:off x="895350" y="2962275"/>
            <a:ext cx="811213" cy="320675"/>
          </a:xfrm>
          <a:prstGeom prst="rect">
            <a:avLst/>
          </a:prstGeom>
          <a:noFill/>
          <a:ln w="9525">
            <a:noFill/>
            <a:miter lim="800000"/>
            <a:headEnd/>
            <a:tailEnd/>
          </a:ln>
        </p:spPr>
        <p:txBody>
          <a:bodyPr>
            <a:spAutoFit/>
          </a:bodyPr>
          <a:lstStyle/>
          <a:p>
            <a:pPr algn="ctr" eaLnBrk="0" hangingPunct="0">
              <a:spcBef>
                <a:spcPct val="50000"/>
              </a:spcBef>
            </a:pPr>
            <a:r>
              <a:rPr lang="en-US" sz="1500" b="1"/>
              <a:t>…</a:t>
            </a:r>
          </a:p>
        </p:txBody>
      </p:sp>
      <p:sp>
        <p:nvSpPr>
          <p:cNvPr id="107542" name="Text Box 23"/>
          <p:cNvSpPr txBox="1">
            <a:spLocks noChangeArrowheads="1"/>
          </p:cNvSpPr>
          <p:nvPr/>
        </p:nvSpPr>
        <p:spPr bwMode="auto">
          <a:xfrm>
            <a:off x="3694113" y="2876550"/>
            <a:ext cx="811212" cy="320675"/>
          </a:xfrm>
          <a:prstGeom prst="rect">
            <a:avLst/>
          </a:prstGeom>
          <a:noFill/>
          <a:ln w="9525">
            <a:noFill/>
            <a:miter lim="800000"/>
            <a:headEnd/>
            <a:tailEnd/>
          </a:ln>
        </p:spPr>
        <p:txBody>
          <a:bodyPr>
            <a:spAutoFit/>
          </a:bodyPr>
          <a:lstStyle/>
          <a:p>
            <a:pPr algn="ctr" eaLnBrk="0" hangingPunct="0">
              <a:spcBef>
                <a:spcPct val="50000"/>
              </a:spcBef>
            </a:pPr>
            <a:r>
              <a:rPr lang="en-US" sz="1500" b="1"/>
              <a:t>…</a:t>
            </a:r>
          </a:p>
        </p:txBody>
      </p:sp>
      <p:sp>
        <p:nvSpPr>
          <p:cNvPr id="107543" name="Oval 24"/>
          <p:cNvSpPr>
            <a:spLocks noChangeArrowheads="1"/>
          </p:cNvSpPr>
          <p:nvPr/>
        </p:nvSpPr>
        <p:spPr bwMode="auto">
          <a:xfrm>
            <a:off x="2247900" y="4046538"/>
            <a:ext cx="271463" cy="303212"/>
          </a:xfrm>
          <a:prstGeom prst="ellipse">
            <a:avLst/>
          </a:prstGeom>
          <a:solidFill>
            <a:srgbClr val="6600FF"/>
          </a:solidFill>
          <a:ln w="9525">
            <a:solidFill>
              <a:schemeClr val="tx1"/>
            </a:solidFill>
            <a:prstDash val="sysDot"/>
            <a:miter lim="800000"/>
            <a:headEnd/>
            <a:tailEnd/>
          </a:ln>
        </p:spPr>
        <p:txBody>
          <a:bodyPr wrap="none" anchor="ctr"/>
          <a:lstStyle/>
          <a:p>
            <a:endParaRPr lang="id-ID"/>
          </a:p>
        </p:txBody>
      </p:sp>
      <p:sp>
        <p:nvSpPr>
          <p:cNvPr id="107544" name="Oval 25"/>
          <p:cNvSpPr>
            <a:spLocks noChangeArrowheads="1"/>
          </p:cNvSpPr>
          <p:nvPr/>
        </p:nvSpPr>
        <p:spPr bwMode="auto">
          <a:xfrm>
            <a:off x="2738438" y="4046538"/>
            <a:ext cx="271462" cy="303212"/>
          </a:xfrm>
          <a:prstGeom prst="ellipse">
            <a:avLst/>
          </a:prstGeom>
          <a:solidFill>
            <a:srgbClr val="6600FF"/>
          </a:solidFill>
          <a:ln w="9525">
            <a:solidFill>
              <a:schemeClr val="tx1"/>
            </a:solidFill>
            <a:prstDash val="sysDot"/>
            <a:miter lim="800000"/>
            <a:headEnd/>
            <a:tailEnd/>
          </a:ln>
        </p:spPr>
        <p:txBody>
          <a:bodyPr wrap="none" anchor="ctr"/>
          <a:lstStyle/>
          <a:p>
            <a:endParaRPr lang="id-ID"/>
          </a:p>
        </p:txBody>
      </p:sp>
      <p:sp>
        <p:nvSpPr>
          <p:cNvPr id="107545" name="Oval 26"/>
          <p:cNvSpPr>
            <a:spLocks noChangeArrowheads="1"/>
          </p:cNvSpPr>
          <p:nvPr/>
        </p:nvSpPr>
        <p:spPr bwMode="auto">
          <a:xfrm>
            <a:off x="3205163" y="4046538"/>
            <a:ext cx="269875" cy="303212"/>
          </a:xfrm>
          <a:prstGeom prst="ellipse">
            <a:avLst/>
          </a:prstGeom>
          <a:solidFill>
            <a:srgbClr val="6600FF"/>
          </a:solidFill>
          <a:ln w="9525">
            <a:solidFill>
              <a:schemeClr val="tx1"/>
            </a:solidFill>
            <a:prstDash val="sysDot"/>
            <a:miter lim="800000"/>
            <a:headEnd/>
            <a:tailEnd/>
          </a:ln>
        </p:spPr>
        <p:txBody>
          <a:bodyPr wrap="none" anchor="ctr"/>
          <a:lstStyle/>
          <a:p>
            <a:endParaRPr lang="id-ID"/>
          </a:p>
        </p:txBody>
      </p:sp>
      <p:sp>
        <p:nvSpPr>
          <p:cNvPr id="107546" name="Oval 27"/>
          <p:cNvSpPr>
            <a:spLocks noChangeArrowheads="1"/>
          </p:cNvSpPr>
          <p:nvPr/>
        </p:nvSpPr>
        <p:spPr bwMode="auto">
          <a:xfrm>
            <a:off x="3657600" y="4046538"/>
            <a:ext cx="269875" cy="303212"/>
          </a:xfrm>
          <a:prstGeom prst="ellipse">
            <a:avLst/>
          </a:prstGeom>
          <a:solidFill>
            <a:srgbClr val="6600FF"/>
          </a:solidFill>
          <a:ln w="9525">
            <a:solidFill>
              <a:schemeClr val="tx1"/>
            </a:solidFill>
            <a:prstDash val="sysDot"/>
            <a:miter lim="800000"/>
            <a:headEnd/>
            <a:tailEnd/>
          </a:ln>
        </p:spPr>
        <p:txBody>
          <a:bodyPr wrap="none" anchor="ctr"/>
          <a:lstStyle/>
          <a:p>
            <a:endParaRPr lang="id-ID"/>
          </a:p>
        </p:txBody>
      </p:sp>
      <p:sp>
        <p:nvSpPr>
          <p:cNvPr id="107547" name="Text Box 28"/>
          <p:cNvSpPr txBox="1">
            <a:spLocks noChangeArrowheads="1"/>
          </p:cNvSpPr>
          <p:nvPr/>
        </p:nvSpPr>
        <p:spPr bwMode="auto">
          <a:xfrm>
            <a:off x="1676400" y="3738563"/>
            <a:ext cx="2813050" cy="290512"/>
          </a:xfrm>
          <a:prstGeom prst="rect">
            <a:avLst/>
          </a:prstGeom>
          <a:noFill/>
          <a:ln w="9525">
            <a:noFill/>
            <a:miter lim="800000"/>
            <a:headEnd/>
            <a:tailEnd/>
          </a:ln>
        </p:spPr>
        <p:txBody>
          <a:bodyPr>
            <a:spAutoFit/>
          </a:bodyPr>
          <a:lstStyle/>
          <a:p>
            <a:pPr eaLnBrk="0" hangingPunct="0">
              <a:spcBef>
                <a:spcPct val="50000"/>
              </a:spcBef>
            </a:pPr>
            <a:r>
              <a:rPr lang="en-US" sz="1300" b="1"/>
              <a:t>RT1   RT2   RT3   ….    RT5</a:t>
            </a:r>
          </a:p>
        </p:txBody>
      </p:sp>
      <p:sp>
        <p:nvSpPr>
          <p:cNvPr id="107548" name="Oval 29"/>
          <p:cNvSpPr>
            <a:spLocks noChangeArrowheads="1"/>
          </p:cNvSpPr>
          <p:nvPr/>
        </p:nvSpPr>
        <p:spPr bwMode="auto">
          <a:xfrm>
            <a:off x="2209800" y="1752600"/>
            <a:ext cx="949325" cy="758825"/>
          </a:xfrm>
          <a:prstGeom prst="ellipse">
            <a:avLst/>
          </a:prstGeom>
          <a:solidFill>
            <a:srgbClr val="FF5050"/>
          </a:solidFill>
          <a:ln w="9525">
            <a:solidFill>
              <a:schemeClr val="tx1"/>
            </a:solidFill>
            <a:miter lim="800000"/>
            <a:headEnd/>
            <a:tailEnd/>
          </a:ln>
        </p:spPr>
        <p:txBody>
          <a:bodyPr wrap="none" anchor="ctr"/>
          <a:lstStyle/>
          <a:p>
            <a:endParaRPr lang="id-ID"/>
          </a:p>
        </p:txBody>
      </p:sp>
      <p:sp>
        <p:nvSpPr>
          <p:cNvPr id="107549" name="Line 30"/>
          <p:cNvSpPr>
            <a:spLocks noChangeShapeType="1"/>
          </p:cNvSpPr>
          <p:nvPr/>
        </p:nvSpPr>
        <p:spPr bwMode="auto">
          <a:xfrm>
            <a:off x="3236913" y="3132138"/>
            <a:ext cx="273050" cy="0"/>
          </a:xfrm>
          <a:prstGeom prst="line">
            <a:avLst/>
          </a:prstGeom>
          <a:noFill/>
          <a:ln w="9525">
            <a:solidFill>
              <a:schemeClr val="tx1"/>
            </a:solidFill>
            <a:miter lim="800000"/>
            <a:headEnd/>
            <a:tailEnd/>
          </a:ln>
        </p:spPr>
        <p:txBody>
          <a:bodyPr wrap="none"/>
          <a:lstStyle/>
          <a:p>
            <a:endParaRPr lang="id-ID"/>
          </a:p>
        </p:txBody>
      </p:sp>
      <p:sp>
        <p:nvSpPr>
          <p:cNvPr id="107550" name="Oval 31"/>
          <p:cNvSpPr>
            <a:spLocks noChangeArrowheads="1"/>
          </p:cNvSpPr>
          <p:nvPr/>
        </p:nvSpPr>
        <p:spPr bwMode="auto">
          <a:xfrm>
            <a:off x="3009900" y="4957763"/>
            <a:ext cx="271463" cy="303212"/>
          </a:xfrm>
          <a:prstGeom prst="ellipse">
            <a:avLst/>
          </a:prstGeom>
          <a:solidFill>
            <a:srgbClr val="00FF99"/>
          </a:solidFill>
          <a:ln w="9525">
            <a:solidFill>
              <a:schemeClr val="tx1"/>
            </a:solidFill>
            <a:prstDash val="sysDot"/>
            <a:miter lim="800000"/>
            <a:headEnd/>
            <a:tailEnd/>
          </a:ln>
        </p:spPr>
        <p:txBody>
          <a:bodyPr wrap="none" anchor="ctr"/>
          <a:lstStyle/>
          <a:p>
            <a:endParaRPr lang="id-ID"/>
          </a:p>
        </p:txBody>
      </p:sp>
      <p:sp>
        <p:nvSpPr>
          <p:cNvPr id="107551" name="Oval 32"/>
          <p:cNvSpPr>
            <a:spLocks noChangeArrowheads="1"/>
          </p:cNvSpPr>
          <p:nvPr/>
        </p:nvSpPr>
        <p:spPr bwMode="auto">
          <a:xfrm>
            <a:off x="3457575" y="4953000"/>
            <a:ext cx="269875" cy="301625"/>
          </a:xfrm>
          <a:prstGeom prst="ellipse">
            <a:avLst/>
          </a:prstGeom>
          <a:solidFill>
            <a:srgbClr val="00FF99"/>
          </a:solidFill>
          <a:ln w="9525">
            <a:solidFill>
              <a:schemeClr val="tx1"/>
            </a:solidFill>
            <a:prstDash val="sysDot"/>
            <a:miter lim="800000"/>
            <a:headEnd/>
            <a:tailEnd/>
          </a:ln>
        </p:spPr>
        <p:txBody>
          <a:bodyPr wrap="none" anchor="ctr"/>
          <a:lstStyle/>
          <a:p>
            <a:endParaRPr lang="id-ID"/>
          </a:p>
        </p:txBody>
      </p:sp>
      <p:sp>
        <p:nvSpPr>
          <p:cNvPr id="107552" name="Text Box 33"/>
          <p:cNvSpPr txBox="1">
            <a:spLocks noChangeArrowheads="1"/>
          </p:cNvSpPr>
          <p:nvPr/>
        </p:nvSpPr>
        <p:spPr bwMode="auto">
          <a:xfrm>
            <a:off x="2895600" y="4724400"/>
            <a:ext cx="1447800" cy="290513"/>
          </a:xfrm>
          <a:prstGeom prst="rect">
            <a:avLst/>
          </a:prstGeom>
          <a:noFill/>
          <a:ln w="9525">
            <a:noFill/>
            <a:miter lim="800000"/>
            <a:headEnd/>
            <a:tailEnd/>
          </a:ln>
        </p:spPr>
        <p:txBody>
          <a:bodyPr>
            <a:spAutoFit/>
          </a:bodyPr>
          <a:lstStyle/>
          <a:p>
            <a:pPr eaLnBrk="0" hangingPunct="0">
              <a:spcBef>
                <a:spcPct val="50000"/>
              </a:spcBef>
            </a:pPr>
            <a:r>
              <a:rPr lang="en-US" sz="1300" b="1"/>
              <a:t>KK1  KK2</a:t>
            </a:r>
          </a:p>
        </p:txBody>
      </p:sp>
      <p:sp>
        <p:nvSpPr>
          <p:cNvPr id="107553" name="Oval 34"/>
          <p:cNvSpPr>
            <a:spLocks noChangeArrowheads="1"/>
          </p:cNvSpPr>
          <p:nvPr/>
        </p:nvSpPr>
        <p:spPr bwMode="auto">
          <a:xfrm>
            <a:off x="2994025" y="5487988"/>
            <a:ext cx="269875" cy="303212"/>
          </a:xfrm>
          <a:prstGeom prst="ellipse">
            <a:avLst/>
          </a:prstGeom>
          <a:solidFill>
            <a:srgbClr val="99CCFF"/>
          </a:solidFill>
          <a:ln w="9525">
            <a:solidFill>
              <a:schemeClr val="tx1"/>
            </a:solidFill>
            <a:prstDash val="sysDot"/>
            <a:miter lim="800000"/>
            <a:headEnd/>
            <a:tailEnd/>
          </a:ln>
        </p:spPr>
        <p:txBody>
          <a:bodyPr wrap="none" anchor="ctr"/>
          <a:lstStyle/>
          <a:p>
            <a:endParaRPr lang="id-ID"/>
          </a:p>
        </p:txBody>
      </p:sp>
      <p:sp>
        <p:nvSpPr>
          <p:cNvPr id="107554" name="Oval 35"/>
          <p:cNvSpPr>
            <a:spLocks noChangeArrowheads="1"/>
          </p:cNvSpPr>
          <p:nvPr/>
        </p:nvSpPr>
        <p:spPr bwMode="auto">
          <a:xfrm>
            <a:off x="3440113" y="5483225"/>
            <a:ext cx="271462" cy="303213"/>
          </a:xfrm>
          <a:prstGeom prst="ellipse">
            <a:avLst/>
          </a:prstGeom>
          <a:solidFill>
            <a:srgbClr val="99CCFF"/>
          </a:solidFill>
          <a:ln w="9525">
            <a:solidFill>
              <a:schemeClr val="tx1"/>
            </a:solidFill>
            <a:prstDash val="sysDot"/>
            <a:miter lim="800000"/>
            <a:headEnd/>
            <a:tailEnd/>
          </a:ln>
        </p:spPr>
        <p:txBody>
          <a:bodyPr wrap="none" anchor="ctr"/>
          <a:lstStyle/>
          <a:p>
            <a:endParaRPr lang="id-ID"/>
          </a:p>
        </p:txBody>
      </p:sp>
      <p:sp>
        <p:nvSpPr>
          <p:cNvPr id="107555" name="Text Box 36"/>
          <p:cNvSpPr txBox="1">
            <a:spLocks noChangeArrowheads="1"/>
          </p:cNvSpPr>
          <p:nvPr/>
        </p:nvSpPr>
        <p:spPr bwMode="auto">
          <a:xfrm>
            <a:off x="1905000" y="5483225"/>
            <a:ext cx="1016000" cy="290513"/>
          </a:xfrm>
          <a:prstGeom prst="rect">
            <a:avLst/>
          </a:prstGeom>
          <a:noFill/>
          <a:ln w="9525">
            <a:noFill/>
            <a:miter lim="800000"/>
            <a:headEnd/>
            <a:tailEnd/>
          </a:ln>
        </p:spPr>
        <p:txBody>
          <a:bodyPr>
            <a:spAutoFit/>
          </a:bodyPr>
          <a:lstStyle/>
          <a:p>
            <a:pPr eaLnBrk="0" hangingPunct="0">
              <a:spcBef>
                <a:spcPct val="50000"/>
              </a:spcBef>
            </a:pPr>
            <a:r>
              <a:rPr lang="en-US" sz="1300" b="1"/>
              <a:t>Laki-laki</a:t>
            </a:r>
          </a:p>
        </p:txBody>
      </p:sp>
      <p:sp>
        <p:nvSpPr>
          <p:cNvPr id="107556" name="Text Box 37"/>
          <p:cNvSpPr txBox="1">
            <a:spLocks noChangeArrowheads="1"/>
          </p:cNvSpPr>
          <p:nvPr/>
        </p:nvSpPr>
        <p:spPr bwMode="auto">
          <a:xfrm>
            <a:off x="3689350" y="5483225"/>
            <a:ext cx="1339850" cy="290513"/>
          </a:xfrm>
          <a:prstGeom prst="rect">
            <a:avLst/>
          </a:prstGeom>
          <a:noFill/>
          <a:ln w="9525">
            <a:noFill/>
            <a:miter lim="800000"/>
            <a:headEnd/>
            <a:tailEnd/>
          </a:ln>
        </p:spPr>
        <p:txBody>
          <a:bodyPr>
            <a:spAutoFit/>
          </a:bodyPr>
          <a:lstStyle/>
          <a:p>
            <a:pPr eaLnBrk="0" hangingPunct="0">
              <a:spcBef>
                <a:spcPct val="50000"/>
              </a:spcBef>
            </a:pPr>
            <a:r>
              <a:rPr lang="en-US" sz="1300" b="1"/>
              <a:t>Perempuan</a:t>
            </a:r>
          </a:p>
        </p:txBody>
      </p:sp>
      <p:sp>
        <p:nvSpPr>
          <p:cNvPr id="107557" name="Text Box 38"/>
          <p:cNvSpPr txBox="1">
            <a:spLocks noChangeArrowheads="1"/>
          </p:cNvSpPr>
          <p:nvPr/>
        </p:nvSpPr>
        <p:spPr bwMode="auto">
          <a:xfrm>
            <a:off x="5089525" y="3733800"/>
            <a:ext cx="3616325" cy="517525"/>
          </a:xfrm>
          <a:prstGeom prst="rect">
            <a:avLst/>
          </a:prstGeom>
          <a:noFill/>
          <a:ln w="9525">
            <a:noFill/>
            <a:miter lim="800000"/>
            <a:headEnd/>
            <a:tailEnd/>
          </a:ln>
        </p:spPr>
        <p:txBody>
          <a:bodyPr>
            <a:spAutoFit/>
          </a:bodyPr>
          <a:lstStyle/>
          <a:p>
            <a:r>
              <a:rPr lang="en-US" sz="1400">
                <a:latin typeface="Tahoma" pitchFamily="34" charset="0"/>
              </a:rPr>
              <a:t>Di setiap desa/kelurahan dipilih sebanyak 5 RT dengan cara random</a:t>
            </a:r>
          </a:p>
        </p:txBody>
      </p:sp>
      <p:sp>
        <p:nvSpPr>
          <p:cNvPr id="107558" name="Oval 41"/>
          <p:cNvSpPr>
            <a:spLocks noChangeArrowheads="1"/>
          </p:cNvSpPr>
          <p:nvPr/>
        </p:nvSpPr>
        <p:spPr bwMode="auto">
          <a:xfrm>
            <a:off x="1817688" y="4030663"/>
            <a:ext cx="268287" cy="303212"/>
          </a:xfrm>
          <a:prstGeom prst="ellipse">
            <a:avLst/>
          </a:prstGeom>
          <a:solidFill>
            <a:srgbClr val="6600FF"/>
          </a:solidFill>
          <a:ln w="9525">
            <a:solidFill>
              <a:schemeClr val="tx1"/>
            </a:solidFill>
            <a:prstDash val="sysDot"/>
            <a:miter lim="800000"/>
            <a:headEnd/>
            <a:tailEnd/>
          </a:ln>
        </p:spPr>
        <p:txBody>
          <a:bodyPr wrap="none" anchor="ctr"/>
          <a:lstStyle/>
          <a:p>
            <a:endParaRPr lang="id-ID"/>
          </a:p>
        </p:txBody>
      </p:sp>
      <p:sp>
        <p:nvSpPr>
          <p:cNvPr id="107559" name="Rectangle 2"/>
          <p:cNvSpPr>
            <a:spLocks noChangeArrowheads="1"/>
          </p:cNvSpPr>
          <p:nvPr/>
        </p:nvSpPr>
        <p:spPr bwMode="auto">
          <a:xfrm>
            <a:off x="762000" y="590550"/>
            <a:ext cx="7772400" cy="749300"/>
          </a:xfrm>
          <a:prstGeom prst="rect">
            <a:avLst/>
          </a:prstGeom>
          <a:noFill/>
          <a:ln w="9525">
            <a:noFill/>
            <a:miter lim="800000"/>
            <a:headEnd/>
            <a:tailEnd/>
          </a:ln>
        </p:spPr>
        <p:txBody>
          <a:bodyPr anchor="ctr"/>
          <a:lstStyle/>
          <a:p>
            <a:r>
              <a:rPr lang="en-US" sz="3200">
                <a:solidFill>
                  <a:schemeClr val="tx2"/>
                </a:solidFill>
                <a:latin typeface="Lucida Sans Unicode" pitchFamily="34" charset="0"/>
              </a:rPr>
              <a:t>Flow Chart Penarikan Sampel</a:t>
            </a:r>
          </a:p>
        </p:txBody>
      </p:sp>
      <p:sp>
        <p:nvSpPr>
          <p:cNvPr id="42"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D11BD01B-B6BC-4353-8AFE-D7F3E1AE90D5}" type="slidenum">
              <a:rPr lang="en-US" sz="1100" smtClean="0">
                <a:latin typeface="+mj-lt"/>
              </a:rPr>
              <a:pPr algn="ctr">
                <a:defRPr/>
              </a:pPr>
              <a:t>4</a:t>
            </a:fld>
            <a:endParaRPr lang="en-US" sz="1100" smtClean="0">
              <a:latin typeface="+mj-lt"/>
            </a:endParaRPr>
          </a:p>
        </p:txBody>
      </p:sp>
      <p:sp>
        <p:nvSpPr>
          <p:cNvPr id="107561"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1371600" y="2982913"/>
            <a:ext cx="7772400" cy="595312"/>
          </a:xfrm>
          <a:prstGeom prst="rect">
            <a:avLst/>
          </a:prstGeom>
          <a:noFill/>
          <a:ln w="9525">
            <a:noFill/>
            <a:miter lim="800000"/>
            <a:headEnd/>
            <a:tailEnd/>
          </a:ln>
        </p:spPr>
        <p:txBody>
          <a:bodyPr anchor="ctr">
            <a:spAutoFit/>
          </a:bodyPr>
          <a:lstStyle/>
          <a:p>
            <a:pPr algn="r">
              <a:defRPr/>
            </a:pPr>
            <a:r>
              <a:rPr lang="en-US" sz="3300" b="1" u="sng" dirty="0" err="1">
                <a:solidFill>
                  <a:schemeClr val="tx2"/>
                </a:solidFill>
                <a:latin typeface="+mj-lt"/>
                <a:cs typeface="Arial" pitchFamily="34" charset="0"/>
              </a:rPr>
              <a:t>Partai</a:t>
            </a:r>
            <a:r>
              <a:rPr lang="en-US" sz="3300" b="1" u="sng" dirty="0">
                <a:solidFill>
                  <a:schemeClr val="tx2"/>
                </a:solidFill>
                <a:latin typeface="+mj-lt"/>
                <a:cs typeface="Arial" pitchFamily="34" charset="0"/>
              </a:rPr>
              <a:t> </a:t>
            </a:r>
            <a:r>
              <a:rPr lang="en-US" sz="3300" b="1" u="sng" dirty="0" err="1">
                <a:solidFill>
                  <a:schemeClr val="tx2"/>
                </a:solidFill>
                <a:latin typeface="+mj-lt"/>
                <a:cs typeface="Arial" pitchFamily="34" charset="0"/>
              </a:rPr>
              <a:t>Politik</a:t>
            </a:r>
            <a:endParaRPr lang="en-US" sz="3300" b="1" u="sng" dirty="0">
              <a:solidFill>
                <a:schemeClr val="tx2"/>
              </a:solidFill>
              <a:latin typeface="+mj-lt"/>
              <a:cs typeface="Arial"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634" name="Object 6"/>
          <p:cNvGraphicFramePr>
            <a:graphicFrameLocks noChangeAspect="1"/>
          </p:cNvGraphicFramePr>
          <p:nvPr>
            <p:extLst>
              <p:ext uri="{D42A27DB-BD31-4B8C-83A1-F6EECF244321}">
                <p14:modId xmlns:p14="http://schemas.microsoft.com/office/powerpoint/2010/main" val="302664970"/>
              </p:ext>
            </p:extLst>
          </p:nvPr>
        </p:nvGraphicFramePr>
        <p:xfrm>
          <a:off x="581025" y="1901825"/>
          <a:ext cx="8170863" cy="3657600"/>
        </p:xfrm>
        <a:graphic>
          <a:graphicData uri="http://schemas.openxmlformats.org/presentationml/2006/ole">
            <mc:AlternateContent xmlns:mc="http://schemas.openxmlformats.org/markup-compatibility/2006">
              <mc:Choice xmlns:v="urn:schemas-microsoft-com:vml" Requires="v">
                <p:oleObj spid="_x0000_s69720" name="Chart" r:id="rId4" imgW="11170991" imgH="4998736" progId="MSGraph.Chart.8">
                  <p:embed followColorScheme="full"/>
                </p:oleObj>
              </mc:Choice>
              <mc:Fallback>
                <p:oleObj name="Chart" r:id="rId4" imgW="11170991" imgH="4998736" progId="MSGraph.Chart.8">
                  <p:embed followColorScheme="full"/>
                  <p:pic>
                    <p:nvPicPr>
                      <p:cNvPr id="0" name="Object 6"/>
                      <p:cNvPicPr>
                        <a:picLocks noChangeAspect="1" noChangeArrowheads="1"/>
                      </p:cNvPicPr>
                      <p:nvPr/>
                    </p:nvPicPr>
                    <p:blipFill>
                      <a:blip r:embed="rId5"/>
                      <a:srcRect/>
                      <a:stretch>
                        <a:fillRect/>
                      </a:stretch>
                    </p:blipFill>
                    <p:spPr bwMode="auto">
                      <a:xfrm>
                        <a:off x="581025" y="1901825"/>
                        <a:ext cx="8170863" cy="365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635" name="Text Box 5"/>
          <p:cNvSpPr txBox="1">
            <a:spLocks noChangeArrowheads="1"/>
          </p:cNvSpPr>
          <p:nvPr/>
        </p:nvSpPr>
        <p:spPr bwMode="auto">
          <a:xfrm>
            <a:off x="6842125" y="2165350"/>
            <a:ext cx="184150" cy="244475"/>
          </a:xfrm>
          <a:prstGeom prst="rect">
            <a:avLst/>
          </a:prstGeom>
          <a:noFill/>
          <a:ln w="9525">
            <a:noFill/>
            <a:miter lim="800000"/>
            <a:headEnd/>
            <a:tailEnd/>
          </a:ln>
        </p:spPr>
        <p:txBody>
          <a:bodyPr wrap="none">
            <a:spAutoFit/>
          </a:bodyPr>
          <a:lstStyle/>
          <a:p>
            <a:endParaRPr lang="id-ID" sz="1000" noProof="1"/>
          </a:p>
        </p:txBody>
      </p:sp>
      <p:sp>
        <p:nvSpPr>
          <p:cNvPr id="69636" name="Rectangle 2"/>
          <p:cNvSpPr>
            <a:spLocks noChangeArrowheads="1"/>
          </p:cNvSpPr>
          <p:nvPr/>
        </p:nvSpPr>
        <p:spPr bwMode="auto">
          <a:xfrm>
            <a:off x="762000" y="533400"/>
            <a:ext cx="7772400" cy="749300"/>
          </a:xfrm>
          <a:prstGeom prst="rect">
            <a:avLst/>
          </a:prstGeom>
          <a:noFill/>
          <a:ln w="9525">
            <a:noFill/>
            <a:miter lim="800000"/>
            <a:headEnd/>
            <a:tailEnd/>
          </a:ln>
        </p:spPr>
        <p:txBody>
          <a:bodyPr anchor="ctr"/>
          <a:lstStyle/>
          <a:p>
            <a:r>
              <a:rPr lang="id-ID" sz="3300">
                <a:solidFill>
                  <a:schemeClr val="tx2"/>
                </a:solidFill>
                <a:latin typeface="Tahoma" pitchFamily="34" charset="0"/>
                <a:cs typeface="Tahoma" pitchFamily="34" charset="0"/>
              </a:rPr>
              <a:t>Dukungan kepada partai politik</a:t>
            </a:r>
            <a:endParaRPr lang="en-US" sz="3300">
              <a:solidFill>
                <a:schemeClr val="tx2"/>
              </a:solidFill>
              <a:latin typeface="Tahoma" pitchFamily="34" charset="0"/>
              <a:cs typeface="Tahoma" pitchFamily="34" charset="0"/>
            </a:endParaRPr>
          </a:p>
        </p:txBody>
      </p:sp>
      <p:sp>
        <p:nvSpPr>
          <p:cNvPr id="10"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71CDFFEE-C1E2-4470-B2C0-46037241A6F7}" type="slidenum">
              <a:rPr lang="en-US" sz="1100" smtClean="0">
                <a:latin typeface="+mj-lt"/>
              </a:rPr>
              <a:pPr algn="ctr">
                <a:defRPr/>
              </a:pPr>
              <a:t>41</a:t>
            </a:fld>
            <a:endParaRPr lang="en-US" sz="1100" smtClean="0">
              <a:latin typeface="+mj-lt"/>
            </a:endParaRPr>
          </a:p>
        </p:txBody>
      </p:sp>
      <p:sp>
        <p:nvSpPr>
          <p:cNvPr id="69638"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
        <p:nvSpPr>
          <p:cNvPr id="69639" name="Rectangle 4"/>
          <p:cNvSpPr>
            <a:spLocks noChangeArrowheads="1"/>
          </p:cNvSpPr>
          <p:nvPr/>
        </p:nvSpPr>
        <p:spPr bwMode="auto">
          <a:xfrm>
            <a:off x="533400" y="1371600"/>
            <a:ext cx="8153400" cy="533400"/>
          </a:xfrm>
          <a:prstGeom prst="rect">
            <a:avLst/>
          </a:prstGeom>
          <a:noFill/>
          <a:ln w="9525">
            <a:noFill/>
            <a:miter lim="800000"/>
            <a:headEnd/>
            <a:tailEnd/>
          </a:ln>
        </p:spPr>
        <p:txBody>
          <a:bodyPr anchor="ctr"/>
          <a:lstStyle/>
          <a:p>
            <a:pPr algn="ctr"/>
            <a:r>
              <a:rPr lang="id-ID" sz="1200"/>
              <a:t>Jika pemilu diadakan sekarang ini, partai mana yang akan Ibu/Bapak pilih?</a:t>
            </a:r>
            <a:r>
              <a:rPr lang="en-US" sz="1200"/>
              <a:t>... (%)</a:t>
            </a:r>
          </a:p>
        </p:txBody>
      </p:sp>
      <p:sp>
        <p:nvSpPr>
          <p:cNvPr id="69640" name="Text Box 8"/>
          <p:cNvSpPr txBox="1">
            <a:spLocks noChangeArrowheads="1"/>
          </p:cNvSpPr>
          <p:nvPr/>
        </p:nvSpPr>
        <p:spPr bwMode="auto">
          <a:xfrm>
            <a:off x="609600" y="5486400"/>
            <a:ext cx="7924800" cy="461665"/>
          </a:xfrm>
          <a:prstGeom prst="rect">
            <a:avLst/>
          </a:prstGeom>
          <a:noFill/>
          <a:ln w="9525">
            <a:noFill/>
            <a:miter lim="800000"/>
            <a:headEnd/>
            <a:tailEnd/>
          </a:ln>
        </p:spPr>
        <p:txBody>
          <a:bodyPr>
            <a:spAutoFit/>
          </a:bodyPr>
          <a:lstStyle/>
          <a:p>
            <a:pPr algn="ctr"/>
            <a:r>
              <a:rPr lang="en-US" sz="1200" dirty="0" err="1" smtClean="0"/>
              <a:t>Golkar</a:t>
            </a:r>
            <a:r>
              <a:rPr lang="en-US" sz="1200" dirty="0" smtClean="0"/>
              <a:t> (15,4%) </a:t>
            </a:r>
            <a:r>
              <a:rPr lang="en-US" sz="1200" dirty="0" err="1" smtClean="0"/>
              <a:t>bersaing</a:t>
            </a:r>
            <a:r>
              <a:rPr lang="en-US" sz="1200" dirty="0" smtClean="0"/>
              <a:t> </a:t>
            </a:r>
            <a:r>
              <a:rPr lang="en-US" sz="1200" dirty="0" err="1" smtClean="0"/>
              <a:t>ketat</a:t>
            </a:r>
            <a:r>
              <a:rPr lang="en-US" sz="1200" dirty="0" smtClean="0"/>
              <a:t> </a:t>
            </a:r>
            <a:r>
              <a:rPr lang="en-US" sz="1200" dirty="0" err="1" smtClean="0"/>
              <a:t>dengan</a:t>
            </a:r>
            <a:r>
              <a:rPr lang="en-US" sz="1200" dirty="0" smtClean="0"/>
              <a:t> </a:t>
            </a:r>
            <a:r>
              <a:rPr lang="id-ID" sz="1200" dirty="0" smtClean="0"/>
              <a:t>PDIP </a:t>
            </a:r>
            <a:r>
              <a:rPr lang="en-US" sz="1200" dirty="0" smtClean="0"/>
              <a:t>(14,5%) </a:t>
            </a:r>
            <a:r>
              <a:rPr lang="id-ID" sz="1200" dirty="0" smtClean="0"/>
              <a:t>memiliki </a:t>
            </a:r>
            <a:r>
              <a:rPr lang="id-ID" sz="1200" dirty="0"/>
              <a:t>massa pemilih paling besar bila pemilu diadakan hari </a:t>
            </a:r>
            <a:r>
              <a:rPr lang="id-ID" sz="1200" dirty="0" smtClean="0"/>
              <a:t>ini, </a:t>
            </a:r>
            <a:r>
              <a:rPr lang="id-ID" sz="1200" dirty="0"/>
              <a:t>selanjutnya </a:t>
            </a:r>
            <a:r>
              <a:rPr lang="id-ID" sz="1200" dirty="0" smtClean="0"/>
              <a:t>Gerindra </a:t>
            </a:r>
            <a:r>
              <a:rPr lang="en-US" sz="1200" dirty="0" smtClean="0"/>
              <a:t>8,6</a:t>
            </a:r>
            <a:r>
              <a:rPr lang="id-ID" sz="1200" dirty="0" smtClean="0"/>
              <a:t>%</a:t>
            </a:r>
            <a:r>
              <a:rPr lang="en-US" sz="1200" dirty="0" smtClean="0"/>
              <a:t>, PKS 7,2%, PPP 6,7%, </a:t>
            </a:r>
            <a:r>
              <a:rPr lang="id-ID" sz="1200" dirty="0"/>
              <a:t>Demokrat </a:t>
            </a:r>
            <a:r>
              <a:rPr lang="en-US" sz="1200" dirty="0" smtClean="0"/>
              <a:t>6,5</a:t>
            </a:r>
            <a:r>
              <a:rPr lang="id-ID" sz="1200" dirty="0" smtClean="0"/>
              <a:t>%</a:t>
            </a:r>
            <a:r>
              <a:rPr lang="en-US" sz="1200" dirty="0"/>
              <a:t>, </a:t>
            </a:r>
            <a:r>
              <a:rPr lang="en-US" sz="1200" dirty="0" err="1" smtClean="0"/>
              <a:t>dan</a:t>
            </a:r>
            <a:r>
              <a:rPr lang="en-US" sz="1200" dirty="0" smtClean="0"/>
              <a:t> </a:t>
            </a:r>
            <a:r>
              <a:rPr lang="en-US" sz="1200" dirty="0" err="1" smtClean="0"/>
              <a:t>partai</a:t>
            </a:r>
            <a:r>
              <a:rPr lang="en-US" sz="1200" dirty="0" smtClean="0"/>
              <a:t> </a:t>
            </a:r>
            <a:r>
              <a:rPr lang="en-US" sz="1200" dirty="0"/>
              <a:t>lain di </a:t>
            </a:r>
            <a:r>
              <a:rPr lang="en-US" sz="1200" dirty="0" err="1"/>
              <a:t>bawah</a:t>
            </a:r>
            <a:r>
              <a:rPr lang="en-US" sz="1200" dirty="0"/>
              <a:t> </a:t>
            </a:r>
            <a:r>
              <a:rPr lang="en-US" sz="1200" dirty="0" smtClean="0"/>
              <a:t>5%</a:t>
            </a:r>
            <a:r>
              <a:rPr lang="id-ID" sz="1200" dirty="0"/>
              <a:t>.</a:t>
            </a:r>
            <a:endParaRPr lang="en-US" sz="12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ChangeArrowheads="1"/>
          </p:cNvSpPr>
          <p:nvPr/>
        </p:nvSpPr>
        <p:spPr bwMode="auto">
          <a:xfrm>
            <a:off x="685800" y="381000"/>
            <a:ext cx="7772400" cy="749300"/>
          </a:xfrm>
          <a:prstGeom prst="rect">
            <a:avLst/>
          </a:prstGeom>
          <a:noFill/>
          <a:ln w="9525">
            <a:noFill/>
            <a:miter lim="800000"/>
            <a:headEnd/>
            <a:tailEnd/>
          </a:ln>
        </p:spPr>
        <p:txBody>
          <a:bodyPr anchor="ctr"/>
          <a:lstStyle/>
          <a:p>
            <a:r>
              <a:rPr lang="en-US" sz="2800" dirty="0" err="1">
                <a:solidFill>
                  <a:schemeClr val="tx2"/>
                </a:solidFill>
                <a:latin typeface="Tahoma" pitchFamily="34" charset="0"/>
                <a:cs typeface="Tahoma" pitchFamily="34" charset="0"/>
              </a:rPr>
              <a:t>Dukungan</a:t>
            </a:r>
            <a:r>
              <a:rPr lang="en-US" sz="2800" dirty="0">
                <a:solidFill>
                  <a:schemeClr val="tx2"/>
                </a:solidFill>
                <a:latin typeface="Tahoma" pitchFamily="34" charset="0"/>
                <a:cs typeface="Tahoma" pitchFamily="34" charset="0"/>
              </a:rPr>
              <a:t> </a:t>
            </a:r>
            <a:r>
              <a:rPr lang="en-US" sz="2800" dirty="0" err="1">
                <a:solidFill>
                  <a:schemeClr val="tx2"/>
                </a:solidFill>
                <a:latin typeface="Tahoma" pitchFamily="34" charset="0"/>
                <a:cs typeface="Tahoma" pitchFamily="34" charset="0"/>
              </a:rPr>
              <a:t>massa</a:t>
            </a:r>
            <a:r>
              <a:rPr lang="en-US" sz="2800" dirty="0">
                <a:solidFill>
                  <a:schemeClr val="tx2"/>
                </a:solidFill>
                <a:latin typeface="Tahoma" pitchFamily="34" charset="0"/>
                <a:cs typeface="Tahoma" pitchFamily="34" charset="0"/>
              </a:rPr>
              <a:t> </a:t>
            </a:r>
            <a:r>
              <a:rPr lang="en-US" sz="2800" dirty="0" err="1">
                <a:solidFill>
                  <a:schemeClr val="tx2"/>
                </a:solidFill>
                <a:latin typeface="Tahoma" pitchFamily="34" charset="0"/>
                <a:cs typeface="Tahoma" pitchFamily="34" charset="0"/>
              </a:rPr>
              <a:t>pemilih</a:t>
            </a:r>
            <a:r>
              <a:rPr lang="en-US" sz="2800" dirty="0">
                <a:solidFill>
                  <a:schemeClr val="tx2"/>
                </a:solidFill>
                <a:latin typeface="Tahoma" pitchFamily="34" charset="0"/>
                <a:cs typeface="Tahoma" pitchFamily="34" charset="0"/>
              </a:rPr>
              <a:t> </a:t>
            </a:r>
            <a:r>
              <a:rPr lang="en-US" sz="2800" dirty="0" err="1">
                <a:solidFill>
                  <a:schemeClr val="tx2"/>
                </a:solidFill>
                <a:latin typeface="Tahoma" pitchFamily="34" charset="0"/>
                <a:cs typeface="Tahoma" pitchFamily="34" charset="0"/>
              </a:rPr>
              <a:t>partai</a:t>
            </a:r>
            <a:r>
              <a:rPr lang="en-US" sz="2800" dirty="0">
                <a:solidFill>
                  <a:schemeClr val="tx2"/>
                </a:solidFill>
                <a:latin typeface="Tahoma" pitchFamily="34" charset="0"/>
                <a:cs typeface="Tahoma" pitchFamily="34" charset="0"/>
              </a:rPr>
              <a:t> </a:t>
            </a:r>
            <a:r>
              <a:rPr lang="en-US" sz="2800" dirty="0" err="1">
                <a:solidFill>
                  <a:schemeClr val="tx2"/>
                </a:solidFill>
                <a:latin typeface="Tahoma" pitchFamily="34" charset="0"/>
                <a:cs typeface="Tahoma" pitchFamily="34" charset="0"/>
              </a:rPr>
              <a:t>terhadap</a:t>
            </a:r>
            <a:r>
              <a:rPr lang="en-US" sz="2800" dirty="0">
                <a:solidFill>
                  <a:schemeClr val="tx2"/>
                </a:solidFill>
                <a:latin typeface="Tahoma" pitchFamily="34" charset="0"/>
                <a:cs typeface="Tahoma" pitchFamily="34" charset="0"/>
              </a:rPr>
              <a:t> </a:t>
            </a:r>
            <a:r>
              <a:rPr lang="en-US" sz="2800" dirty="0" err="1">
                <a:solidFill>
                  <a:schemeClr val="tx2"/>
                </a:solidFill>
                <a:latin typeface="Tahoma" pitchFamily="34" charset="0"/>
                <a:cs typeface="Tahoma" pitchFamily="34" charset="0"/>
              </a:rPr>
              <a:t>calon</a:t>
            </a:r>
            <a:r>
              <a:rPr lang="en-US" sz="2800" dirty="0">
                <a:solidFill>
                  <a:schemeClr val="tx2"/>
                </a:solidFill>
                <a:latin typeface="Tahoma" pitchFamily="34" charset="0"/>
                <a:cs typeface="Tahoma" pitchFamily="34" charset="0"/>
              </a:rPr>
              <a:t> </a:t>
            </a:r>
            <a:r>
              <a:rPr lang="en-US" sz="2400" b="1" dirty="0">
                <a:solidFill>
                  <a:schemeClr val="tx2"/>
                </a:solidFill>
                <a:latin typeface="Tahoma" pitchFamily="34" charset="0"/>
                <a:cs typeface="Tahoma" pitchFamily="34" charset="0"/>
              </a:rPr>
              <a:t>(</a:t>
            </a:r>
            <a:r>
              <a:rPr lang="id-ID" sz="2400" b="1" dirty="0">
                <a:solidFill>
                  <a:schemeClr val="tx2"/>
                </a:solidFill>
                <a:latin typeface="Tahoma" pitchFamily="34" charset="0"/>
                <a:cs typeface="Tahoma" pitchFamily="34" charset="0"/>
              </a:rPr>
              <a:t>Simulasi </a:t>
            </a:r>
            <a:r>
              <a:rPr lang="en-US" sz="2400" b="1" dirty="0" smtClean="0">
                <a:solidFill>
                  <a:schemeClr val="tx2"/>
                </a:solidFill>
                <a:latin typeface="Tahoma" pitchFamily="34" charset="0"/>
                <a:cs typeface="Tahoma" pitchFamily="34" charset="0"/>
              </a:rPr>
              <a:t>5 </a:t>
            </a:r>
            <a:r>
              <a:rPr lang="id-ID" sz="2400" b="1" dirty="0">
                <a:solidFill>
                  <a:schemeClr val="tx2"/>
                </a:solidFill>
                <a:latin typeface="Tahoma" pitchFamily="34" charset="0"/>
                <a:cs typeface="Tahoma" pitchFamily="34" charset="0"/>
              </a:rPr>
              <a:t>nama</a:t>
            </a:r>
            <a:r>
              <a:rPr lang="en-US" sz="2400" b="1" dirty="0">
                <a:solidFill>
                  <a:schemeClr val="tx2"/>
                </a:solidFill>
                <a:latin typeface="Tahoma" pitchFamily="34" charset="0"/>
                <a:cs typeface="Tahoma" pitchFamily="34" charset="0"/>
              </a:rPr>
              <a:t>)</a:t>
            </a: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ED784AE6-3506-41F2-9440-A5A0D2035CA7}" type="slidenum">
              <a:rPr lang="en-US" sz="1100" smtClean="0">
                <a:latin typeface="+mj-lt"/>
              </a:rPr>
              <a:pPr algn="ctr">
                <a:defRPr/>
              </a:pPr>
              <a:t>42</a:t>
            </a:fld>
            <a:endParaRPr lang="en-US" sz="1100" smtClean="0">
              <a:latin typeface="+mj-lt"/>
            </a:endParaRPr>
          </a:p>
        </p:txBody>
      </p:sp>
      <p:sp>
        <p:nvSpPr>
          <p:cNvPr id="70661"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
        <p:nvSpPr>
          <p:cNvPr id="7" name="Text Box 8"/>
          <p:cNvSpPr txBox="1">
            <a:spLocks noChangeArrowheads="1"/>
          </p:cNvSpPr>
          <p:nvPr/>
        </p:nvSpPr>
        <p:spPr bwMode="auto">
          <a:xfrm>
            <a:off x="533400" y="5745162"/>
            <a:ext cx="8077200" cy="274638"/>
          </a:xfrm>
          <a:prstGeom prst="rect">
            <a:avLst/>
          </a:prstGeom>
          <a:noFill/>
          <a:ln w="9525">
            <a:noFill/>
            <a:miter lim="800000"/>
            <a:headEnd/>
            <a:tailEnd/>
          </a:ln>
        </p:spPr>
        <p:txBody>
          <a:bodyPr>
            <a:spAutoFit/>
          </a:bodyPr>
          <a:lstStyle/>
          <a:p>
            <a:pPr algn="ctr"/>
            <a:r>
              <a:rPr lang="en-US" sz="1200" dirty="0" smtClean="0"/>
              <a:t>Massa </a:t>
            </a:r>
            <a:r>
              <a:rPr lang="en-US" sz="1200" dirty="0" err="1" smtClean="0"/>
              <a:t>pemilih</a:t>
            </a:r>
            <a:r>
              <a:rPr lang="en-US" sz="1200" dirty="0" smtClean="0"/>
              <a:t> </a:t>
            </a:r>
            <a:r>
              <a:rPr lang="en-US" sz="1200" dirty="0" err="1" smtClean="0"/>
              <a:t>hampir</a:t>
            </a:r>
            <a:r>
              <a:rPr lang="en-US" sz="1200" dirty="0" smtClean="0"/>
              <a:t> </a:t>
            </a:r>
            <a:r>
              <a:rPr lang="en-US" sz="1200" dirty="0" err="1" smtClean="0"/>
              <a:t>semua</a:t>
            </a:r>
            <a:r>
              <a:rPr lang="en-US" sz="1200" dirty="0" smtClean="0"/>
              <a:t> </a:t>
            </a:r>
            <a:r>
              <a:rPr lang="en-US" sz="1200" dirty="0" err="1" smtClean="0"/>
              <a:t>partai</a:t>
            </a:r>
            <a:r>
              <a:rPr lang="en-US" sz="1200" dirty="0" smtClean="0"/>
              <a:t> </a:t>
            </a:r>
            <a:r>
              <a:rPr lang="en-US" sz="1200" dirty="0" err="1" smtClean="0"/>
              <a:t>sementara</a:t>
            </a:r>
            <a:r>
              <a:rPr lang="en-US" sz="1200" dirty="0" smtClean="0"/>
              <a:t> </a:t>
            </a:r>
            <a:r>
              <a:rPr lang="en-US" sz="1200" err="1" smtClean="0"/>
              <a:t>ini</a:t>
            </a:r>
            <a:r>
              <a:rPr lang="en-US" sz="1200" smtClean="0"/>
              <a:t> cenderung lebih memilih </a:t>
            </a:r>
            <a:r>
              <a:rPr lang="en-US" sz="1200" err="1" smtClean="0"/>
              <a:t>Ridwan</a:t>
            </a:r>
            <a:r>
              <a:rPr lang="en-US" sz="1200" smtClean="0"/>
              <a:t> Kamil dibanding calon lain.</a:t>
            </a:r>
            <a:endParaRPr lang="en-US" sz="1200" dirty="0"/>
          </a:p>
        </p:txBody>
      </p:sp>
      <p:graphicFrame>
        <p:nvGraphicFramePr>
          <p:cNvPr id="6" name="Object 5"/>
          <p:cNvGraphicFramePr>
            <a:graphicFrameLocks noChangeAspect="1"/>
          </p:cNvGraphicFramePr>
          <p:nvPr>
            <p:extLst>
              <p:ext uri="{D42A27DB-BD31-4B8C-83A1-F6EECF244321}">
                <p14:modId xmlns:p14="http://schemas.microsoft.com/office/powerpoint/2010/main" val="746120448"/>
              </p:ext>
            </p:extLst>
          </p:nvPr>
        </p:nvGraphicFramePr>
        <p:xfrm>
          <a:off x="1088708" y="1219200"/>
          <a:ext cx="7064692" cy="4351046"/>
        </p:xfrm>
        <a:graphic>
          <a:graphicData uri="http://schemas.openxmlformats.org/presentationml/2006/ole">
            <mc:AlternateContent xmlns:mc="http://schemas.openxmlformats.org/markup-compatibility/2006">
              <mc:Choice xmlns:v="urn:schemas-microsoft-com:vml" Requires="v">
                <p:oleObj spid="_x0000_s315441" name="Worksheet" r:id="rId5" imgW="5356683" imgH="3299515" progId="Excel.Sheet.12">
                  <p:embed/>
                </p:oleObj>
              </mc:Choice>
              <mc:Fallback>
                <p:oleObj name="Worksheet" r:id="rId5" imgW="5356683" imgH="3299515" progId="Excel.Sheet.12">
                  <p:embed/>
                  <p:pic>
                    <p:nvPicPr>
                      <p:cNvPr id="0" name=""/>
                      <p:cNvPicPr/>
                      <p:nvPr/>
                    </p:nvPicPr>
                    <p:blipFill>
                      <a:blip r:embed="rId6"/>
                      <a:stretch>
                        <a:fillRect/>
                      </a:stretch>
                    </p:blipFill>
                    <p:spPr>
                      <a:xfrm>
                        <a:off x="1088708" y="1219200"/>
                        <a:ext cx="7064692" cy="4351046"/>
                      </a:xfrm>
                      <a:prstGeom prst="rect">
                        <a:avLst/>
                      </a:prstGeom>
                    </p:spPr>
                  </p:pic>
                </p:oleObj>
              </mc:Fallback>
            </mc:AlternateContent>
          </a:graphicData>
        </a:graphic>
      </p:graphicFrame>
    </p:spTree>
    <p:extLst>
      <p:ext uri="{BB962C8B-B14F-4D97-AF65-F5344CB8AC3E}">
        <p14:creationId xmlns:p14="http://schemas.microsoft.com/office/powerpoint/2010/main" val="279645450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752600"/>
            <a:ext cx="8185150" cy="4495800"/>
          </a:xfrm>
        </p:spPr>
        <p:txBody>
          <a:bodyPr/>
          <a:lstStyle/>
          <a:p>
            <a:pPr marL="287338" indent="-287338" algn="just" eaLnBrk="1" hangingPunct="1">
              <a:lnSpc>
                <a:spcPct val="105000"/>
              </a:lnSpc>
              <a:spcAft>
                <a:spcPts val="400"/>
              </a:spcAft>
            </a:pPr>
            <a:r>
              <a:rPr lang="id-ID" sz="1800" dirty="0" smtClean="0">
                <a:latin typeface="Tahoma" pitchFamily="34" charset="0"/>
                <a:ea typeface="ＭＳ Ｐゴシック" pitchFamily="34" charset="-128"/>
                <a:cs typeface="Tahoma" pitchFamily="34" charset="0"/>
              </a:rPr>
              <a:t>Bila pemilu diadakan sekarang di </a:t>
            </a:r>
            <a:r>
              <a:rPr lang="en-US" sz="1800" dirty="0" err="1" smtClean="0">
                <a:latin typeface="Tahoma" pitchFamily="34" charset="0"/>
                <a:ea typeface="ＭＳ Ｐゴシック" pitchFamily="34" charset="-128"/>
                <a:cs typeface="Tahoma" pitchFamily="34" charset="0"/>
              </a:rPr>
              <a:t>Jawa</a:t>
            </a:r>
            <a:r>
              <a:rPr lang="en-US" sz="1800" dirty="0" smtClean="0">
                <a:latin typeface="Tahoma" pitchFamily="34" charset="0"/>
                <a:ea typeface="ＭＳ Ｐゴシック" pitchFamily="34" charset="-128"/>
                <a:cs typeface="Tahoma" pitchFamily="34" charset="0"/>
              </a:rPr>
              <a:t> Barat</a:t>
            </a:r>
            <a:r>
              <a:rPr lang="id-ID" sz="1800" dirty="0" smtClean="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Golkar</a:t>
            </a:r>
            <a:r>
              <a:rPr lang="en-US" sz="1800" dirty="0">
                <a:latin typeface="Tahoma" pitchFamily="34" charset="0"/>
                <a:ea typeface="ＭＳ Ｐゴシック" pitchFamily="34" charset="-128"/>
                <a:cs typeface="Tahoma" pitchFamily="34" charset="0"/>
              </a:rPr>
              <a:t> (15,4</a:t>
            </a:r>
            <a:r>
              <a:rPr lang="en-US" sz="1800">
                <a:latin typeface="Tahoma" pitchFamily="34" charset="0"/>
                <a:ea typeface="ＭＳ Ｐゴシック" pitchFamily="34" charset="-128"/>
                <a:cs typeface="Tahoma" pitchFamily="34" charset="0"/>
              </a:rPr>
              <a:t>%) </a:t>
            </a:r>
            <a:r>
              <a:rPr lang="en-US" sz="1800" smtClean="0">
                <a:latin typeface="Tahoma" pitchFamily="34" charset="0"/>
                <a:ea typeface="ＭＳ Ｐゴシック" pitchFamily="34" charset="-128"/>
                <a:cs typeface="Tahoma" pitchFamily="34" charset="0"/>
              </a:rPr>
              <a:t>bersaing </a:t>
            </a:r>
            <a:r>
              <a:rPr lang="en-US" sz="1800" dirty="0" err="1">
                <a:latin typeface="Tahoma" pitchFamily="34" charset="0"/>
                <a:ea typeface="ＭＳ Ｐゴシック" pitchFamily="34" charset="-128"/>
                <a:cs typeface="Tahoma" pitchFamily="34" charset="0"/>
              </a:rPr>
              <a:t>ketat</a:t>
            </a:r>
            <a:r>
              <a:rPr lang="en-US" sz="1800" dirty="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dengan</a:t>
            </a:r>
            <a:r>
              <a:rPr lang="en-US" sz="1800" dirty="0">
                <a:latin typeface="Tahoma" pitchFamily="34" charset="0"/>
                <a:ea typeface="ＭＳ Ｐゴシック" pitchFamily="34" charset="-128"/>
                <a:cs typeface="Tahoma" pitchFamily="34" charset="0"/>
              </a:rPr>
              <a:t> PDIP (14,5%) </a:t>
            </a:r>
            <a:r>
              <a:rPr lang="en-US" sz="1800" dirty="0" err="1">
                <a:latin typeface="Tahoma" pitchFamily="34" charset="0"/>
                <a:ea typeface="ＭＳ Ｐゴシック" pitchFamily="34" charset="-128"/>
                <a:cs typeface="Tahoma" pitchFamily="34" charset="0"/>
              </a:rPr>
              <a:t>memiliki</a:t>
            </a:r>
            <a:r>
              <a:rPr lang="en-US" sz="1800" dirty="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massa</a:t>
            </a:r>
            <a:r>
              <a:rPr lang="en-US" sz="1800" dirty="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pemilih</a:t>
            </a:r>
            <a:r>
              <a:rPr lang="en-US" sz="1800" dirty="0">
                <a:latin typeface="Tahoma" pitchFamily="34" charset="0"/>
                <a:ea typeface="ＭＳ Ｐゴシック" pitchFamily="34" charset="-128"/>
                <a:cs typeface="Tahoma" pitchFamily="34" charset="0"/>
              </a:rPr>
              <a:t> paling </a:t>
            </a:r>
            <a:r>
              <a:rPr lang="en-US" sz="1800" dirty="0" err="1" smtClean="0">
                <a:latin typeface="Tahoma" pitchFamily="34" charset="0"/>
                <a:ea typeface="ＭＳ Ｐゴシック" pitchFamily="34" charset="-128"/>
                <a:cs typeface="Tahoma" pitchFamily="34" charset="0"/>
              </a:rPr>
              <a:t>besar</a:t>
            </a:r>
            <a:r>
              <a:rPr lang="en-US" sz="1800" dirty="0" smtClean="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selanjutnya</a:t>
            </a:r>
            <a:r>
              <a:rPr lang="en-US" sz="1800" dirty="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Gerindra</a:t>
            </a:r>
            <a:r>
              <a:rPr lang="en-US" sz="1800" dirty="0">
                <a:latin typeface="Tahoma" pitchFamily="34" charset="0"/>
                <a:ea typeface="ＭＳ Ｐゴシック" pitchFamily="34" charset="-128"/>
                <a:cs typeface="Tahoma" pitchFamily="34" charset="0"/>
              </a:rPr>
              <a:t> 8,6%, PKS 7,2%, PPP 6,7%, </a:t>
            </a:r>
            <a:r>
              <a:rPr lang="en-US" sz="1800" dirty="0" err="1">
                <a:latin typeface="Tahoma" pitchFamily="34" charset="0"/>
                <a:ea typeface="ＭＳ Ｐゴシック" pitchFamily="34" charset="-128"/>
                <a:cs typeface="Tahoma" pitchFamily="34" charset="0"/>
              </a:rPr>
              <a:t>Demokrat</a:t>
            </a:r>
            <a:r>
              <a:rPr lang="en-US" sz="1800" dirty="0">
                <a:latin typeface="Tahoma" pitchFamily="34" charset="0"/>
                <a:ea typeface="ＭＳ Ｐゴシック" pitchFamily="34" charset="-128"/>
                <a:cs typeface="Tahoma" pitchFamily="34" charset="0"/>
              </a:rPr>
              <a:t> </a:t>
            </a:r>
            <a:r>
              <a:rPr lang="en-US" sz="1800">
                <a:latin typeface="Tahoma" pitchFamily="34" charset="0"/>
                <a:ea typeface="ＭＳ Ｐゴシック" pitchFamily="34" charset="-128"/>
                <a:cs typeface="Tahoma" pitchFamily="34" charset="0"/>
              </a:rPr>
              <a:t>6,5</a:t>
            </a:r>
            <a:r>
              <a:rPr lang="en-US" sz="1800" smtClean="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dan</a:t>
            </a:r>
            <a:r>
              <a:rPr lang="en-US" sz="1800" dirty="0">
                <a:latin typeface="Tahoma" pitchFamily="34" charset="0"/>
                <a:ea typeface="ＭＳ Ｐゴシック" pitchFamily="34" charset="-128"/>
                <a:cs typeface="Tahoma" pitchFamily="34" charset="0"/>
              </a:rPr>
              <a:t> </a:t>
            </a:r>
            <a:r>
              <a:rPr lang="en-US" sz="1800" dirty="0" err="1">
                <a:latin typeface="Tahoma" pitchFamily="34" charset="0"/>
                <a:ea typeface="ＭＳ Ｐゴシック" pitchFamily="34" charset="-128"/>
                <a:cs typeface="Tahoma" pitchFamily="34" charset="0"/>
              </a:rPr>
              <a:t>partai</a:t>
            </a:r>
            <a:r>
              <a:rPr lang="en-US" sz="1800" dirty="0">
                <a:latin typeface="Tahoma" pitchFamily="34" charset="0"/>
                <a:ea typeface="ＭＳ Ｐゴシック" pitchFamily="34" charset="-128"/>
                <a:cs typeface="Tahoma" pitchFamily="34" charset="0"/>
              </a:rPr>
              <a:t> lain di </a:t>
            </a:r>
            <a:r>
              <a:rPr lang="en-US" sz="1800" dirty="0" err="1">
                <a:latin typeface="Tahoma" pitchFamily="34" charset="0"/>
                <a:ea typeface="ＭＳ Ｐゴシック" pitchFamily="34" charset="-128"/>
                <a:cs typeface="Tahoma" pitchFamily="34" charset="0"/>
              </a:rPr>
              <a:t>bawah</a:t>
            </a:r>
            <a:r>
              <a:rPr lang="en-US" sz="1800" dirty="0">
                <a:latin typeface="Tahoma" pitchFamily="34" charset="0"/>
                <a:ea typeface="ＭＳ Ｐゴシック" pitchFamily="34" charset="-128"/>
                <a:cs typeface="Tahoma" pitchFamily="34" charset="0"/>
              </a:rPr>
              <a:t> 5</a:t>
            </a:r>
            <a:r>
              <a:rPr lang="en-US" sz="1800" dirty="0" smtClean="0">
                <a:latin typeface="Tahoma" pitchFamily="34" charset="0"/>
                <a:ea typeface="ＭＳ Ｐゴシック" pitchFamily="34" charset="-128"/>
                <a:cs typeface="Tahoma" pitchFamily="34" charset="0"/>
              </a:rPr>
              <a:t>%.</a:t>
            </a:r>
            <a:endParaRPr lang="id-ID" sz="1800" dirty="0" smtClean="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id-ID" sz="1800" dirty="0" smtClean="0">
                <a:latin typeface="Tahoma" pitchFamily="34" charset="0"/>
                <a:ea typeface="ＭＳ Ｐゴシック" pitchFamily="34" charset="-128"/>
                <a:cs typeface="Tahoma" pitchFamily="34" charset="0"/>
              </a:rPr>
              <a:t>Sementara ini</a:t>
            </a:r>
            <a:r>
              <a:rPr lang="en-US" sz="1800" dirty="0" smtClean="0">
                <a:latin typeface="Tahoma" pitchFamily="34" charset="0"/>
                <a:ea typeface="ＭＳ Ｐゴシック" pitchFamily="34" charset="-128"/>
                <a:cs typeface="Tahoma" pitchFamily="34" charset="0"/>
              </a:rPr>
              <a:t>,</a:t>
            </a:r>
            <a:r>
              <a:rPr lang="id-ID" sz="1800" dirty="0" smtClean="0">
                <a:latin typeface="Tahoma" pitchFamily="34" charset="0"/>
                <a:ea typeface="ＭＳ Ｐゴシック" pitchFamily="34" charset="-128"/>
                <a:cs typeface="Tahoma" pitchFamily="34" charset="0"/>
              </a:rPr>
              <a:t> </a:t>
            </a:r>
            <a:r>
              <a:rPr lang="en-US" sz="1800" dirty="0" err="1" smtClean="0">
                <a:latin typeface="Tahoma" pitchFamily="34" charset="0"/>
                <a:ea typeface="ＭＳ Ｐゴシック" pitchFamily="34" charset="-128"/>
                <a:cs typeface="Tahoma" pitchFamily="34" charset="0"/>
              </a:rPr>
              <a:t>hampir</a:t>
            </a:r>
            <a:r>
              <a:rPr lang="en-US" sz="1800" dirty="0" smtClean="0">
                <a:latin typeface="Tahoma" pitchFamily="34" charset="0"/>
                <a:ea typeface="ＭＳ Ｐゴシック" pitchFamily="34" charset="-128"/>
                <a:cs typeface="Tahoma" pitchFamily="34" charset="0"/>
              </a:rPr>
              <a:t> </a:t>
            </a:r>
            <a:r>
              <a:rPr lang="id-ID" sz="1800" dirty="0" smtClean="0">
                <a:latin typeface="Tahoma" pitchFamily="34" charset="0"/>
                <a:ea typeface="ＭＳ Ｐゴシック" pitchFamily="34" charset="-128"/>
                <a:cs typeface="Tahoma" pitchFamily="34" charset="0"/>
              </a:rPr>
              <a:t>semua massa pemilih </a:t>
            </a:r>
            <a:r>
              <a:rPr lang="id-ID" sz="1800" smtClean="0">
                <a:latin typeface="Tahoma" pitchFamily="34" charset="0"/>
                <a:ea typeface="ＭＳ Ｐゴシック" pitchFamily="34" charset="-128"/>
                <a:cs typeface="Tahoma" pitchFamily="34" charset="0"/>
              </a:rPr>
              <a:t>partai lebih </a:t>
            </a:r>
            <a:r>
              <a:rPr lang="id-ID" sz="1800" dirty="0" smtClean="0">
                <a:latin typeface="Tahoma" pitchFamily="34" charset="0"/>
                <a:ea typeface="ＭＳ Ｐゴシック" pitchFamily="34" charset="-128"/>
                <a:cs typeface="Tahoma" pitchFamily="34" charset="0"/>
              </a:rPr>
              <a:t>banyak ditarik oleh Ridwan Kamil</a:t>
            </a:r>
            <a:r>
              <a:rPr lang="en-US" sz="1800" smtClean="0">
                <a:latin typeface="Tahoma" pitchFamily="34" charset="0"/>
                <a:ea typeface="ＭＳ Ｐゴシック" pitchFamily="34" charset="-128"/>
                <a:cs typeface="Tahoma" pitchFamily="34" charset="0"/>
              </a:rPr>
              <a:t>. </a:t>
            </a:r>
          </a:p>
        </p:txBody>
      </p:sp>
      <p:sp>
        <p:nvSpPr>
          <p:cNvPr id="124931" name="Rectangle 2"/>
          <p:cNvSpPr>
            <a:spLocks noChangeArrowheads="1"/>
          </p:cNvSpPr>
          <p:nvPr/>
        </p:nvSpPr>
        <p:spPr bwMode="auto">
          <a:xfrm>
            <a:off x="762000" y="655638"/>
            <a:ext cx="7772400" cy="749300"/>
          </a:xfrm>
          <a:prstGeom prst="rect">
            <a:avLst/>
          </a:prstGeom>
          <a:noFill/>
          <a:ln w="9525">
            <a:noFill/>
            <a:miter lim="800000"/>
            <a:headEnd/>
            <a:tailEnd/>
          </a:ln>
        </p:spPr>
        <p:txBody>
          <a:bodyPr anchor="ctr"/>
          <a:lstStyle/>
          <a:p>
            <a:r>
              <a:rPr lang="en-US" sz="3300">
                <a:solidFill>
                  <a:schemeClr val="tx2"/>
                </a:solidFill>
                <a:latin typeface="Tahoma" pitchFamily="34" charset="0"/>
                <a:cs typeface="Tahoma" pitchFamily="34" charset="0"/>
              </a:rPr>
              <a:t>Temuan</a:t>
            </a: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43</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1371600" y="2982913"/>
            <a:ext cx="7772400" cy="595312"/>
          </a:xfrm>
          <a:prstGeom prst="rect">
            <a:avLst/>
          </a:prstGeom>
          <a:noFill/>
          <a:ln w="9525">
            <a:noFill/>
            <a:miter lim="800000"/>
            <a:headEnd/>
            <a:tailEnd/>
          </a:ln>
        </p:spPr>
        <p:txBody>
          <a:bodyPr anchor="ctr">
            <a:spAutoFit/>
          </a:bodyPr>
          <a:lstStyle/>
          <a:p>
            <a:pPr algn="r">
              <a:defRPr/>
            </a:pPr>
            <a:r>
              <a:rPr lang="en-US" sz="3300" b="1" u="sng" smtClean="0">
                <a:solidFill>
                  <a:schemeClr val="tx2"/>
                </a:solidFill>
                <a:latin typeface="+mj-lt"/>
                <a:cs typeface="Arial" pitchFamily="34" charset="0"/>
              </a:rPr>
              <a:t>Kesimpulan</a:t>
            </a:r>
            <a:endParaRPr lang="en-US" sz="3300" b="1" u="sng" dirty="0">
              <a:solidFill>
                <a:schemeClr val="tx2"/>
              </a:solidFill>
              <a:latin typeface="+mj-lt"/>
              <a:cs typeface="Arial" pitchFamily="34" charset="0"/>
            </a:endParaRPr>
          </a:p>
        </p:txBody>
      </p:sp>
    </p:spTree>
    <p:extLst>
      <p:ext uri="{BB962C8B-B14F-4D97-AF65-F5344CB8AC3E}">
        <p14:creationId xmlns:p14="http://schemas.microsoft.com/office/powerpoint/2010/main" val="325513755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219200"/>
            <a:ext cx="8185150" cy="5029200"/>
          </a:xfrm>
        </p:spPr>
        <p:txBody>
          <a:bodyPr/>
          <a:lstStyle/>
          <a:p>
            <a:pPr marL="287338" indent="-287338" algn="just" eaLnBrk="1" hangingPunct="1">
              <a:lnSpc>
                <a:spcPct val="105000"/>
              </a:lnSpc>
              <a:spcAft>
                <a:spcPts val="400"/>
              </a:spcAft>
            </a:pPr>
            <a:r>
              <a:rPr lang="en-US" sz="2200">
                <a:latin typeface="Tahoma" pitchFamily="34" charset="0"/>
                <a:ea typeface="ＭＳ Ｐゴシック" pitchFamily="34" charset="-128"/>
                <a:cs typeface="Tahoma" pitchFamily="34" charset="0"/>
              </a:rPr>
              <a:t>Saat ini baru separuh dari pemilih di Jawa Barat yang sudah mengetahui akan ada pilkada untuk memilih gubernur Jawa Barat tahun 2018</a:t>
            </a:r>
            <a:r>
              <a:rPr lang="en-US" sz="2200" smtClean="0">
                <a:latin typeface="Tahoma" pitchFamily="34" charset="0"/>
                <a:ea typeface="ＭＳ Ｐゴシック" pitchFamily="34" charset="-128"/>
                <a:cs typeface="Tahoma" pitchFamily="34" charset="0"/>
              </a:rPr>
              <a:t>. Ini menunjukkan bahwa kegiatan sosialisasi terkait pilkada di Jawa Barat belum massif.</a:t>
            </a:r>
            <a:endParaRPr lang="en-US" sz="220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en-US" sz="2200">
                <a:latin typeface="Tahoma" pitchFamily="34" charset="0"/>
                <a:ea typeface="ＭＳ Ｐゴシック" pitchFamily="34" charset="-128"/>
                <a:cs typeface="Tahoma" pitchFamily="34" charset="0"/>
              </a:rPr>
              <a:t>Dua sifat kepemimpinan utama yang diinginkan pemilih Jawa Barat adalah jujur/bersih dari korupsi, dan perhatian pada rakyat. </a:t>
            </a:r>
            <a:r>
              <a:rPr lang="en-US" sz="2200" smtClean="0">
                <a:latin typeface="Tahoma" pitchFamily="34" charset="0"/>
                <a:ea typeface="ＭＳ Ｐゴシック" pitchFamily="34" charset="-128"/>
                <a:cs typeface="Tahoma" pitchFamily="34" charset="0"/>
              </a:rPr>
              <a:t>Maka calon yang unggul dalam kriteria-kriteria ini punya peluang lebih  besar untuk dipilih.</a:t>
            </a:r>
          </a:p>
          <a:p>
            <a:pPr marL="287338" indent="-287338" algn="just" eaLnBrk="1" hangingPunct="1">
              <a:lnSpc>
                <a:spcPct val="105000"/>
              </a:lnSpc>
              <a:spcAft>
                <a:spcPts val="400"/>
              </a:spcAft>
            </a:pPr>
            <a:r>
              <a:rPr lang="en-US" sz="2200" smtClean="0">
                <a:latin typeface="Tahoma" pitchFamily="34" charset="0"/>
                <a:ea typeface="ＭＳ Ｐゴシック" pitchFamily="34" charset="-128"/>
                <a:cs typeface="Tahoma" pitchFamily="34" charset="0"/>
              </a:rPr>
              <a:t>Pemilih </a:t>
            </a:r>
            <a:r>
              <a:rPr lang="en-US" sz="2200">
                <a:latin typeface="Tahoma" pitchFamily="34" charset="0"/>
                <a:ea typeface="ＭＳ Ｐゴシック" pitchFamily="34" charset="-128"/>
                <a:cs typeface="Tahoma" pitchFamily="34" charset="0"/>
              </a:rPr>
              <a:t>Jawa Barat </a:t>
            </a:r>
            <a:r>
              <a:rPr lang="en-US" sz="2200" smtClean="0">
                <a:latin typeface="Tahoma" pitchFamily="34" charset="0"/>
                <a:ea typeface="ＭＳ Ｐゴシック" pitchFamily="34" charset="-128"/>
                <a:cs typeface="Tahoma" pitchFamily="34" charset="0"/>
              </a:rPr>
              <a:t>umumnya otonom dalam memilih. </a:t>
            </a:r>
            <a:r>
              <a:rPr lang="en-US" sz="2200">
                <a:latin typeface="Tahoma" pitchFamily="34" charset="0"/>
                <a:ea typeface="ＭＳ Ｐゴシック" pitchFamily="34" charset="-128"/>
                <a:cs typeface="Tahoma" pitchFamily="34" charset="0"/>
              </a:rPr>
              <a:t>Sekitar 80 persen memilih atas pertimbangan sendiri. </a:t>
            </a:r>
            <a:endParaRPr lang="en-US" sz="2200" smtClean="0">
              <a:latin typeface="Tahoma" pitchFamily="34" charset="0"/>
              <a:ea typeface="ＭＳ Ｐゴシック" pitchFamily="34" charset="-128"/>
              <a:cs typeface="Tahoma" pitchFamily="34" charset="0"/>
            </a:endParaRPr>
          </a:p>
        </p:txBody>
      </p:sp>
      <p:sp>
        <p:nvSpPr>
          <p:cNvPr id="124931" name="Rectangle 2"/>
          <p:cNvSpPr>
            <a:spLocks noChangeArrowheads="1"/>
          </p:cNvSpPr>
          <p:nvPr/>
        </p:nvSpPr>
        <p:spPr bwMode="auto">
          <a:xfrm>
            <a:off x="762000" y="304800"/>
            <a:ext cx="7772400" cy="609600"/>
          </a:xfrm>
          <a:prstGeom prst="rect">
            <a:avLst/>
          </a:prstGeom>
          <a:noFill/>
          <a:ln w="9525">
            <a:noFill/>
            <a:miter lim="800000"/>
            <a:headEnd/>
            <a:tailEnd/>
          </a:ln>
        </p:spPr>
        <p:txBody>
          <a:bodyPr anchor="ctr"/>
          <a:lstStyle/>
          <a:p>
            <a:r>
              <a:rPr lang="en-US" sz="3300" smtClean="0">
                <a:solidFill>
                  <a:schemeClr val="tx2"/>
                </a:solidFill>
                <a:latin typeface="Tahoma" pitchFamily="34" charset="0"/>
                <a:cs typeface="Tahoma" pitchFamily="34" charset="0"/>
              </a:rPr>
              <a:t>Kesimpulan</a:t>
            </a:r>
            <a:endParaRPr lang="en-US" sz="3300" dirty="0">
              <a:solidFill>
                <a:schemeClr val="tx2"/>
              </a:solidFill>
              <a:latin typeface="Tahoma" pitchFamily="34" charset="0"/>
              <a:cs typeface="Tahoma" pitchFamily="34" charset="0"/>
            </a:endParaRP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45</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428362406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219200"/>
            <a:ext cx="8185150" cy="5029200"/>
          </a:xfrm>
        </p:spPr>
        <p:txBody>
          <a:bodyPr/>
          <a:lstStyle/>
          <a:p>
            <a:pPr marL="287338" indent="-287338" algn="just" eaLnBrk="1" hangingPunct="1">
              <a:lnSpc>
                <a:spcPct val="105000"/>
              </a:lnSpc>
              <a:spcAft>
                <a:spcPts val="400"/>
              </a:spcAft>
            </a:pPr>
            <a:r>
              <a:rPr lang="en-US" sz="1800" smtClean="0">
                <a:latin typeface="Tahoma" pitchFamily="34" charset="0"/>
                <a:ea typeface="ＭＳ Ｐゴシック" pitchFamily="34" charset="-128"/>
                <a:cs typeface="Tahoma" pitchFamily="34" charset="0"/>
              </a:rPr>
              <a:t>Bila pemilihan gubernur Jawa Barat diadakan ketika survei ini dilakukan, Ridwan Kamil sementara unggul di atas calon-calon lain. </a:t>
            </a:r>
          </a:p>
          <a:p>
            <a:pPr marL="287338" indent="-287338" algn="just" eaLnBrk="1" hangingPunct="1">
              <a:lnSpc>
                <a:spcPct val="105000"/>
              </a:lnSpc>
              <a:spcAft>
                <a:spcPts val="400"/>
              </a:spcAft>
            </a:pPr>
            <a:r>
              <a:rPr lang="en-US" sz="1800" smtClean="0">
                <a:latin typeface="Tahoma" pitchFamily="34" charset="0"/>
                <a:ea typeface="ＭＳ Ｐゴシック" pitchFamily="34" charset="-128"/>
                <a:cs typeface="Tahoma" pitchFamily="34" charset="0"/>
              </a:rPr>
              <a:t>Dukungan kepada Ridwan Kamil berkisar antara 13,1</a:t>
            </a:r>
            <a:r>
              <a:rPr lang="en-US" sz="1800">
                <a:latin typeface="Tahoma" pitchFamily="34" charset="0"/>
                <a:ea typeface="ＭＳ Ｐゴシック" pitchFamily="34" charset="-128"/>
                <a:cs typeface="Tahoma" pitchFamily="34" charset="0"/>
              </a:rPr>
              <a:t>%-71,7%, tergantung bentuk </a:t>
            </a:r>
            <a:r>
              <a:rPr lang="en-US" sz="1800" smtClean="0">
                <a:latin typeface="Tahoma" pitchFamily="34" charset="0"/>
                <a:ea typeface="ＭＳ Ｐゴシック" pitchFamily="34" charset="-128"/>
                <a:cs typeface="Tahoma" pitchFamily="34" charset="0"/>
              </a:rPr>
              <a:t>pertanyaan (spontan, semi terbuka, atau tertutup), </a:t>
            </a:r>
            <a:r>
              <a:rPr lang="en-US" sz="1800">
                <a:latin typeface="Tahoma" pitchFamily="34" charset="0"/>
                <a:ea typeface="ＭＳ Ｐゴシック" pitchFamily="34" charset="-128"/>
                <a:cs typeface="Tahoma" pitchFamily="34" charset="0"/>
              </a:rPr>
              <a:t>jumlah calon, dan komposisi calon yang bersaing</a:t>
            </a:r>
            <a:r>
              <a:rPr lang="en-US" sz="1800" smtClean="0">
                <a:latin typeface="Tahoma" pitchFamily="34" charset="0"/>
                <a:ea typeface="ＭＳ Ｐゴシック" pitchFamily="34" charset="-128"/>
                <a:cs typeface="Tahoma" pitchFamily="34" charset="0"/>
              </a:rPr>
              <a:t>.</a:t>
            </a:r>
          </a:p>
          <a:p>
            <a:pPr marL="287338" indent="-287338" algn="just" eaLnBrk="1" hangingPunct="1">
              <a:lnSpc>
                <a:spcPct val="105000"/>
              </a:lnSpc>
              <a:spcAft>
                <a:spcPts val="400"/>
              </a:spcAft>
            </a:pPr>
            <a:r>
              <a:rPr lang="en-US" sz="1800" smtClean="0">
                <a:latin typeface="Tahoma" pitchFamily="34" charset="0"/>
                <a:ea typeface="ＭＳ Ｐゴシック" pitchFamily="34" charset="-128"/>
                <a:cs typeface="Tahoma" pitchFamily="34" charset="0"/>
              </a:rPr>
              <a:t>Sampai sejauh ini, Deddy </a:t>
            </a:r>
            <a:r>
              <a:rPr lang="en-US" sz="1800">
                <a:latin typeface="Tahoma" pitchFamily="34" charset="0"/>
                <a:ea typeface="ＭＳ Ｐゴシック" pitchFamily="34" charset="-128"/>
                <a:cs typeface="Tahoma" pitchFamily="34" charset="0"/>
              </a:rPr>
              <a:t>Mizwar </a:t>
            </a:r>
            <a:r>
              <a:rPr lang="en-US" sz="1800" smtClean="0">
                <a:latin typeface="Tahoma" pitchFamily="34" charset="0"/>
                <a:ea typeface="ＭＳ Ｐゴシック" pitchFamily="34" charset="-128"/>
                <a:cs typeface="Tahoma" pitchFamily="34" charset="0"/>
              </a:rPr>
              <a:t>adalah </a:t>
            </a:r>
            <a:r>
              <a:rPr lang="en-US" sz="1800">
                <a:latin typeface="Tahoma" pitchFamily="34" charset="0"/>
                <a:ea typeface="ＭＳ Ｐゴシック" pitchFamily="34" charset="-128"/>
                <a:cs typeface="Tahoma" pitchFamily="34" charset="0"/>
              </a:rPr>
              <a:t>penantang paling kuat Ridwan Kamil</a:t>
            </a:r>
            <a:r>
              <a:rPr lang="en-US" sz="1800" smtClean="0">
                <a:latin typeface="Tahoma" pitchFamily="34" charset="0"/>
                <a:ea typeface="ＭＳ Ｐゴシック" pitchFamily="34" charset="-128"/>
                <a:cs typeface="Tahoma" pitchFamily="34" charset="0"/>
              </a:rPr>
              <a:t>. </a:t>
            </a:r>
            <a:r>
              <a:rPr lang="en-US" sz="1800">
                <a:latin typeface="Tahoma" pitchFamily="34" charset="0"/>
                <a:ea typeface="ＭＳ Ｐゴシック" pitchFamily="34" charset="-128"/>
                <a:cs typeface="Tahoma" pitchFamily="34" charset="0"/>
              </a:rPr>
              <a:t>Selisih dukungan </a:t>
            </a:r>
            <a:r>
              <a:rPr lang="en-US" sz="1800" smtClean="0">
                <a:latin typeface="Tahoma" pitchFamily="34" charset="0"/>
                <a:ea typeface="ＭＳ Ｐゴシック" pitchFamily="34" charset="-128"/>
                <a:cs typeface="Tahoma" pitchFamily="34" charset="0"/>
              </a:rPr>
              <a:t>Ridwan Kamil dan Deddy Mizwar di berbagai </a:t>
            </a:r>
            <a:r>
              <a:rPr lang="en-US" sz="1800">
                <a:latin typeface="Tahoma" pitchFamily="34" charset="0"/>
                <a:ea typeface="ＭＳ Ｐゴシック" pitchFamily="34" charset="-128"/>
                <a:cs typeface="Tahoma" pitchFamily="34" charset="0"/>
              </a:rPr>
              <a:t>simulasi </a:t>
            </a:r>
            <a:r>
              <a:rPr lang="en-US" sz="1800" smtClean="0">
                <a:latin typeface="Tahoma" pitchFamily="34" charset="0"/>
                <a:ea typeface="ＭＳ Ｐゴシック" pitchFamily="34" charset="-128"/>
                <a:cs typeface="Tahoma" pitchFamily="34" charset="0"/>
              </a:rPr>
              <a:t>antara </a:t>
            </a:r>
            <a:r>
              <a:rPr lang="en-US" sz="1800">
                <a:latin typeface="Tahoma" pitchFamily="34" charset="0"/>
                <a:ea typeface="ＭＳ Ｐゴシック" pitchFamily="34" charset="-128"/>
                <a:cs typeface="Tahoma" pitchFamily="34" charset="0"/>
              </a:rPr>
              <a:t>8,5%-19,9%.  </a:t>
            </a:r>
            <a:endParaRPr lang="en-US" sz="1800" smtClean="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en-US" sz="1800" smtClean="0">
                <a:latin typeface="Tahoma" pitchFamily="34" charset="0"/>
                <a:ea typeface="ＭＳ Ｐゴシック" pitchFamily="34" charset="-128"/>
                <a:cs typeface="Tahoma" pitchFamily="34" charset="0"/>
              </a:rPr>
              <a:t>Kemudian </a:t>
            </a:r>
            <a:r>
              <a:rPr lang="en-US" sz="1800">
                <a:latin typeface="Tahoma" pitchFamily="34" charset="0"/>
                <a:ea typeface="ＭＳ Ｐゴシック" pitchFamily="34" charset="-128"/>
                <a:cs typeface="Tahoma" pitchFamily="34" charset="0"/>
              </a:rPr>
              <a:t>ada Dedi Mulyadi yang </a:t>
            </a:r>
            <a:r>
              <a:rPr lang="en-US" sz="1800" smtClean="0">
                <a:latin typeface="Tahoma" pitchFamily="34" charset="0"/>
                <a:ea typeface="ＭＳ Ｐゴシック" pitchFamily="34" charset="-128"/>
                <a:cs typeface="Tahoma" pitchFamily="34" charset="0"/>
              </a:rPr>
              <a:t>selisih dukungannya dari Ridwan Kamil antara 9,7%-35,5% </a:t>
            </a:r>
            <a:r>
              <a:rPr lang="en-US" sz="1800">
                <a:latin typeface="Tahoma" pitchFamily="34" charset="0"/>
                <a:ea typeface="ＭＳ Ｐゴシック" pitchFamily="34" charset="-128"/>
                <a:cs typeface="Tahoma" pitchFamily="34" charset="0"/>
              </a:rPr>
              <a:t>di </a:t>
            </a:r>
            <a:r>
              <a:rPr lang="en-US" sz="1800" smtClean="0">
                <a:latin typeface="Tahoma" pitchFamily="34" charset="0"/>
                <a:ea typeface="ＭＳ Ｐゴシック" pitchFamily="34" charset="-128"/>
                <a:cs typeface="Tahoma" pitchFamily="34" charset="0"/>
              </a:rPr>
              <a:t>berbagai simulasi.</a:t>
            </a:r>
            <a:endParaRPr lang="en-US" sz="180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en-US" sz="1800">
                <a:latin typeface="Tahoma" pitchFamily="34" charset="0"/>
                <a:ea typeface="ＭＳ Ｐゴシック" pitchFamily="34" charset="-128"/>
                <a:cs typeface="Tahoma" pitchFamily="34" charset="0"/>
              </a:rPr>
              <a:t>Di barisan berikutnya, ada dua nama yang sudah mendapat dukungan lumayan dan relatif hampir sama, yaitu Abdullah Gymnastiar (Aa Gym), Dede Yusuf Macan Effendi. </a:t>
            </a:r>
            <a:endParaRPr lang="en-US" sz="1800" smtClean="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en-US" sz="1800" smtClean="0">
                <a:latin typeface="Tahoma" pitchFamily="34" charset="0"/>
                <a:ea typeface="ＭＳ Ｐゴシック" pitchFamily="34" charset="-128"/>
                <a:cs typeface="Tahoma" pitchFamily="34" charset="0"/>
              </a:rPr>
              <a:t>Sementara </a:t>
            </a:r>
            <a:r>
              <a:rPr lang="en-US" sz="1800">
                <a:latin typeface="Tahoma" pitchFamily="34" charset="0"/>
                <a:ea typeface="ＭＳ Ｐゴシック" pitchFamily="34" charset="-128"/>
                <a:cs typeface="Tahoma" pitchFamily="34" charset="0"/>
              </a:rPr>
              <a:t>itu </a:t>
            </a:r>
            <a:r>
              <a:rPr lang="en-US" sz="1800" smtClean="0">
                <a:latin typeface="Tahoma" pitchFamily="34" charset="0"/>
                <a:ea typeface="ＭＳ Ｐゴシック" pitchFamily="34" charset="-128"/>
                <a:cs typeface="Tahoma" pitchFamily="34" charset="0"/>
              </a:rPr>
              <a:t>dukungan kepada calon-calon </a:t>
            </a:r>
            <a:r>
              <a:rPr lang="en-US" sz="1800">
                <a:latin typeface="Tahoma" pitchFamily="34" charset="0"/>
                <a:ea typeface="ＭＳ Ｐゴシック" pitchFamily="34" charset="-128"/>
                <a:cs typeface="Tahoma" pitchFamily="34" charset="0"/>
              </a:rPr>
              <a:t>lain </a:t>
            </a:r>
            <a:r>
              <a:rPr lang="en-US" sz="1800" smtClean="0">
                <a:latin typeface="Tahoma" pitchFamily="34" charset="0"/>
                <a:ea typeface="ＭＳ Ｐゴシック" pitchFamily="34" charset="-128"/>
                <a:cs typeface="Tahoma" pitchFamily="34" charset="0"/>
              </a:rPr>
              <a:t>sejauh ini relatif rendah. </a:t>
            </a:r>
            <a:endParaRPr lang="en-US" sz="1800" dirty="0" smtClean="0">
              <a:latin typeface="Tahoma" pitchFamily="34" charset="0"/>
              <a:ea typeface="ＭＳ Ｐゴシック" pitchFamily="34" charset="-128"/>
              <a:cs typeface="Tahoma" pitchFamily="34" charset="0"/>
            </a:endParaRPr>
          </a:p>
        </p:txBody>
      </p:sp>
      <p:sp>
        <p:nvSpPr>
          <p:cNvPr id="124931" name="Rectangle 2"/>
          <p:cNvSpPr>
            <a:spLocks noChangeArrowheads="1"/>
          </p:cNvSpPr>
          <p:nvPr/>
        </p:nvSpPr>
        <p:spPr bwMode="auto">
          <a:xfrm>
            <a:off x="762000" y="304800"/>
            <a:ext cx="7772400" cy="609600"/>
          </a:xfrm>
          <a:prstGeom prst="rect">
            <a:avLst/>
          </a:prstGeom>
          <a:noFill/>
          <a:ln w="9525">
            <a:noFill/>
            <a:miter lim="800000"/>
            <a:headEnd/>
            <a:tailEnd/>
          </a:ln>
        </p:spPr>
        <p:txBody>
          <a:bodyPr anchor="ctr"/>
          <a:lstStyle/>
          <a:p>
            <a:r>
              <a:rPr lang="en-US" sz="3300" smtClean="0">
                <a:solidFill>
                  <a:schemeClr val="tx2"/>
                </a:solidFill>
                <a:latin typeface="Tahoma" pitchFamily="34" charset="0"/>
                <a:cs typeface="Tahoma" pitchFamily="34" charset="0"/>
              </a:rPr>
              <a:t>Kesimpulan</a:t>
            </a:r>
            <a:endParaRPr lang="en-US" sz="3300" dirty="0">
              <a:solidFill>
                <a:schemeClr val="tx2"/>
              </a:solidFill>
              <a:latin typeface="Tahoma" pitchFamily="34" charset="0"/>
              <a:cs typeface="Tahoma" pitchFamily="34" charset="0"/>
            </a:endParaRP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46</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273519086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219200"/>
            <a:ext cx="8185150" cy="5029200"/>
          </a:xfrm>
        </p:spPr>
        <p:txBody>
          <a:bodyPr/>
          <a:lstStyle/>
          <a:p>
            <a:pPr marL="287338" indent="-287338" algn="just" eaLnBrk="1" hangingPunct="1">
              <a:lnSpc>
                <a:spcPct val="105000"/>
              </a:lnSpc>
              <a:spcAft>
                <a:spcPts val="400"/>
              </a:spcAft>
            </a:pPr>
            <a:r>
              <a:rPr lang="en-US" sz="2400" smtClean="0">
                <a:latin typeface="Tahoma" pitchFamily="34" charset="0"/>
                <a:ea typeface="ＭＳ Ｐゴシック" pitchFamily="34" charset="-128"/>
                <a:cs typeface="Tahoma" pitchFamily="34" charset="0"/>
              </a:rPr>
              <a:t>Ridwan </a:t>
            </a:r>
            <a:r>
              <a:rPr lang="en-US" sz="2400">
                <a:latin typeface="Tahoma" pitchFamily="34" charset="0"/>
                <a:ea typeface="ＭＳ Ｐゴシック" pitchFamily="34" charset="-128"/>
                <a:cs typeface="Tahoma" pitchFamily="34" charset="0"/>
              </a:rPr>
              <a:t>Kamil </a:t>
            </a:r>
            <a:r>
              <a:rPr lang="en-US" sz="2400" smtClean="0">
                <a:latin typeface="Tahoma" pitchFamily="34" charset="0"/>
                <a:ea typeface="ＭＳ Ｐゴシック" pitchFamily="34" charset="-128"/>
                <a:cs typeface="Tahoma" pitchFamily="34" charset="0"/>
              </a:rPr>
              <a:t>sejauh ini unggul di atas calon-calon lain karena ia dinilai memiliki kualitas personal yang lebih positif dibanding calon-calon lain (tingkat kedisukaannya paling tinggi). </a:t>
            </a:r>
          </a:p>
          <a:p>
            <a:pPr marL="287338" indent="-287338" algn="just" eaLnBrk="1" hangingPunct="1">
              <a:lnSpc>
                <a:spcPct val="105000"/>
              </a:lnSpc>
              <a:spcAft>
                <a:spcPts val="400"/>
              </a:spcAft>
            </a:pPr>
            <a:r>
              <a:rPr lang="en-US" sz="2400" smtClean="0">
                <a:latin typeface="Tahoma" pitchFamily="34" charset="0"/>
                <a:ea typeface="ＭＳ Ｐゴシック" pitchFamily="34" charset="-128"/>
                <a:cs typeface="Tahoma" pitchFamily="34" charset="0"/>
              </a:rPr>
              <a:t>Secara spesifik, Ridwan Kamil dinilai lebih perhatian pada rakyat, lebih jujur/bersih dari korupsi, lebih tegas, dan lebih mampu memimpin dibanding calon-calon lain seperti Deddy Mizwar, Deddy Mulyadi, atau Aa Gym.</a:t>
            </a:r>
          </a:p>
        </p:txBody>
      </p:sp>
      <p:sp>
        <p:nvSpPr>
          <p:cNvPr id="124931" name="Rectangle 2"/>
          <p:cNvSpPr>
            <a:spLocks noChangeArrowheads="1"/>
          </p:cNvSpPr>
          <p:nvPr/>
        </p:nvSpPr>
        <p:spPr bwMode="auto">
          <a:xfrm>
            <a:off x="762000" y="304800"/>
            <a:ext cx="7772400" cy="609600"/>
          </a:xfrm>
          <a:prstGeom prst="rect">
            <a:avLst/>
          </a:prstGeom>
          <a:noFill/>
          <a:ln w="9525">
            <a:noFill/>
            <a:miter lim="800000"/>
            <a:headEnd/>
            <a:tailEnd/>
          </a:ln>
        </p:spPr>
        <p:txBody>
          <a:bodyPr anchor="ctr"/>
          <a:lstStyle/>
          <a:p>
            <a:r>
              <a:rPr lang="en-US" sz="3300" smtClean="0">
                <a:solidFill>
                  <a:schemeClr val="tx2"/>
                </a:solidFill>
                <a:latin typeface="Tahoma" pitchFamily="34" charset="0"/>
                <a:cs typeface="Tahoma" pitchFamily="34" charset="0"/>
              </a:rPr>
              <a:t>Kesimpulan</a:t>
            </a:r>
            <a:endParaRPr lang="en-US" sz="3300" dirty="0">
              <a:solidFill>
                <a:schemeClr val="tx2"/>
              </a:solidFill>
              <a:latin typeface="Tahoma" pitchFamily="34" charset="0"/>
              <a:cs typeface="Tahoma" pitchFamily="34" charset="0"/>
            </a:endParaRP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47</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354944982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219200"/>
            <a:ext cx="8185150" cy="5029200"/>
          </a:xfrm>
        </p:spPr>
        <p:txBody>
          <a:bodyPr/>
          <a:lstStyle/>
          <a:p>
            <a:pPr marL="287338" indent="-287338" algn="just" eaLnBrk="1" hangingPunct="1">
              <a:lnSpc>
                <a:spcPct val="105000"/>
              </a:lnSpc>
              <a:spcAft>
                <a:spcPts val="400"/>
              </a:spcAft>
            </a:pPr>
            <a:r>
              <a:rPr lang="en-US" sz="2200" smtClean="0">
                <a:latin typeface="Tahoma" pitchFamily="34" charset="0"/>
                <a:ea typeface="ＭＳ Ｐゴシック" pitchFamily="34" charset="-128"/>
                <a:cs typeface="Tahoma" pitchFamily="34" charset="0"/>
              </a:rPr>
              <a:t>Sementara itu variasi </a:t>
            </a:r>
            <a:r>
              <a:rPr lang="en-US" sz="2200">
                <a:latin typeface="Tahoma" pitchFamily="34" charset="0"/>
                <a:ea typeface="ＭＳ Ｐゴシック" pitchFamily="34" charset="-128"/>
                <a:cs typeface="Tahoma" pitchFamily="34" charset="0"/>
              </a:rPr>
              <a:t>partai pengusung </a:t>
            </a:r>
            <a:r>
              <a:rPr lang="en-US" sz="2200" smtClean="0">
                <a:latin typeface="Tahoma" pitchFamily="34" charset="0"/>
                <a:ea typeface="ＭＳ Ｐゴシック" pitchFamily="34" charset="-128"/>
                <a:cs typeface="Tahoma" pitchFamily="34" charset="0"/>
              </a:rPr>
              <a:t>tidak </a:t>
            </a:r>
            <a:r>
              <a:rPr lang="en-US" sz="2200">
                <a:latin typeface="Tahoma" pitchFamily="34" charset="0"/>
                <a:ea typeface="ＭＳ Ｐゴシック" pitchFamily="34" charset="-128"/>
                <a:cs typeface="Tahoma" pitchFamily="34" charset="0"/>
              </a:rPr>
              <a:t>terlalu besar pengaruhnya terhadap </a:t>
            </a:r>
            <a:r>
              <a:rPr lang="en-US" sz="2200" smtClean="0">
                <a:latin typeface="Tahoma" pitchFamily="34" charset="0"/>
                <a:ea typeface="ＭＳ Ｐゴシック" pitchFamily="34" charset="-128"/>
                <a:cs typeface="Tahoma" pitchFamily="34" charset="0"/>
              </a:rPr>
              <a:t>elektabilitas. Dalam </a:t>
            </a:r>
            <a:r>
              <a:rPr lang="en-US" sz="2200">
                <a:latin typeface="Tahoma" pitchFamily="34" charset="0"/>
                <a:ea typeface="ＭＳ Ｐゴシック" pitchFamily="34" charset="-128"/>
                <a:cs typeface="Tahoma" pitchFamily="34" charset="0"/>
              </a:rPr>
              <a:t>berbagai simulasi kemungkinan partai pengusung, </a:t>
            </a:r>
            <a:r>
              <a:rPr lang="en-US" sz="2200" smtClean="0">
                <a:latin typeface="Tahoma" pitchFamily="34" charset="0"/>
                <a:ea typeface="ＭＳ Ｐゴシック" pitchFamily="34" charset="-128"/>
                <a:cs typeface="Tahoma" pitchFamily="34" charset="0"/>
              </a:rPr>
              <a:t>Ridwan </a:t>
            </a:r>
            <a:r>
              <a:rPr lang="en-US" sz="2200">
                <a:latin typeface="Tahoma" pitchFamily="34" charset="0"/>
                <a:ea typeface="ＭＳ Ｐゴシック" pitchFamily="34" charset="-128"/>
                <a:cs typeface="Tahoma" pitchFamily="34" charset="0"/>
              </a:rPr>
              <a:t>Kamil </a:t>
            </a:r>
            <a:r>
              <a:rPr lang="en-US" sz="2200" smtClean="0">
                <a:latin typeface="Tahoma" pitchFamily="34" charset="0"/>
                <a:ea typeface="ＭＳ Ｐゴシック" pitchFamily="34" charset="-128"/>
                <a:cs typeface="Tahoma" pitchFamily="34" charset="0"/>
              </a:rPr>
              <a:t>tetap memiliki peluang yang lebih </a:t>
            </a:r>
            <a:r>
              <a:rPr lang="en-US" sz="2200">
                <a:latin typeface="Tahoma" pitchFamily="34" charset="0"/>
                <a:ea typeface="ＭＳ Ｐゴシック" pitchFamily="34" charset="-128"/>
                <a:cs typeface="Tahoma" pitchFamily="34" charset="0"/>
              </a:rPr>
              <a:t>besar dibanding yang lain</a:t>
            </a:r>
            <a:r>
              <a:rPr lang="en-US" sz="2200" smtClean="0">
                <a:latin typeface="Tahoma" pitchFamily="34" charset="0"/>
                <a:ea typeface="ＭＳ Ｐゴシック" pitchFamily="34" charset="-128"/>
                <a:cs typeface="Tahoma" pitchFamily="34" charset="0"/>
              </a:rPr>
              <a:t>.</a:t>
            </a:r>
          </a:p>
          <a:p>
            <a:pPr marL="287338" indent="-287338" algn="just" eaLnBrk="1" hangingPunct="1">
              <a:lnSpc>
                <a:spcPct val="105000"/>
              </a:lnSpc>
              <a:spcAft>
                <a:spcPts val="400"/>
              </a:spcAft>
            </a:pPr>
            <a:r>
              <a:rPr lang="en-US" sz="2200" smtClean="0">
                <a:latin typeface="Tahoma" pitchFamily="34" charset="0"/>
                <a:ea typeface="ＭＳ Ｐゴシック" pitchFamily="34" charset="-128"/>
                <a:cs typeface="Tahoma" pitchFamily="34" charset="0"/>
              </a:rPr>
              <a:t>Namun demikian partai tetap penting. Setidaknya  survei juga menemukan bahwa calon </a:t>
            </a:r>
            <a:r>
              <a:rPr lang="en-US" sz="2200">
                <a:latin typeface="Tahoma" pitchFamily="34" charset="0"/>
                <a:ea typeface="ＭＳ Ｐゴシック" pitchFamily="34" charset="-128"/>
                <a:cs typeface="Tahoma" pitchFamily="34" charset="0"/>
              </a:rPr>
              <a:t>yang diusung </a:t>
            </a:r>
            <a:r>
              <a:rPr lang="en-US" sz="2200" smtClean="0">
                <a:latin typeface="Tahoma" pitchFamily="34" charset="0"/>
                <a:ea typeface="ＭＳ Ｐゴシック" pitchFamily="34" charset="-128"/>
                <a:cs typeface="Tahoma" pitchFamily="34" charset="0"/>
              </a:rPr>
              <a:t>partai </a:t>
            </a:r>
            <a:r>
              <a:rPr lang="en-US" sz="2200">
                <a:latin typeface="Tahoma" pitchFamily="34" charset="0"/>
                <a:ea typeface="ＭＳ Ｐゴシック" pitchFamily="34" charset="-128"/>
                <a:cs typeface="Tahoma" pitchFamily="34" charset="0"/>
              </a:rPr>
              <a:t>politik memiliki peluang </a:t>
            </a:r>
            <a:r>
              <a:rPr lang="en-US" sz="2200" smtClean="0">
                <a:latin typeface="Tahoma" pitchFamily="34" charset="0"/>
                <a:ea typeface="ＭＳ Ｐゴシック" pitchFamily="34" charset="-128"/>
                <a:cs typeface="Tahoma" pitchFamily="34" charset="0"/>
              </a:rPr>
              <a:t>yang sedikit lebih </a:t>
            </a:r>
            <a:r>
              <a:rPr lang="en-US" sz="2200">
                <a:latin typeface="Tahoma" pitchFamily="34" charset="0"/>
                <a:ea typeface="ＭＳ Ｐゴシック" pitchFamily="34" charset="-128"/>
                <a:cs typeface="Tahoma" pitchFamily="34" charset="0"/>
              </a:rPr>
              <a:t>besar </a:t>
            </a:r>
            <a:r>
              <a:rPr lang="en-US" sz="2200" smtClean="0">
                <a:latin typeface="Tahoma" pitchFamily="34" charset="0"/>
                <a:ea typeface="ＭＳ Ｐゴシック" pitchFamily="34" charset="-128"/>
                <a:cs typeface="Tahoma" pitchFamily="34" charset="0"/>
              </a:rPr>
              <a:t>untuk dipilih dibanding </a:t>
            </a:r>
            <a:r>
              <a:rPr lang="en-US" sz="2200">
                <a:latin typeface="Tahoma" pitchFamily="34" charset="0"/>
                <a:ea typeface="ＭＳ Ｐゴシック" pitchFamily="34" charset="-128"/>
                <a:cs typeface="Tahoma" pitchFamily="34" charset="0"/>
              </a:rPr>
              <a:t>calon </a:t>
            </a:r>
            <a:r>
              <a:rPr lang="en-US" sz="2200" smtClean="0">
                <a:latin typeface="Tahoma" pitchFamily="34" charset="0"/>
                <a:ea typeface="ＭＳ Ｐゴシック" pitchFamily="34" charset="-128"/>
                <a:cs typeface="Tahoma" pitchFamily="34" charset="0"/>
              </a:rPr>
              <a:t>independen. </a:t>
            </a:r>
            <a:endParaRPr lang="en-US" sz="2200">
              <a:latin typeface="Tahoma" pitchFamily="34" charset="0"/>
              <a:ea typeface="ＭＳ Ｐゴシック" pitchFamily="34" charset="-128"/>
              <a:cs typeface="Tahoma" pitchFamily="34" charset="0"/>
            </a:endParaRPr>
          </a:p>
        </p:txBody>
      </p:sp>
      <p:sp>
        <p:nvSpPr>
          <p:cNvPr id="124931" name="Rectangle 2"/>
          <p:cNvSpPr>
            <a:spLocks noChangeArrowheads="1"/>
          </p:cNvSpPr>
          <p:nvPr/>
        </p:nvSpPr>
        <p:spPr bwMode="auto">
          <a:xfrm>
            <a:off x="762000" y="304800"/>
            <a:ext cx="7772400" cy="609600"/>
          </a:xfrm>
          <a:prstGeom prst="rect">
            <a:avLst/>
          </a:prstGeom>
          <a:noFill/>
          <a:ln w="9525">
            <a:noFill/>
            <a:miter lim="800000"/>
            <a:headEnd/>
            <a:tailEnd/>
          </a:ln>
        </p:spPr>
        <p:txBody>
          <a:bodyPr anchor="ctr"/>
          <a:lstStyle/>
          <a:p>
            <a:r>
              <a:rPr lang="en-US" sz="3300" smtClean="0">
                <a:solidFill>
                  <a:schemeClr val="tx2"/>
                </a:solidFill>
                <a:latin typeface="Tahoma" pitchFamily="34" charset="0"/>
                <a:cs typeface="Tahoma" pitchFamily="34" charset="0"/>
              </a:rPr>
              <a:t>Kesimpulan</a:t>
            </a:r>
            <a:endParaRPr lang="en-US" sz="3300" dirty="0">
              <a:solidFill>
                <a:schemeClr val="tx2"/>
              </a:solidFill>
              <a:latin typeface="Tahoma" pitchFamily="34" charset="0"/>
              <a:cs typeface="Tahoma" pitchFamily="34" charset="0"/>
            </a:endParaRP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48</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51592316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219200"/>
            <a:ext cx="8185150" cy="5029200"/>
          </a:xfrm>
        </p:spPr>
        <p:txBody>
          <a:bodyPr/>
          <a:lstStyle/>
          <a:p>
            <a:pPr marL="287338" indent="-287338" algn="just" eaLnBrk="1" hangingPunct="1">
              <a:lnSpc>
                <a:spcPct val="105000"/>
              </a:lnSpc>
              <a:spcAft>
                <a:spcPts val="400"/>
              </a:spcAft>
            </a:pPr>
            <a:r>
              <a:rPr lang="en-US" sz="2000" smtClean="0">
                <a:latin typeface="Tahoma" pitchFamily="34" charset="0"/>
                <a:ea typeface="ＭＳ Ｐゴシック" pitchFamily="34" charset="-128"/>
                <a:cs typeface="Tahoma" pitchFamily="34" charset="0"/>
              </a:rPr>
              <a:t>Mayoritas warga tidak pernah mendengar isu bahwa Ridwan Kamil akan didukung partai pengusung Ahok dalam pilgub DKI. Yang pernah dengar isu hanya 23%, dan di antara yang pernah dengar tersebut umumnya merasa netral saja seandainya Ridwan Kamil didukung partai pengusung Ahok. Ini menunjukkan bahwa pada umumnya warga tidak mempersoalkan hal tersebut.</a:t>
            </a:r>
          </a:p>
          <a:p>
            <a:pPr marL="287338" indent="-287338" algn="just" eaLnBrk="1" hangingPunct="1">
              <a:lnSpc>
                <a:spcPct val="105000"/>
              </a:lnSpc>
              <a:spcAft>
                <a:spcPts val="400"/>
              </a:spcAft>
            </a:pPr>
            <a:r>
              <a:rPr lang="en-US" sz="2000" smtClean="0">
                <a:latin typeface="Tahoma" pitchFamily="34" charset="0"/>
                <a:ea typeface="ＭＳ Ｐゴシック" pitchFamily="34" charset="-128"/>
                <a:cs typeface="Tahoma" pitchFamily="34" charset="0"/>
              </a:rPr>
              <a:t>Mayoritas warga juga tidak pernah dengar isu bahwa Dedi Mulyadi musyrik. Di antara yang pernah mendengar pun tidak percaya dengan isu tersebut.</a:t>
            </a:r>
          </a:p>
          <a:p>
            <a:pPr marL="287338" indent="-287338" algn="just" eaLnBrk="1" hangingPunct="1">
              <a:lnSpc>
                <a:spcPct val="105000"/>
              </a:lnSpc>
              <a:spcAft>
                <a:spcPts val="400"/>
              </a:spcAft>
            </a:pPr>
            <a:r>
              <a:rPr lang="en-US" sz="2000" smtClean="0">
                <a:latin typeface="Tahoma" pitchFamily="34" charset="0"/>
                <a:ea typeface="ＭＳ Ｐゴシック" pitchFamily="34" charset="-128"/>
                <a:cs typeface="Tahoma" pitchFamily="34" charset="0"/>
              </a:rPr>
              <a:t>Sementara itu mayoritas warga (56%) tidak mempersoalkan Wakil Gubernur Deddy Mizwar masih sering muncul di iklan. Yang menilai hal itu tidak bisa dibenarkan hanya 27%.</a:t>
            </a:r>
          </a:p>
        </p:txBody>
      </p:sp>
      <p:sp>
        <p:nvSpPr>
          <p:cNvPr id="124931" name="Rectangle 2"/>
          <p:cNvSpPr>
            <a:spLocks noChangeArrowheads="1"/>
          </p:cNvSpPr>
          <p:nvPr/>
        </p:nvSpPr>
        <p:spPr bwMode="auto">
          <a:xfrm>
            <a:off x="762000" y="304800"/>
            <a:ext cx="7772400" cy="609600"/>
          </a:xfrm>
          <a:prstGeom prst="rect">
            <a:avLst/>
          </a:prstGeom>
          <a:noFill/>
          <a:ln w="9525">
            <a:noFill/>
            <a:miter lim="800000"/>
            <a:headEnd/>
            <a:tailEnd/>
          </a:ln>
        </p:spPr>
        <p:txBody>
          <a:bodyPr anchor="ctr"/>
          <a:lstStyle/>
          <a:p>
            <a:r>
              <a:rPr lang="en-US" sz="3300" smtClean="0">
                <a:solidFill>
                  <a:schemeClr val="tx2"/>
                </a:solidFill>
                <a:latin typeface="Tahoma" pitchFamily="34" charset="0"/>
                <a:cs typeface="Tahoma" pitchFamily="34" charset="0"/>
              </a:rPr>
              <a:t>Kesimpulan</a:t>
            </a:r>
            <a:endParaRPr lang="en-US" sz="3300" dirty="0">
              <a:solidFill>
                <a:schemeClr val="tx2"/>
              </a:solidFill>
              <a:latin typeface="Tahoma" pitchFamily="34" charset="0"/>
              <a:cs typeface="Tahoma" pitchFamily="34" charset="0"/>
            </a:endParaRP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49</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57414043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idx="4294967295"/>
          </p:nvPr>
        </p:nvSpPr>
        <p:spPr>
          <a:xfrm>
            <a:off x="1371600" y="3017838"/>
            <a:ext cx="7772400" cy="579437"/>
          </a:xfrm>
        </p:spPr>
        <p:txBody>
          <a:bodyPr>
            <a:spAutoFit/>
          </a:bodyPr>
          <a:lstStyle/>
          <a:p>
            <a:pPr algn="r" eaLnBrk="1" hangingPunct="1">
              <a:defRPr/>
            </a:pPr>
            <a:r>
              <a:rPr lang="en-US" sz="3200" b="0" u="sng" smtClean="0">
                <a:latin typeface="Tahoma" pitchFamily="34" charset="0"/>
              </a:rPr>
              <a:t>Temuan: Validasi Sample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4294967295"/>
          </p:nvPr>
        </p:nvSpPr>
        <p:spPr>
          <a:xfrm>
            <a:off x="501650" y="1219200"/>
            <a:ext cx="8185150" cy="5029200"/>
          </a:xfrm>
        </p:spPr>
        <p:txBody>
          <a:bodyPr/>
          <a:lstStyle/>
          <a:p>
            <a:pPr marL="287338" indent="-287338" algn="just" eaLnBrk="1" hangingPunct="1">
              <a:lnSpc>
                <a:spcPct val="105000"/>
              </a:lnSpc>
              <a:spcAft>
                <a:spcPts val="400"/>
              </a:spcAft>
            </a:pPr>
            <a:r>
              <a:rPr lang="en-US" sz="2400">
                <a:latin typeface="Tahoma" pitchFamily="34" charset="0"/>
                <a:ea typeface="ＭＳ Ｐゴシック" pitchFamily="34" charset="-128"/>
                <a:cs typeface="Tahoma" pitchFamily="34" charset="0"/>
              </a:rPr>
              <a:t>Figur atau ketokohan calon menjadi faktor yang </a:t>
            </a:r>
            <a:r>
              <a:rPr lang="en-US" sz="2400" smtClean="0">
                <a:latin typeface="Tahoma" pitchFamily="34" charset="0"/>
                <a:ea typeface="ＭＳ Ｐゴシック" pitchFamily="34" charset="-128"/>
                <a:cs typeface="Tahoma" pitchFamily="34" charset="0"/>
              </a:rPr>
              <a:t>sangat menentukan </a:t>
            </a:r>
            <a:r>
              <a:rPr lang="en-US" sz="2400">
                <a:latin typeface="Tahoma" pitchFamily="34" charset="0"/>
                <a:ea typeface="ＭＳ Ｐゴシック" pitchFamily="34" charset="-128"/>
                <a:cs typeface="Tahoma" pitchFamily="34" charset="0"/>
              </a:rPr>
              <a:t>tinggi rendahnya elektabilitas</a:t>
            </a:r>
            <a:r>
              <a:rPr lang="en-US" sz="2400" smtClean="0">
                <a:latin typeface="Tahoma" pitchFamily="34" charset="0"/>
                <a:ea typeface="ＭＳ Ｐゴシック" pitchFamily="34" charset="-128"/>
                <a:cs typeface="Tahoma" pitchFamily="34" charset="0"/>
              </a:rPr>
              <a:t>. Semakin tinggi dan positif popularitas seorang calon, semakin besar peluangnya dipilih.</a:t>
            </a:r>
            <a:endParaRPr lang="en-US" sz="2400">
              <a:latin typeface="Tahoma" pitchFamily="34" charset="0"/>
              <a:ea typeface="ＭＳ Ｐゴシック" pitchFamily="34" charset="-128"/>
              <a:cs typeface="Tahoma" pitchFamily="34" charset="0"/>
            </a:endParaRPr>
          </a:p>
          <a:p>
            <a:pPr marL="287338" indent="-287338" algn="just" eaLnBrk="1" hangingPunct="1">
              <a:lnSpc>
                <a:spcPct val="105000"/>
              </a:lnSpc>
              <a:spcAft>
                <a:spcPts val="400"/>
              </a:spcAft>
            </a:pPr>
            <a:r>
              <a:rPr lang="en-US" sz="2400" smtClean="0">
                <a:latin typeface="Tahoma" pitchFamily="34" charset="0"/>
                <a:ea typeface="ＭＳ Ｐゴシック" pitchFamily="34" charset="-128"/>
                <a:cs typeface="Tahoma" pitchFamily="34" charset="0"/>
              </a:rPr>
              <a:t>Pilkada masih cukup lama. Masih ada waktu bagi masing-masing calon untuk meningkatkan elektabilitas.</a:t>
            </a:r>
          </a:p>
          <a:p>
            <a:pPr marL="287338" indent="-287338" algn="just" eaLnBrk="1" hangingPunct="1">
              <a:lnSpc>
                <a:spcPct val="105000"/>
              </a:lnSpc>
              <a:spcAft>
                <a:spcPts val="400"/>
              </a:spcAft>
            </a:pPr>
            <a:r>
              <a:rPr lang="en-US" sz="2400">
                <a:latin typeface="Tahoma" pitchFamily="34" charset="0"/>
                <a:ea typeface="ＭＳ Ｐゴシック" pitchFamily="34" charset="-128"/>
                <a:cs typeface="Tahoma" pitchFamily="34" charset="0"/>
              </a:rPr>
              <a:t>Perubahan secara signifikan pada pemilih sangat mungkin </a:t>
            </a:r>
            <a:r>
              <a:rPr lang="en-US" sz="2400" smtClean="0">
                <a:latin typeface="Tahoma" pitchFamily="34" charset="0"/>
                <a:ea typeface="ＭＳ Ｐゴシック" pitchFamily="34" charset="-128"/>
                <a:cs typeface="Tahoma" pitchFamily="34" charset="0"/>
              </a:rPr>
              <a:t>terjadi, </a:t>
            </a:r>
            <a:r>
              <a:rPr lang="en-US" sz="2400">
                <a:latin typeface="Tahoma" pitchFamily="34" charset="0"/>
                <a:ea typeface="ＭＳ Ｐゴシック" pitchFamily="34" charset="-128"/>
                <a:cs typeface="Tahoma" pitchFamily="34" charset="0"/>
              </a:rPr>
              <a:t>tergantung kerja sosialisasi masing-masing calon serta perkembangan </a:t>
            </a:r>
            <a:r>
              <a:rPr lang="en-US" sz="2400" smtClean="0">
                <a:latin typeface="Tahoma" pitchFamily="34" charset="0"/>
                <a:ea typeface="ＭＳ Ｐゴシック" pitchFamily="34" charset="-128"/>
                <a:cs typeface="Tahoma" pitchFamily="34" charset="0"/>
              </a:rPr>
              <a:t>politik sampai pilkada diadakan. </a:t>
            </a:r>
            <a:endParaRPr lang="en-US" sz="2400">
              <a:latin typeface="Tahoma" pitchFamily="34" charset="0"/>
              <a:ea typeface="ＭＳ Ｐゴシック" pitchFamily="34" charset="-128"/>
              <a:cs typeface="Tahoma" pitchFamily="34" charset="0"/>
            </a:endParaRPr>
          </a:p>
        </p:txBody>
      </p:sp>
      <p:sp>
        <p:nvSpPr>
          <p:cNvPr id="124931" name="Rectangle 2"/>
          <p:cNvSpPr>
            <a:spLocks noChangeArrowheads="1"/>
          </p:cNvSpPr>
          <p:nvPr/>
        </p:nvSpPr>
        <p:spPr bwMode="auto">
          <a:xfrm>
            <a:off x="762000" y="304800"/>
            <a:ext cx="7772400" cy="609600"/>
          </a:xfrm>
          <a:prstGeom prst="rect">
            <a:avLst/>
          </a:prstGeom>
          <a:noFill/>
          <a:ln w="9525">
            <a:noFill/>
            <a:miter lim="800000"/>
            <a:headEnd/>
            <a:tailEnd/>
          </a:ln>
        </p:spPr>
        <p:txBody>
          <a:bodyPr anchor="ctr"/>
          <a:lstStyle/>
          <a:p>
            <a:r>
              <a:rPr lang="en-US" sz="3300" smtClean="0">
                <a:solidFill>
                  <a:schemeClr val="tx2"/>
                </a:solidFill>
                <a:latin typeface="Tahoma" pitchFamily="34" charset="0"/>
                <a:cs typeface="Tahoma" pitchFamily="34" charset="0"/>
              </a:rPr>
              <a:t>Kesimpulan</a:t>
            </a:r>
            <a:endParaRPr lang="en-US" sz="3300" dirty="0">
              <a:solidFill>
                <a:schemeClr val="tx2"/>
              </a:solidFill>
              <a:latin typeface="Tahoma" pitchFamily="34" charset="0"/>
              <a:cs typeface="Tahoma" pitchFamily="34" charset="0"/>
            </a:endParaRPr>
          </a:p>
        </p:txBody>
      </p:sp>
      <p:sp>
        <p:nvSpPr>
          <p:cNvPr id="8" name="Slide Number Placeholder 5"/>
          <p:cNvSpPr>
            <a:spLocks noGrp="1"/>
          </p:cNvSpPr>
          <p:nvPr>
            <p:ph type="sldNum" sz="quarter" idx="12"/>
          </p:nvPr>
        </p:nvSpPr>
        <p:spPr bwMode="auto">
          <a:xfrm>
            <a:off x="8318500" y="6418263"/>
            <a:ext cx="762000" cy="384175"/>
          </a:xfrm>
          <a:ln>
            <a:miter lim="800000"/>
            <a:headEnd/>
            <a:tailEnd/>
          </a:ln>
        </p:spPr>
        <p:txBody>
          <a:bodyPr anchor="ctr"/>
          <a:lstStyle/>
          <a:p>
            <a:pPr algn="ctr">
              <a:defRPr/>
            </a:pPr>
            <a:fld id="{A0E25DD6-6CA8-4305-B9C7-BFE1EFEB4F09}" type="slidenum">
              <a:rPr lang="en-US" sz="1100" smtClean="0">
                <a:latin typeface="+mj-lt"/>
              </a:rPr>
              <a:pPr algn="ctr">
                <a:defRPr/>
              </a:pPr>
              <a:t>50</a:t>
            </a:fld>
            <a:endParaRPr lang="en-US" sz="1100" smtClean="0">
              <a:latin typeface="+mj-lt"/>
            </a:endParaRPr>
          </a:p>
        </p:txBody>
      </p:sp>
      <p:sp>
        <p:nvSpPr>
          <p:cNvPr id="124933"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352092788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ChangeArrowheads="1"/>
          </p:cNvSpPr>
          <p:nvPr/>
        </p:nvSpPr>
        <p:spPr bwMode="auto">
          <a:xfrm>
            <a:off x="990600" y="2895600"/>
            <a:ext cx="7467600" cy="749300"/>
          </a:xfrm>
          <a:prstGeom prst="rect">
            <a:avLst/>
          </a:prstGeom>
          <a:noFill/>
          <a:ln w="9525">
            <a:noFill/>
            <a:miter lim="800000"/>
            <a:headEnd/>
            <a:tailEnd/>
          </a:ln>
        </p:spPr>
        <p:txBody>
          <a:bodyPr anchor="ctr"/>
          <a:lstStyle/>
          <a:p>
            <a:pPr algn="ctr"/>
            <a:r>
              <a:rPr lang="en-US" sz="3300">
                <a:solidFill>
                  <a:schemeClr val="bg1"/>
                </a:solidFill>
                <a:latin typeface="Tahoma" pitchFamily="34" charset="0"/>
                <a:cs typeface="Tahoma" pitchFamily="34" charset="0"/>
              </a:rPr>
              <a:t>Terima Kasih</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762000" y="590550"/>
            <a:ext cx="7772400" cy="749300"/>
          </a:xfrm>
          <a:prstGeom prst="rect">
            <a:avLst/>
          </a:prstGeom>
          <a:noFill/>
          <a:ln w="9525">
            <a:noFill/>
            <a:miter lim="800000"/>
            <a:headEnd/>
            <a:tailEnd/>
          </a:ln>
        </p:spPr>
        <p:txBody>
          <a:bodyPr anchor="ctr"/>
          <a:lstStyle/>
          <a:p>
            <a:r>
              <a:rPr lang="en-US" altLang="en-US" sz="3200">
                <a:solidFill>
                  <a:schemeClr val="tx2"/>
                </a:solidFill>
                <a:latin typeface="Tahoma" pitchFamily="34" charset="0"/>
                <a:ea typeface="MS PGothic" pitchFamily="34" charset="-128"/>
              </a:rPr>
              <a:t>Profil Demografi Sampel</a:t>
            </a:r>
            <a:endParaRPr lang="en-US" altLang="en-US" sz="2000">
              <a:solidFill>
                <a:schemeClr val="tx2"/>
              </a:solidFill>
              <a:latin typeface="Tahoma" pitchFamily="34" charset="0"/>
              <a:ea typeface="MS PGothic" pitchFamily="34" charset="-128"/>
            </a:endParaRPr>
          </a:p>
        </p:txBody>
      </p:sp>
      <p:sp>
        <p:nvSpPr>
          <p:cNvPr id="1028" name="Slide Number Placeholder 5"/>
          <p:cNvSpPr>
            <a:spLocks noGrp="1"/>
          </p:cNvSpPr>
          <p:nvPr>
            <p:ph type="sldNum" sz="quarter" idx="12"/>
          </p:nvPr>
        </p:nvSpPr>
        <p:spPr bwMode="auto">
          <a:xfrm>
            <a:off x="8318500" y="6418263"/>
            <a:ext cx="762000" cy="384175"/>
          </a:xfrm>
          <a:noFill/>
          <a:ln>
            <a:miter lim="800000"/>
            <a:headEnd/>
            <a:tailEnd/>
          </a:ln>
        </p:spPr>
        <p:txBody>
          <a:bodyPr anchor="ctr"/>
          <a:lstStyle/>
          <a:p>
            <a:pPr algn="ctr"/>
            <a:fld id="{B3F7A5D0-DF55-407E-A8D3-6078DE9CED49}" type="slidenum">
              <a:rPr lang="en-US" altLang="en-US" sz="1100" smtClean="0">
                <a:latin typeface="Lucida Sans Unicode" pitchFamily="34" charset="0"/>
                <a:ea typeface="MS PGothic" pitchFamily="34" charset="-128"/>
              </a:rPr>
              <a:pPr algn="ctr"/>
              <a:t>6</a:t>
            </a:fld>
            <a:endParaRPr lang="en-US" altLang="en-US" sz="1100" smtClean="0">
              <a:latin typeface="Lucida Sans Unicode" pitchFamily="34" charset="0"/>
              <a:ea typeface="MS PGothic" pitchFamily="34" charset="-128"/>
            </a:endParaRPr>
          </a:p>
        </p:txBody>
      </p:sp>
      <p:graphicFrame>
        <p:nvGraphicFramePr>
          <p:cNvPr id="1026" name="Object 563"/>
          <p:cNvGraphicFramePr>
            <a:graphicFrameLocks noChangeAspect="1"/>
          </p:cNvGraphicFramePr>
          <p:nvPr>
            <p:extLst>
              <p:ext uri="{D42A27DB-BD31-4B8C-83A1-F6EECF244321}">
                <p14:modId xmlns:p14="http://schemas.microsoft.com/office/powerpoint/2010/main" val="3094074040"/>
              </p:ext>
            </p:extLst>
          </p:nvPr>
        </p:nvGraphicFramePr>
        <p:xfrm>
          <a:off x="838201" y="1428694"/>
          <a:ext cx="4267200" cy="3981506"/>
        </p:xfrm>
        <a:graphic>
          <a:graphicData uri="http://schemas.openxmlformats.org/presentationml/2006/ole">
            <mc:AlternateContent xmlns:mc="http://schemas.openxmlformats.org/markup-compatibility/2006">
              <mc:Choice xmlns:v="urn:schemas-microsoft-com:vml" Requires="v">
                <p:oleObj spid="_x0000_s257111" name="Worksheet" r:id="rId4" imgW="2800555" imgH="2600259" progId="Excel.Sheet.8">
                  <p:embed/>
                </p:oleObj>
              </mc:Choice>
              <mc:Fallback>
                <p:oleObj name="Worksheet" r:id="rId4" imgW="2800555" imgH="2600259" progId="Excel.Sheet.8">
                  <p:embed/>
                  <p:pic>
                    <p:nvPicPr>
                      <p:cNvPr id="0" name=""/>
                      <p:cNvPicPr>
                        <a:picLocks noChangeAspect="1" noChangeArrowheads="1"/>
                      </p:cNvPicPr>
                      <p:nvPr/>
                    </p:nvPicPr>
                    <p:blipFill>
                      <a:blip r:embed="rId5"/>
                      <a:srcRect/>
                      <a:stretch>
                        <a:fillRect/>
                      </a:stretch>
                    </p:blipFill>
                    <p:spPr bwMode="auto">
                      <a:xfrm>
                        <a:off x="838201" y="1428694"/>
                        <a:ext cx="4267200" cy="3981506"/>
                      </a:xfrm>
                      <a:prstGeom prst="rect">
                        <a:avLst/>
                      </a:prstGeom>
                      <a:noFill/>
                      <a:extLst/>
                    </p:spPr>
                  </p:pic>
                </p:oleObj>
              </mc:Fallback>
            </mc:AlternateContent>
          </a:graphicData>
        </a:graphic>
      </p:graphicFrame>
      <p:sp>
        <p:nvSpPr>
          <p:cNvPr id="6"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267181045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762000" y="590550"/>
            <a:ext cx="7772400" cy="749300"/>
          </a:xfrm>
          <a:prstGeom prst="rect">
            <a:avLst/>
          </a:prstGeom>
          <a:noFill/>
          <a:ln w="9525">
            <a:noFill/>
            <a:miter lim="800000"/>
            <a:headEnd/>
            <a:tailEnd/>
          </a:ln>
        </p:spPr>
        <p:txBody>
          <a:bodyPr anchor="ctr"/>
          <a:lstStyle/>
          <a:p>
            <a:r>
              <a:rPr lang="en-US" altLang="en-US" sz="3200" dirty="0" err="1">
                <a:solidFill>
                  <a:schemeClr val="tx2"/>
                </a:solidFill>
                <a:latin typeface="Tahoma" pitchFamily="34" charset="0"/>
                <a:ea typeface="MS PGothic" pitchFamily="34" charset="-128"/>
              </a:rPr>
              <a:t>Profil</a:t>
            </a:r>
            <a:r>
              <a:rPr lang="en-US" altLang="en-US" sz="3200" dirty="0">
                <a:solidFill>
                  <a:schemeClr val="tx2"/>
                </a:solidFill>
                <a:latin typeface="Tahoma" pitchFamily="34" charset="0"/>
                <a:ea typeface="MS PGothic" pitchFamily="34" charset="-128"/>
              </a:rPr>
              <a:t> </a:t>
            </a:r>
            <a:r>
              <a:rPr lang="en-US" altLang="en-US" sz="3200" dirty="0" smtClean="0">
                <a:solidFill>
                  <a:schemeClr val="tx2"/>
                </a:solidFill>
                <a:latin typeface="Tahoma" pitchFamily="34" charset="0"/>
                <a:ea typeface="MS PGothic" pitchFamily="34" charset="-128"/>
              </a:rPr>
              <a:t>Wilayah </a:t>
            </a:r>
            <a:r>
              <a:rPr lang="en-US" altLang="en-US" sz="3200" dirty="0" err="1" smtClean="0">
                <a:solidFill>
                  <a:schemeClr val="tx2"/>
                </a:solidFill>
                <a:latin typeface="Tahoma" pitchFamily="34" charset="0"/>
                <a:ea typeface="MS PGothic" pitchFamily="34" charset="-128"/>
              </a:rPr>
              <a:t>Budaya</a:t>
            </a:r>
            <a:r>
              <a:rPr lang="en-US" altLang="en-US" sz="3200" dirty="0" smtClean="0">
                <a:solidFill>
                  <a:schemeClr val="tx2"/>
                </a:solidFill>
                <a:latin typeface="Tahoma" pitchFamily="34" charset="0"/>
                <a:ea typeface="MS PGothic" pitchFamily="34" charset="-128"/>
              </a:rPr>
              <a:t> </a:t>
            </a:r>
            <a:r>
              <a:rPr lang="en-US" altLang="en-US" sz="3200" dirty="0" err="1" smtClean="0">
                <a:solidFill>
                  <a:schemeClr val="tx2"/>
                </a:solidFill>
                <a:latin typeface="Tahoma" pitchFamily="34" charset="0"/>
                <a:ea typeface="MS PGothic" pitchFamily="34" charset="-128"/>
              </a:rPr>
              <a:t>Sampel</a:t>
            </a:r>
            <a:endParaRPr lang="en-US" altLang="en-US" sz="2000" dirty="0">
              <a:solidFill>
                <a:schemeClr val="tx2"/>
              </a:solidFill>
              <a:latin typeface="Tahoma" pitchFamily="34" charset="0"/>
              <a:ea typeface="MS PGothic" pitchFamily="34" charset="-128"/>
            </a:endParaRPr>
          </a:p>
        </p:txBody>
      </p:sp>
      <p:sp>
        <p:nvSpPr>
          <p:cNvPr id="1028" name="Slide Number Placeholder 5"/>
          <p:cNvSpPr>
            <a:spLocks noGrp="1"/>
          </p:cNvSpPr>
          <p:nvPr>
            <p:ph type="sldNum" sz="quarter" idx="12"/>
          </p:nvPr>
        </p:nvSpPr>
        <p:spPr bwMode="auto">
          <a:xfrm>
            <a:off x="8318500" y="6418263"/>
            <a:ext cx="762000" cy="384175"/>
          </a:xfrm>
          <a:noFill/>
          <a:ln>
            <a:miter lim="800000"/>
            <a:headEnd/>
            <a:tailEnd/>
          </a:ln>
        </p:spPr>
        <p:txBody>
          <a:bodyPr anchor="ctr"/>
          <a:lstStyle/>
          <a:p>
            <a:pPr algn="ctr"/>
            <a:fld id="{B3F7A5D0-DF55-407E-A8D3-6078DE9CED49}" type="slidenum">
              <a:rPr lang="en-US" altLang="en-US" sz="1100" smtClean="0">
                <a:latin typeface="Lucida Sans Unicode" pitchFamily="34" charset="0"/>
                <a:ea typeface="MS PGothic" pitchFamily="34" charset="-128"/>
              </a:rPr>
              <a:pPr algn="ctr"/>
              <a:t>7</a:t>
            </a:fld>
            <a:endParaRPr lang="en-US" altLang="en-US" sz="1100" smtClean="0">
              <a:latin typeface="Lucida Sans Unicode" pitchFamily="34" charset="0"/>
              <a:ea typeface="MS PGothic" pitchFamily="34" charset="-128"/>
            </a:endParaRPr>
          </a:p>
        </p:txBody>
      </p:sp>
      <p:graphicFrame>
        <p:nvGraphicFramePr>
          <p:cNvPr id="1026" name="Object 563"/>
          <p:cNvGraphicFramePr>
            <a:graphicFrameLocks noChangeAspect="1"/>
          </p:cNvGraphicFramePr>
          <p:nvPr>
            <p:extLst>
              <p:ext uri="{D42A27DB-BD31-4B8C-83A1-F6EECF244321}">
                <p14:modId xmlns:p14="http://schemas.microsoft.com/office/powerpoint/2010/main" val="3424075156"/>
              </p:ext>
            </p:extLst>
          </p:nvPr>
        </p:nvGraphicFramePr>
        <p:xfrm>
          <a:off x="838200" y="1371600"/>
          <a:ext cx="7391400" cy="4086225"/>
        </p:xfrm>
        <a:graphic>
          <a:graphicData uri="http://schemas.openxmlformats.org/presentationml/2006/ole">
            <mc:AlternateContent xmlns:mc="http://schemas.openxmlformats.org/markup-compatibility/2006">
              <mc:Choice xmlns:v="urn:schemas-microsoft-com:vml" Requires="v">
                <p:oleObj spid="_x0000_s314443" name="Worksheet" r:id="rId4" imgW="6600737" imgH="3629012" progId="Excel.Sheet.8">
                  <p:embed/>
                </p:oleObj>
              </mc:Choice>
              <mc:Fallback>
                <p:oleObj name="Worksheet" r:id="rId4" imgW="6600737" imgH="3629012" progId="Excel.Sheet.8">
                  <p:embed/>
                  <p:pic>
                    <p:nvPicPr>
                      <p:cNvPr id="0" name=""/>
                      <p:cNvPicPr>
                        <a:picLocks noChangeAspect="1" noChangeArrowheads="1"/>
                      </p:cNvPicPr>
                      <p:nvPr/>
                    </p:nvPicPr>
                    <p:blipFill>
                      <a:blip r:embed="rId5"/>
                      <a:srcRect/>
                      <a:stretch>
                        <a:fillRect/>
                      </a:stretch>
                    </p:blipFill>
                    <p:spPr bwMode="auto">
                      <a:xfrm>
                        <a:off x="838200" y="1371600"/>
                        <a:ext cx="7391400" cy="4086225"/>
                      </a:xfrm>
                      <a:prstGeom prst="rect">
                        <a:avLst/>
                      </a:prstGeom>
                      <a:noFill/>
                      <a:extLst/>
                    </p:spPr>
                  </p:pic>
                </p:oleObj>
              </mc:Fallback>
            </mc:AlternateContent>
          </a:graphicData>
        </a:graphic>
      </p:graphicFrame>
      <p:sp>
        <p:nvSpPr>
          <p:cNvPr id="6"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extLst>
      <p:ext uri="{BB962C8B-B14F-4D97-AF65-F5344CB8AC3E}">
        <p14:creationId xmlns:p14="http://schemas.microsoft.com/office/powerpoint/2010/main" val="299295639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ctrTitle" idx="4294967295"/>
          </p:nvPr>
        </p:nvSpPr>
        <p:spPr bwMode="auto">
          <a:xfrm>
            <a:off x="1371600" y="2949575"/>
            <a:ext cx="7772400" cy="600075"/>
          </a:xfrm>
          <a:noFill/>
        </p:spPr>
        <p:txBody>
          <a:bodyPr>
            <a:spAutoFit/>
          </a:bodyPr>
          <a:lstStyle/>
          <a:p>
            <a:pPr algn="r" eaLnBrk="1" hangingPunct="1"/>
            <a:r>
              <a:rPr lang="en-US" sz="3300" u="sng" smtClean="0">
                <a:effectLst/>
                <a:ea typeface="ＭＳ Ｐゴシック" pitchFamily="34" charset="-128"/>
              </a:rPr>
              <a:t>Perilaku Pemilih &amp; Pilkada</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ChangeArrowheads="1"/>
          </p:cNvSpPr>
          <p:nvPr/>
        </p:nvSpPr>
        <p:spPr bwMode="auto">
          <a:xfrm>
            <a:off x="533400" y="1600200"/>
            <a:ext cx="8175625" cy="533400"/>
          </a:xfrm>
          <a:prstGeom prst="rect">
            <a:avLst/>
          </a:prstGeom>
          <a:noFill/>
          <a:ln w="9525">
            <a:noFill/>
            <a:miter lim="800000"/>
            <a:headEnd/>
            <a:tailEnd/>
          </a:ln>
        </p:spPr>
        <p:txBody>
          <a:bodyPr lIns="0" anchor="ctr" anchorCtr="1"/>
          <a:lstStyle/>
          <a:p>
            <a:pPr algn="ctr"/>
            <a:r>
              <a:rPr lang="id-ID" sz="1200" dirty="0"/>
              <a:t>Apakah Ibu/Bapak tahu/pernah dengar bahwa Gubernur </a:t>
            </a:r>
            <a:r>
              <a:rPr lang="en-US" sz="1200" dirty="0" err="1" smtClean="0"/>
              <a:t>Jawa</a:t>
            </a:r>
            <a:r>
              <a:rPr lang="en-US" sz="1200" dirty="0" smtClean="0"/>
              <a:t> Barat</a:t>
            </a:r>
            <a:r>
              <a:rPr lang="id-ID" sz="1200" dirty="0" smtClean="0"/>
              <a:t> </a:t>
            </a:r>
            <a:r>
              <a:rPr lang="id-ID" sz="1200" dirty="0"/>
              <a:t>akan dipilih secara langsung oleh warga Provinsi </a:t>
            </a:r>
            <a:r>
              <a:rPr lang="en-US" sz="1200" dirty="0" err="1" smtClean="0"/>
              <a:t>Jawa</a:t>
            </a:r>
            <a:r>
              <a:rPr lang="en-US" sz="1200" dirty="0" smtClean="0"/>
              <a:t> Barat </a:t>
            </a:r>
            <a:r>
              <a:rPr lang="id-ID" sz="1200" dirty="0"/>
              <a:t>sendiri tahun </a:t>
            </a:r>
            <a:r>
              <a:rPr lang="id-ID" sz="1200" dirty="0" smtClean="0"/>
              <a:t>201</a:t>
            </a:r>
            <a:r>
              <a:rPr lang="en-US" sz="1200" dirty="0" smtClean="0"/>
              <a:t>8</a:t>
            </a:r>
            <a:r>
              <a:rPr lang="id-ID" sz="1200" dirty="0" smtClean="0"/>
              <a:t> </a:t>
            </a:r>
            <a:r>
              <a:rPr lang="id-ID" sz="1200" dirty="0"/>
              <a:t>nanti?</a:t>
            </a:r>
            <a:r>
              <a:rPr lang="en-US" altLang="en-US" sz="1200" dirty="0">
                <a:ea typeface="ＭＳ Ｐゴシック" pitchFamily="34" charset="-128"/>
              </a:rPr>
              <a:t> … (%)</a:t>
            </a:r>
          </a:p>
        </p:txBody>
      </p:sp>
      <p:graphicFrame>
        <p:nvGraphicFramePr>
          <p:cNvPr id="2050" name="Object 9"/>
          <p:cNvGraphicFramePr>
            <a:graphicFrameLocks noChangeAspect="1"/>
          </p:cNvGraphicFramePr>
          <p:nvPr>
            <p:extLst>
              <p:ext uri="{D42A27DB-BD31-4B8C-83A1-F6EECF244321}">
                <p14:modId xmlns:p14="http://schemas.microsoft.com/office/powerpoint/2010/main" val="1233550372"/>
              </p:ext>
            </p:extLst>
          </p:nvPr>
        </p:nvGraphicFramePr>
        <p:xfrm>
          <a:off x="762000" y="2209800"/>
          <a:ext cx="7493000" cy="3073400"/>
        </p:xfrm>
        <a:graphic>
          <a:graphicData uri="http://schemas.openxmlformats.org/presentationml/2006/ole">
            <mc:AlternateContent xmlns:mc="http://schemas.openxmlformats.org/markup-compatibility/2006">
              <mc:Choice xmlns:v="urn:schemas-microsoft-com:vml" Requires="v">
                <p:oleObj spid="_x0000_s2135" name="Chart" r:id="rId3" imgW="10963473" imgH="4572000" progId="MSGraph.Chart.8">
                  <p:embed followColorScheme="full"/>
                </p:oleObj>
              </mc:Choice>
              <mc:Fallback>
                <p:oleObj name="Chart" r:id="rId3" imgW="10963473" imgH="4572000" progId="MSGraph.Chart.8">
                  <p:embed followColorScheme="full"/>
                  <p:pic>
                    <p:nvPicPr>
                      <p:cNvPr id="0" name="Object 9"/>
                      <p:cNvPicPr>
                        <a:picLocks noChangeAspect="1" noChangeArrowheads="1"/>
                      </p:cNvPicPr>
                      <p:nvPr/>
                    </p:nvPicPr>
                    <p:blipFill>
                      <a:blip r:embed="rId4"/>
                      <a:srcRect/>
                      <a:stretch>
                        <a:fillRect/>
                      </a:stretch>
                    </p:blipFill>
                    <p:spPr bwMode="auto">
                      <a:xfrm>
                        <a:off x="762000" y="2209800"/>
                        <a:ext cx="7493000" cy="307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2" name="Rectangle 10"/>
          <p:cNvSpPr>
            <a:spLocks noChangeArrowheads="1"/>
          </p:cNvSpPr>
          <p:nvPr/>
        </p:nvSpPr>
        <p:spPr bwMode="auto">
          <a:xfrm>
            <a:off x="762000" y="5410200"/>
            <a:ext cx="7772400" cy="523220"/>
          </a:xfrm>
          <a:prstGeom prst="rect">
            <a:avLst/>
          </a:prstGeom>
          <a:noFill/>
          <a:ln w="9525">
            <a:noFill/>
            <a:miter lim="800000"/>
            <a:headEnd/>
            <a:tailEnd/>
          </a:ln>
        </p:spPr>
        <p:txBody>
          <a:bodyPr>
            <a:spAutoFit/>
          </a:bodyPr>
          <a:lstStyle/>
          <a:p>
            <a:pPr algn="ctr"/>
            <a:r>
              <a:rPr lang="en-US" altLang="en-US" sz="1400" err="1">
                <a:ea typeface="ＭＳ Ｐゴシック" pitchFamily="34" charset="-128"/>
              </a:rPr>
              <a:t>Baru</a:t>
            </a:r>
            <a:r>
              <a:rPr lang="en-US" altLang="en-US" sz="1400">
                <a:ea typeface="ＭＳ Ｐゴシック" pitchFamily="34" charset="-128"/>
              </a:rPr>
              <a:t> </a:t>
            </a:r>
            <a:r>
              <a:rPr lang="en-US" altLang="en-US" sz="1400" smtClean="0">
                <a:ea typeface="ＭＳ Ｐゴシック" pitchFamily="34" charset="-128"/>
              </a:rPr>
              <a:t>5 dari 10 </a:t>
            </a:r>
            <a:r>
              <a:rPr lang="id-ID" altLang="en-US" sz="1400" smtClean="0">
                <a:ea typeface="ＭＳ Ｐゴシック" pitchFamily="34" charset="-128"/>
              </a:rPr>
              <a:t>warga </a:t>
            </a:r>
            <a:r>
              <a:rPr lang="en-US" altLang="en-US" sz="1400" smtClean="0">
                <a:ea typeface="ＭＳ Ｐゴシック" pitchFamily="34" charset="-128"/>
              </a:rPr>
              <a:t>di Jawa </a:t>
            </a:r>
            <a:r>
              <a:rPr lang="en-US" altLang="en-US" sz="1400" dirty="0" smtClean="0">
                <a:ea typeface="ＭＳ Ｐゴシック" pitchFamily="34" charset="-128"/>
              </a:rPr>
              <a:t>Barat </a:t>
            </a:r>
            <a:r>
              <a:rPr lang="en-US" altLang="en-US" sz="1400" dirty="0">
                <a:ea typeface="ＭＳ Ｐゴシック" pitchFamily="34" charset="-128"/>
              </a:rPr>
              <a:t>yang </a:t>
            </a:r>
            <a:r>
              <a:rPr lang="id-ID" altLang="en-US" sz="1400" dirty="0">
                <a:ea typeface="ＭＳ Ｐゴシック" pitchFamily="34" charset="-128"/>
              </a:rPr>
              <a:t>sudah tahu akan diadakan pemilihan langsung tahun </a:t>
            </a:r>
            <a:r>
              <a:rPr lang="id-ID" altLang="en-US" sz="1400" dirty="0" smtClean="0">
                <a:ea typeface="ＭＳ Ｐゴシック" pitchFamily="34" charset="-128"/>
              </a:rPr>
              <a:t>201</a:t>
            </a:r>
            <a:r>
              <a:rPr lang="en-US" altLang="en-US" sz="1400" dirty="0">
                <a:ea typeface="ＭＳ Ｐゴシック" pitchFamily="34" charset="-128"/>
              </a:rPr>
              <a:t>8</a:t>
            </a:r>
            <a:r>
              <a:rPr lang="en-US" altLang="en-US" sz="1400" dirty="0" smtClean="0">
                <a:ea typeface="ＭＳ Ｐゴシック" pitchFamily="34" charset="-128"/>
              </a:rPr>
              <a:t>.</a:t>
            </a:r>
            <a:endParaRPr lang="en-US" altLang="en-US" sz="1400" dirty="0">
              <a:ea typeface="ＭＳ Ｐゴシック" pitchFamily="34" charset="-128"/>
            </a:endParaRPr>
          </a:p>
        </p:txBody>
      </p:sp>
      <p:sp>
        <p:nvSpPr>
          <p:cNvPr id="2053" name="Rectangle 2"/>
          <p:cNvSpPr>
            <a:spLocks noChangeArrowheads="1"/>
          </p:cNvSpPr>
          <p:nvPr/>
        </p:nvSpPr>
        <p:spPr bwMode="auto">
          <a:xfrm>
            <a:off x="762000" y="590550"/>
            <a:ext cx="7772400" cy="749300"/>
          </a:xfrm>
          <a:prstGeom prst="rect">
            <a:avLst/>
          </a:prstGeom>
          <a:noFill/>
          <a:ln w="9525">
            <a:noFill/>
            <a:miter lim="800000"/>
            <a:headEnd/>
            <a:tailEnd/>
          </a:ln>
        </p:spPr>
        <p:txBody>
          <a:bodyPr anchor="ctr"/>
          <a:lstStyle/>
          <a:p>
            <a:r>
              <a:rPr lang="en-US" altLang="en-US" sz="3200">
                <a:solidFill>
                  <a:schemeClr val="tx2"/>
                </a:solidFill>
                <a:latin typeface="Tahoma" pitchFamily="34" charset="0"/>
                <a:ea typeface="ＭＳ Ｐゴシック" pitchFamily="34" charset="-128"/>
              </a:rPr>
              <a:t>Awareness Pilkada</a:t>
            </a:r>
          </a:p>
        </p:txBody>
      </p:sp>
      <p:sp>
        <p:nvSpPr>
          <p:cNvPr id="2054" name="Slide Number Placeholder 5"/>
          <p:cNvSpPr>
            <a:spLocks noGrp="1"/>
          </p:cNvSpPr>
          <p:nvPr>
            <p:ph type="sldNum" sz="quarter" idx="12"/>
          </p:nvPr>
        </p:nvSpPr>
        <p:spPr bwMode="auto">
          <a:xfrm>
            <a:off x="8318500" y="6418263"/>
            <a:ext cx="762000" cy="384175"/>
          </a:xfrm>
          <a:noFill/>
          <a:ln>
            <a:miter lim="800000"/>
            <a:headEnd/>
            <a:tailEnd/>
          </a:ln>
        </p:spPr>
        <p:txBody>
          <a:bodyPr anchor="ctr"/>
          <a:lstStyle/>
          <a:p>
            <a:pPr algn="ctr"/>
            <a:fld id="{11294C74-6016-4AF2-943B-08E42DE6DCAB}" type="slidenum">
              <a:rPr lang="en-US" altLang="en-US" sz="1100" smtClean="0">
                <a:latin typeface="Lucida Sans Unicode" pitchFamily="34" charset="0"/>
                <a:ea typeface="ＭＳ Ｐゴシック" pitchFamily="34" charset="-128"/>
              </a:rPr>
              <a:pPr algn="ctr"/>
              <a:t>9</a:t>
            </a:fld>
            <a:endParaRPr lang="en-US" altLang="en-US" sz="1100" smtClean="0">
              <a:latin typeface="Lucida Sans Unicode" pitchFamily="34" charset="0"/>
              <a:ea typeface="ＭＳ Ｐゴシック" pitchFamily="34" charset="-128"/>
            </a:endParaRPr>
          </a:p>
        </p:txBody>
      </p:sp>
      <p:sp>
        <p:nvSpPr>
          <p:cNvPr id="2055" name="Footer Placeholder 4"/>
          <p:cNvSpPr txBox="1">
            <a:spLocks noGrp="1"/>
          </p:cNvSpPr>
          <p:nvPr/>
        </p:nvSpPr>
        <p:spPr bwMode="auto">
          <a:xfrm>
            <a:off x="4532313" y="6372225"/>
            <a:ext cx="3581400" cy="476250"/>
          </a:xfrm>
          <a:prstGeom prst="rect">
            <a:avLst/>
          </a:prstGeom>
          <a:noFill/>
          <a:ln w="9525">
            <a:noFill/>
            <a:miter lim="800000"/>
            <a:headEnd/>
            <a:tailEnd/>
          </a:ln>
        </p:spPr>
        <p:txBody>
          <a:bodyPr anchor="ctr"/>
          <a:lstStyle/>
          <a:p>
            <a:pPr algn="r"/>
            <a:r>
              <a:rPr lang="sv-SE" sz="1200" dirty="0" smtClean="0">
                <a:latin typeface="Lucida Sans Unicode" pitchFamily="34" charset="0"/>
              </a:rPr>
              <a:t>Provinsi Jawa Barat (Juni 2017)</a:t>
            </a:r>
            <a:endParaRPr lang="en-US" sz="1200" dirty="0">
              <a:latin typeface="Lucida Sans Unicode"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14130</TotalTime>
  <Words>3965</Words>
  <Application>Microsoft Macintosh PowerPoint</Application>
  <PresentationFormat>On-screen Show (4:3)</PresentationFormat>
  <Paragraphs>267</Paragraphs>
  <Slides>51</Slides>
  <Notes>26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51</vt:i4>
      </vt:variant>
    </vt:vector>
  </HeadingPairs>
  <TitlesOfParts>
    <vt:vector size="54" baseType="lpstr">
      <vt:lpstr>Concourse</vt:lpstr>
      <vt:lpstr>Worksheet</vt:lpstr>
      <vt:lpstr>Chart</vt:lpstr>
      <vt:lpstr> </vt:lpstr>
      <vt:lpstr>Latar Belakang</vt:lpstr>
      <vt:lpstr>PowerPoint Presentation</vt:lpstr>
      <vt:lpstr>PowerPoint Presentation</vt:lpstr>
      <vt:lpstr>Temuan: Validasi Sample</vt:lpstr>
      <vt:lpstr>PowerPoint Presentation</vt:lpstr>
      <vt:lpstr>PowerPoint Presentation</vt:lpstr>
      <vt:lpstr>Perilaku Pemilih &amp; Pilkada</vt:lpstr>
      <vt:lpstr>PowerPoint Presentation</vt:lpstr>
      <vt:lpstr>PowerPoint Presentation</vt:lpstr>
      <vt:lpstr>PowerPoint Presentation</vt:lpstr>
      <vt:lpstr>Peluang Para Kandidat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OPINI TERHADAP ISU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MASALAH CALON PRESIDEN POPULER</dc:title>
  <dc:creator>Saiful</dc:creator>
  <cp:lastModifiedBy>Saidiman</cp:lastModifiedBy>
  <cp:revision>1752</cp:revision>
  <dcterms:created xsi:type="dcterms:W3CDTF">2012-07-02T12:35:46Z</dcterms:created>
  <dcterms:modified xsi:type="dcterms:W3CDTF">2017-07-13T23:38:04Z</dcterms:modified>
</cp:coreProperties>
</file>