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1.xml" ContentType="application/vnd.ms-office.chartstyle+xml"/>
  <Override PartName="/ppt/charts/colors1.xml" ContentType="application/vnd.ms-office.chartcolorstyl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charts/chart25.xml" ContentType="application/vnd.openxmlformats-officedocument.drawingml.chart+xml"/>
  <Override PartName="/ppt/charts/style3.xml" ContentType="application/vnd.ms-office.chartstyle+xml"/>
  <Override PartName="/ppt/charts/colors3.xml" ContentType="application/vnd.ms-office.chartcolorstyle+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charts/chart27.xml" ContentType="application/vnd.openxmlformats-officedocument.drawingml.chart+xml"/>
  <Override PartName="/ppt/charts/style5.xml" ContentType="application/vnd.ms-office.chartstyle+xml"/>
  <Override PartName="/ppt/charts/colors5.xml" ContentType="application/vnd.ms-office.chartcolorstyle+xml"/>
  <Override PartName="/ppt/charts/chart28.xml" ContentType="application/vnd.openxmlformats-officedocument.drawingml.chart+xml"/>
  <Override PartName="/ppt/charts/style6.xml" ContentType="application/vnd.ms-office.chartstyle+xml"/>
  <Override PartName="/ppt/charts/colors6.xml" ContentType="application/vnd.ms-office.chartcolorstyle+xml"/>
  <Override PartName="/ppt/charts/chart29.xml" ContentType="application/vnd.openxmlformats-officedocument.drawingml.chart+xml"/>
  <Override PartName="/ppt/charts/style7.xml" ContentType="application/vnd.ms-office.chartstyle+xml"/>
  <Override PartName="/ppt/charts/colors7.xml" ContentType="application/vnd.ms-office.chartcolorstyle+xml"/>
  <Override PartName="/ppt/charts/chart30.xml" ContentType="application/vnd.openxmlformats-officedocument.drawingml.chart+xml"/>
  <Override PartName="/ppt/charts/style8.xml" ContentType="application/vnd.ms-office.chartstyle+xml"/>
  <Override PartName="/ppt/charts/colors8.xml" ContentType="application/vnd.ms-office.chartcolorstyle+xml"/>
  <Override PartName="/ppt/charts/chart31.xml" ContentType="application/vnd.openxmlformats-officedocument.drawingml.chart+xml"/>
  <Override PartName="/ppt/charts/style9.xml" ContentType="application/vnd.ms-office.chartstyle+xml"/>
  <Override PartName="/ppt/charts/colors9.xml" ContentType="application/vnd.ms-office.chartcolorstyl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8.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62"/>
  </p:notesMasterIdLst>
  <p:handoutMasterIdLst>
    <p:handoutMasterId r:id="rId63"/>
  </p:handoutMasterIdLst>
  <p:sldIdLst>
    <p:sldId id="339" r:id="rId2"/>
    <p:sldId id="1262" r:id="rId3"/>
    <p:sldId id="1263" r:id="rId4"/>
    <p:sldId id="1106" r:id="rId5"/>
    <p:sldId id="1271" r:id="rId6"/>
    <p:sldId id="1272" r:id="rId7"/>
    <p:sldId id="1273" r:id="rId8"/>
    <p:sldId id="1278" r:id="rId9"/>
    <p:sldId id="1279" r:id="rId10"/>
    <p:sldId id="1280" r:id="rId11"/>
    <p:sldId id="1277" r:id="rId12"/>
    <p:sldId id="1275" r:id="rId13"/>
    <p:sldId id="1276" r:id="rId14"/>
    <p:sldId id="1282" r:id="rId15"/>
    <p:sldId id="1283" r:id="rId16"/>
    <p:sldId id="1284" r:id="rId17"/>
    <p:sldId id="1285" r:id="rId18"/>
    <p:sldId id="1286" r:id="rId19"/>
    <p:sldId id="1287" r:id="rId20"/>
    <p:sldId id="1288" r:id="rId21"/>
    <p:sldId id="1289" r:id="rId22"/>
    <p:sldId id="1291" r:id="rId23"/>
    <p:sldId id="1292" r:id="rId24"/>
    <p:sldId id="1293" r:id="rId25"/>
    <p:sldId id="1294" r:id="rId26"/>
    <p:sldId id="1295" r:id="rId27"/>
    <p:sldId id="1296" r:id="rId28"/>
    <p:sldId id="1297" r:id="rId29"/>
    <p:sldId id="1298" r:id="rId30"/>
    <p:sldId id="1324" r:id="rId31"/>
    <p:sldId id="1325" r:id="rId32"/>
    <p:sldId id="1326" r:id="rId33"/>
    <p:sldId id="1327" r:id="rId34"/>
    <p:sldId id="1323" r:id="rId35"/>
    <p:sldId id="1328" r:id="rId36"/>
    <p:sldId id="1329" r:id="rId37"/>
    <p:sldId id="1330" r:id="rId38"/>
    <p:sldId id="1331" r:id="rId39"/>
    <p:sldId id="1322" r:id="rId40"/>
    <p:sldId id="1312" r:id="rId41"/>
    <p:sldId id="1313" r:id="rId42"/>
    <p:sldId id="1314" r:id="rId43"/>
    <p:sldId id="1315" r:id="rId44"/>
    <p:sldId id="1311" r:id="rId45"/>
    <p:sldId id="1316" r:id="rId46"/>
    <p:sldId id="1317" r:id="rId47"/>
    <p:sldId id="1318" r:id="rId48"/>
    <p:sldId id="1319" r:id="rId49"/>
    <p:sldId id="1302" r:id="rId50"/>
    <p:sldId id="1332" r:id="rId51"/>
    <p:sldId id="1333" r:id="rId52"/>
    <p:sldId id="1338" r:id="rId53"/>
    <p:sldId id="1334" r:id="rId54"/>
    <p:sldId id="1335" r:id="rId55"/>
    <p:sldId id="1336" r:id="rId56"/>
    <p:sldId id="1337" r:id="rId57"/>
    <p:sldId id="1341" r:id="rId58"/>
    <p:sldId id="1340" r:id="rId59"/>
    <p:sldId id="1342" r:id="rId60"/>
    <p:sldId id="1265" r:id="rId61"/>
  </p:sldIdLst>
  <p:sldSz cx="9144000" cy="6858000" type="screen4x3"/>
  <p:notesSz cx="7315200" cy="9601200"/>
  <p:custShowLst>
    <p:custShow name="Custom Show 1" id="0">
      <p:sldLst>
        <p:sld r:id="rId2"/>
        <p:sld r:id="rId5"/>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B7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4" autoAdjust="0"/>
    <p:restoredTop sz="95988" autoAdjust="0"/>
  </p:normalViewPr>
  <p:slideViewPr>
    <p:cSldViewPr>
      <p:cViewPr varScale="1">
        <p:scale>
          <a:sx n="117" d="100"/>
          <a:sy n="117" d="100"/>
        </p:scale>
        <p:origin x="1856" y="168"/>
      </p:cViewPr>
      <p:guideLst>
        <p:guide orient="horz" pos="2160"/>
        <p:guide pos="2880"/>
      </p:guideLst>
    </p:cSldViewPr>
  </p:slideViewPr>
  <p:outlineViewPr>
    <p:cViewPr>
      <p:scale>
        <a:sx n="33" d="100"/>
        <a:sy n="33" d="100"/>
      </p:scale>
      <p:origin x="0" y="160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xml"/><Relationship Id="rId1" Type="http://schemas.microsoft.com/office/2011/relationships/chartStyle" Target="styl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xml"/><Relationship Id="rId1" Type="http://schemas.microsoft.com/office/2011/relationships/chartStyle" Target="style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4.xml"/><Relationship Id="rId1" Type="http://schemas.microsoft.com/office/2011/relationships/chartStyle" Target="style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5.xml"/><Relationship Id="rId1" Type="http://schemas.microsoft.com/office/2011/relationships/chartStyle" Target="style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6.xml"/><Relationship Id="rId1" Type="http://schemas.microsoft.com/office/2011/relationships/chartStyle" Target="style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8.xml"/><Relationship Id="rId1" Type="http://schemas.microsoft.com/office/2011/relationships/chartStyle" Target="style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9.xml"/><Relationship Id="rId1" Type="http://schemas.microsoft.com/office/2011/relationships/chartStyle" Target="style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2.xml"/><Relationship Id="rId1" Type="http://schemas.microsoft.com/office/2011/relationships/chartStyle" Target="style1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6.xml"/><Relationship Id="rId1" Type="http://schemas.microsoft.com/office/2011/relationships/chartStyle" Target="styl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Sangat Jurdil</c:v>
                </c:pt>
                <c:pt idx="1">
                  <c:v>Cukup Jurdil</c:v>
                </c:pt>
                <c:pt idx="2">
                  <c:v>Kurang Jurdil</c:v>
                </c:pt>
                <c:pt idx="3">
                  <c:v>Tidak Jurdil sama sekali</c:v>
                </c:pt>
                <c:pt idx="4">
                  <c:v>Tidak tahu/Tidak jawab</c:v>
                </c:pt>
              </c:strCache>
            </c:strRef>
          </c:cat>
          <c:val>
            <c:numRef>
              <c:f>Sheet1!$B$2:$B$6</c:f>
              <c:numCache>
                <c:formatCode>General</c:formatCode>
                <c:ptCount val="5"/>
                <c:pt idx="0">
                  <c:v>48.8</c:v>
                </c:pt>
                <c:pt idx="1">
                  <c:v>45.2</c:v>
                </c:pt>
                <c:pt idx="2">
                  <c:v>3.7</c:v>
                </c:pt>
                <c:pt idx="3">
                  <c:v>0.4</c:v>
                </c:pt>
                <c:pt idx="4">
                  <c:v>1.8</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crossAx val="328630272"/>
        <c:crosses val="autoZero"/>
        <c:auto val="1"/>
        <c:lblAlgn val="ctr"/>
        <c:lblOffset val="100"/>
        <c:noMultiLvlLbl val="0"/>
      </c:catAx>
      <c:valAx>
        <c:axId val="328630272"/>
        <c:scaling>
          <c:orientation val="minMax"/>
        </c:scaling>
        <c:delete val="0"/>
        <c:axPos val="l"/>
        <c:numFmt formatCode="General" sourceLinked="1"/>
        <c:majorTickMark val="out"/>
        <c:minorTickMark val="none"/>
        <c:tickLblPos val="nextTo"/>
        <c:crossAx val="32860800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Sangat puas</c:v>
                </c:pt>
                <c:pt idx="1">
                  <c:v>Cukup puas</c:v>
                </c:pt>
                <c:pt idx="2">
                  <c:v>Kurang puas</c:v>
                </c:pt>
                <c:pt idx="3">
                  <c:v>Tidak puas sama sekali</c:v>
                </c:pt>
                <c:pt idx="4">
                  <c:v>Tidak tahu/Tidak jawab</c:v>
                </c:pt>
              </c:strCache>
            </c:strRef>
          </c:cat>
          <c:val>
            <c:numRef>
              <c:f>Sheet1!$B$2:$B$6</c:f>
              <c:numCache>
                <c:formatCode>General</c:formatCode>
                <c:ptCount val="5"/>
                <c:pt idx="0">
                  <c:v>25.791426611250046</c:v>
                </c:pt>
                <c:pt idx="1">
                  <c:v>41.777991427733461</c:v>
                </c:pt>
                <c:pt idx="2">
                  <c:v>23.698885025689037</c:v>
                </c:pt>
                <c:pt idx="3">
                  <c:v>5.2078670602205648</c:v>
                </c:pt>
                <c:pt idx="4">
                  <c:v>3.523829875106951</c:v>
                </c:pt>
              </c:numCache>
            </c:numRef>
          </c:val>
          <c:extLst>
            <c:ext xmlns:c16="http://schemas.microsoft.com/office/drawing/2014/chart" uri="{C3380CC4-5D6E-409C-BE32-E72D297353CC}">
              <c16:uniqueId val="{00000000-9156-416F-BDBE-3C2EE0DD0BB4}"/>
            </c:ext>
          </c:extLst>
        </c:ser>
        <c:dLbls>
          <c:dLblPos val="outEnd"/>
          <c:showLegendKey val="0"/>
          <c:showVal val="1"/>
          <c:showCatName val="0"/>
          <c:showSerName val="0"/>
          <c:showPercent val="0"/>
          <c:showBubbleSize val="0"/>
        </c:dLbls>
        <c:gapWidth val="150"/>
        <c:axId val="334539008"/>
        <c:axId val="334558336"/>
      </c:barChart>
      <c:catAx>
        <c:axId val="334539008"/>
        <c:scaling>
          <c:orientation val="minMax"/>
        </c:scaling>
        <c:delete val="0"/>
        <c:axPos val="b"/>
        <c:numFmt formatCode="General" sourceLinked="0"/>
        <c:majorTickMark val="out"/>
        <c:minorTickMark val="none"/>
        <c:tickLblPos val="nextTo"/>
        <c:crossAx val="334558336"/>
        <c:crosses val="autoZero"/>
        <c:auto val="1"/>
        <c:lblAlgn val="ctr"/>
        <c:lblOffset val="100"/>
        <c:noMultiLvlLbl val="0"/>
      </c:catAx>
      <c:valAx>
        <c:axId val="334558336"/>
        <c:scaling>
          <c:orientation val="minMax"/>
        </c:scaling>
        <c:delete val="0"/>
        <c:axPos val="l"/>
        <c:numFmt formatCode="General" sourceLinked="1"/>
        <c:majorTickMark val="out"/>
        <c:minorTickMark val="none"/>
        <c:tickLblPos val="nextTo"/>
        <c:crossAx val="3345390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13651498335183E-2"/>
          <c:y val="2.8322440087145968E-2"/>
          <c:w val="0.90344062153163152"/>
          <c:h val="0.81481481481481477"/>
        </c:manualLayout>
      </c:layout>
      <c:lineChart>
        <c:grouping val="standard"/>
        <c:varyColors val="0"/>
        <c:ser>
          <c:idx val="0"/>
          <c:order val="0"/>
          <c:tx>
            <c:strRef>
              <c:f>Sheet1!$A$2</c:f>
              <c:strCache>
                <c:ptCount val="1"/>
                <c:pt idx="0">
                  <c:v>SBY</c:v>
                </c:pt>
              </c:strCache>
            </c:strRef>
          </c:tx>
          <c:spPr>
            <a:ln w="11179">
              <a:solidFill>
                <a:srgbClr val="3366FF"/>
              </a:solidFill>
              <a:prstDash val="solid"/>
            </a:ln>
          </c:spPr>
          <c:marker>
            <c:symbol val="diamond"/>
            <c:size val="4"/>
            <c:spPr>
              <a:solidFill>
                <a:srgbClr val="FF0000"/>
              </a:solidFill>
              <a:ln>
                <a:solidFill>
                  <a:srgbClr val="0000FF"/>
                </a:solidFill>
                <a:prstDash val="solid"/>
              </a:ln>
            </c:spPr>
          </c:marker>
          <c:dLbls>
            <c:numFmt formatCode="0" sourceLinked="0"/>
            <c:spPr>
              <a:noFill/>
              <a:ln w="22358">
                <a:noFill/>
              </a:ln>
            </c:spPr>
            <c:txPr>
              <a:bodyPr wrap="square" lIns="38100" tIns="19050" rIns="38100" bIns="19050" anchor="ctr">
                <a:spAutoFit/>
              </a:bodyPr>
              <a:lstStyle/>
              <a:p>
                <a:pPr>
                  <a:defRPr sz="902" b="0"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68"/>
                <c:pt idx="0">
                  <c:v>Nov'04</c:v>
                </c:pt>
                <c:pt idx="1">
                  <c:v>Des'004</c:v>
                </c:pt>
                <c:pt idx="2">
                  <c:v>Mar'05</c:v>
                </c:pt>
                <c:pt idx="3">
                  <c:v>Jun'05</c:v>
                </c:pt>
                <c:pt idx="4">
                  <c:v>Sept' 05</c:v>
                </c:pt>
                <c:pt idx="5">
                  <c:v>Des' 05</c:v>
                </c:pt>
                <c:pt idx="6">
                  <c:v>Jan' 06</c:v>
                </c:pt>
                <c:pt idx="7">
                  <c:v>Mar' 06</c:v>
                </c:pt>
                <c:pt idx="8">
                  <c:v>Jun'06</c:v>
                </c:pt>
                <c:pt idx="9">
                  <c:v>Sep'06</c:v>
                </c:pt>
                <c:pt idx="10">
                  <c:v>Nov' 06</c:v>
                </c:pt>
                <c:pt idx="11">
                  <c:v>Des'06</c:v>
                </c:pt>
                <c:pt idx="12">
                  <c:v>Feb' 07</c:v>
                </c:pt>
                <c:pt idx="13">
                  <c:v>Mar'07</c:v>
                </c:pt>
                <c:pt idx="14">
                  <c:v>Mei' 07</c:v>
                </c:pt>
                <c:pt idx="15">
                  <c:v>Jun'07</c:v>
                </c:pt>
                <c:pt idx="16">
                  <c:v>Sep'07</c:v>
                </c:pt>
                <c:pt idx="17">
                  <c:v>Des'07</c:v>
                </c:pt>
                <c:pt idx="18">
                  <c:v>Mar'08</c:v>
                </c:pt>
                <c:pt idx="19">
                  <c:v>Jun'08</c:v>
                </c:pt>
                <c:pt idx="20">
                  <c:v>Sep'08</c:v>
                </c:pt>
                <c:pt idx="21">
                  <c:v>Okt'08</c:v>
                </c:pt>
                <c:pt idx="22">
                  <c:v>Des'08</c:v>
                </c:pt>
                <c:pt idx="23">
                  <c:v>Feb'09</c:v>
                </c:pt>
                <c:pt idx="24">
                  <c:v>Mar'09</c:v>
                </c:pt>
                <c:pt idx="25">
                  <c:v>Apr'09</c:v>
                </c:pt>
                <c:pt idx="26">
                  <c:v>Mei'09</c:v>
                </c:pt>
                <c:pt idx="27">
                  <c:v>Jun'09</c:v>
                </c:pt>
                <c:pt idx="28">
                  <c:v>Jul'09</c:v>
                </c:pt>
                <c:pt idx="29">
                  <c:v>Nov'09</c:v>
                </c:pt>
                <c:pt idx="30">
                  <c:v>Jan'10</c:v>
                </c:pt>
                <c:pt idx="31">
                  <c:v>Mar'10</c:v>
                </c:pt>
                <c:pt idx="32">
                  <c:v>Aug'10</c:v>
                </c:pt>
                <c:pt idx="33">
                  <c:v>Okt'10</c:v>
                </c:pt>
                <c:pt idx="34">
                  <c:v>Des'10</c:v>
                </c:pt>
                <c:pt idx="35">
                  <c:v>Mei'11</c:v>
                </c:pt>
                <c:pt idx="36">
                  <c:v>Jul'11</c:v>
                </c:pt>
                <c:pt idx="37">
                  <c:v>Des'11</c:v>
                </c:pt>
                <c:pt idx="38">
                  <c:v>Feb'12</c:v>
                </c:pt>
                <c:pt idx="39">
                  <c:v>Sep'12</c:v>
                </c:pt>
                <c:pt idx="40">
                  <c:v>Des'12</c:v>
                </c:pt>
                <c:pt idx="41">
                  <c:v>Mar'13</c:v>
                </c:pt>
                <c:pt idx="42">
                  <c:v>Apr'13</c:v>
                </c:pt>
                <c:pt idx="43">
                  <c:v>Jun'13</c:v>
                </c:pt>
                <c:pt idx="44">
                  <c:v>Okt'13</c:v>
                </c:pt>
                <c:pt idx="45">
                  <c:v>Des'13</c:v>
                </c:pt>
                <c:pt idx="46">
                  <c:v>Apr'14</c:v>
                </c:pt>
                <c:pt idx="47">
                  <c:v>Jul'14</c:v>
                </c:pt>
                <c:pt idx="48">
                  <c:v>Okt'14</c:v>
                </c:pt>
                <c:pt idx="49">
                  <c:v>Jun'15</c:v>
                </c:pt>
                <c:pt idx="50">
                  <c:v>Okt'15</c:v>
                </c:pt>
                <c:pt idx="51">
                  <c:v>Des'15</c:v>
                </c:pt>
                <c:pt idx="52">
                  <c:v>Mar'16</c:v>
                </c:pt>
                <c:pt idx="53">
                  <c:v>Jun'16</c:v>
                </c:pt>
                <c:pt idx="54">
                  <c:v>Okt'16</c:v>
                </c:pt>
                <c:pt idx="55">
                  <c:v>Nov'16</c:v>
                </c:pt>
                <c:pt idx="56">
                  <c:v>Jan'17</c:v>
                </c:pt>
                <c:pt idx="57">
                  <c:v>Mei'17</c:v>
                </c:pt>
                <c:pt idx="58">
                  <c:v>Sep'17</c:v>
                </c:pt>
                <c:pt idx="59">
                  <c:v>Des'17</c:v>
                </c:pt>
                <c:pt idx="60">
                  <c:v>Jan'18</c:v>
                </c:pt>
                <c:pt idx="61">
                  <c:v>Mei'18</c:v>
                </c:pt>
                <c:pt idx="62">
                  <c:v>Sep'18</c:v>
                </c:pt>
                <c:pt idx="63">
                  <c:v>Des'18</c:v>
                </c:pt>
                <c:pt idx="64">
                  <c:v>Jan'19</c:v>
                </c:pt>
                <c:pt idx="65">
                  <c:v>Feb'19</c:v>
                </c:pt>
                <c:pt idx="66">
                  <c:v>5-8Apr'19</c:v>
                </c:pt>
                <c:pt idx="67">
                  <c:v>17Apr'19 (EP)</c:v>
                </c:pt>
              </c:strCache>
            </c:strRef>
          </c:cat>
          <c:val>
            <c:numRef>
              <c:f>Sheet1!$B$2:$BR$2</c:f>
              <c:numCache>
                <c:formatCode>General</c:formatCode>
                <c:ptCount val="68"/>
                <c:pt idx="0">
                  <c:v>80</c:v>
                </c:pt>
                <c:pt idx="1">
                  <c:v>69</c:v>
                </c:pt>
                <c:pt idx="2">
                  <c:v>65</c:v>
                </c:pt>
                <c:pt idx="3">
                  <c:v>71</c:v>
                </c:pt>
                <c:pt idx="4">
                  <c:v>63</c:v>
                </c:pt>
                <c:pt idx="5">
                  <c:v>56</c:v>
                </c:pt>
                <c:pt idx="6">
                  <c:v>56</c:v>
                </c:pt>
                <c:pt idx="7">
                  <c:v>55</c:v>
                </c:pt>
                <c:pt idx="8">
                  <c:v>58</c:v>
                </c:pt>
                <c:pt idx="9">
                  <c:v>67</c:v>
                </c:pt>
                <c:pt idx="10">
                  <c:v>64</c:v>
                </c:pt>
                <c:pt idx="11">
                  <c:v>67</c:v>
                </c:pt>
                <c:pt idx="12">
                  <c:v>54</c:v>
                </c:pt>
                <c:pt idx="13">
                  <c:v>50</c:v>
                </c:pt>
                <c:pt idx="14">
                  <c:v>54.5</c:v>
                </c:pt>
                <c:pt idx="15">
                  <c:v>55.5</c:v>
                </c:pt>
                <c:pt idx="16">
                  <c:v>58</c:v>
                </c:pt>
                <c:pt idx="17">
                  <c:v>53</c:v>
                </c:pt>
                <c:pt idx="18">
                  <c:v>54</c:v>
                </c:pt>
                <c:pt idx="19">
                  <c:v>45</c:v>
                </c:pt>
                <c:pt idx="20">
                  <c:v>56</c:v>
                </c:pt>
                <c:pt idx="21">
                  <c:v>63.313609470000003</c:v>
                </c:pt>
                <c:pt idx="22">
                  <c:v>69</c:v>
                </c:pt>
                <c:pt idx="23">
                  <c:v>70</c:v>
                </c:pt>
                <c:pt idx="24">
                  <c:v>74</c:v>
                </c:pt>
                <c:pt idx="25">
                  <c:v>80</c:v>
                </c:pt>
                <c:pt idx="26">
                  <c:v>80</c:v>
                </c:pt>
                <c:pt idx="27">
                  <c:v>79</c:v>
                </c:pt>
                <c:pt idx="28">
                  <c:v>85</c:v>
                </c:pt>
                <c:pt idx="29">
                  <c:v>75</c:v>
                </c:pt>
                <c:pt idx="30">
                  <c:v>70</c:v>
                </c:pt>
                <c:pt idx="31">
                  <c:v>65.2</c:v>
                </c:pt>
                <c:pt idx="32">
                  <c:v>65.62764516</c:v>
                </c:pt>
                <c:pt idx="33">
                  <c:v>62.004532070000003</c:v>
                </c:pt>
                <c:pt idx="34">
                  <c:v>62.791348069999998</c:v>
                </c:pt>
                <c:pt idx="35">
                  <c:v>59.402820329999997</c:v>
                </c:pt>
                <c:pt idx="36">
                  <c:v>56.7</c:v>
                </c:pt>
                <c:pt idx="37">
                  <c:v>60.327868850000002</c:v>
                </c:pt>
                <c:pt idx="38">
                  <c:v>52.812241520000001</c:v>
                </c:pt>
                <c:pt idx="39">
                  <c:v>53.741135569999997</c:v>
                </c:pt>
                <c:pt idx="40">
                  <c:v>55.694797649999998</c:v>
                </c:pt>
                <c:pt idx="41">
                  <c:v>56.486745829999997</c:v>
                </c:pt>
                <c:pt idx="42">
                  <c:v>54.154111970000002</c:v>
                </c:pt>
                <c:pt idx="43">
                  <c:v>52.333229209999999</c:v>
                </c:pt>
                <c:pt idx="44">
                  <c:v>57.658121639999997</c:v>
                </c:pt>
                <c:pt idx="45">
                  <c:v>51.40689313</c:v>
                </c:pt>
                <c:pt idx="46">
                  <c:v>55.835331109999998</c:v>
                </c:pt>
                <c:pt idx="47">
                  <c:v>69.260326610000007</c:v>
                </c:pt>
                <c:pt idx="48">
                  <c:v>69.236883939999998</c:v>
                </c:pt>
              </c:numCache>
            </c:numRef>
          </c:val>
          <c:smooth val="1"/>
          <c:extLst>
            <c:ext xmlns:c16="http://schemas.microsoft.com/office/drawing/2014/chart" uri="{C3380CC4-5D6E-409C-BE32-E72D297353CC}">
              <c16:uniqueId val="{00000000-F26E-4B2E-8847-98903A58AE7C}"/>
            </c:ext>
          </c:extLst>
        </c:ser>
        <c:ser>
          <c:idx val="4"/>
          <c:order val="1"/>
          <c:tx>
            <c:strRef>
              <c:f>Sheet1!$A$3</c:f>
              <c:strCache>
                <c:ptCount val="1"/>
                <c:pt idx="0">
                  <c:v>JK</c:v>
                </c:pt>
              </c:strCache>
            </c:strRef>
          </c:tx>
          <c:spPr>
            <a:ln w="11179">
              <a:solidFill>
                <a:srgbClr val="FF0000"/>
              </a:solidFill>
              <a:prstDash val="solid"/>
            </a:ln>
          </c:spPr>
          <c:marker>
            <c:symbol val="star"/>
            <c:size val="4"/>
            <c:spPr>
              <a:noFill/>
              <a:ln>
                <a:solidFill>
                  <a:srgbClr val="0000FF"/>
                </a:solidFill>
                <a:prstDash val="solid"/>
              </a:ln>
            </c:spPr>
          </c:marker>
          <c:dLbls>
            <c:dLbl>
              <c:idx val="65"/>
              <c:numFmt formatCode="0" sourceLinked="0"/>
              <c:spPr>
                <a:noFill/>
                <a:ln w="22358">
                  <a:noFill/>
                </a:ln>
              </c:spPr>
              <c:txPr>
                <a:bodyPr wrap="square" lIns="38100" tIns="19050" rIns="38100" bIns="19050" anchor="ctr">
                  <a:spAutoFit/>
                </a:bodyPr>
                <a:lstStyle/>
                <a:p>
                  <a:pPr>
                    <a:defRPr sz="880"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16C-48C7-8FF8-8C475F7DCC53}"/>
                </c:ext>
              </c:extLst>
            </c:dLbl>
            <c:numFmt formatCode="0" sourceLinked="0"/>
            <c:spPr>
              <a:noFill/>
              <a:ln w="22358">
                <a:noFill/>
              </a:ln>
            </c:spPr>
            <c:txPr>
              <a:bodyPr wrap="square" lIns="38100" tIns="19050" rIns="38100" bIns="19050" anchor="ctr">
                <a:spAutoFit/>
              </a:bodyPr>
              <a:lstStyle/>
              <a:p>
                <a:pPr>
                  <a:defRPr sz="880" b="0"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68"/>
                <c:pt idx="0">
                  <c:v>Nov'04</c:v>
                </c:pt>
                <c:pt idx="1">
                  <c:v>Des'004</c:v>
                </c:pt>
                <c:pt idx="2">
                  <c:v>Mar'05</c:v>
                </c:pt>
                <c:pt idx="3">
                  <c:v>Jun'05</c:v>
                </c:pt>
                <c:pt idx="4">
                  <c:v>Sept' 05</c:v>
                </c:pt>
                <c:pt idx="5">
                  <c:v>Des' 05</c:v>
                </c:pt>
                <c:pt idx="6">
                  <c:v>Jan' 06</c:v>
                </c:pt>
                <c:pt idx="7">
                  <c:v>Mar' 06</c:v>
                </c:pt>
                <c:pt idx="8">
                  <c:v>Jun'06</c:v>
                </c:pt>
                <c:pt idx="9">
                  <c:v>Sep'06</c:v>
                </c:pt>
                <c:pt idx="10">
                  <c:v>Nov' 06</c:v>
                </c:pt>
                <c:pt idx="11">
                  <c:v>Des'06</c:v>
                </c:pt>
                <c:pt idx="12">
                  <c:v>Feb' 07</c:v>
                </c:pt>
                <c:pt idx="13">
                  <c:v>Mar'07</c:v>
                </c:pt>
                <c:pt idx="14">
                  <c:v>Mei' 07</c:v>
                </c:pt>
                <c:pt idx="15">
                  <c:v>Jun'07</c:v>
                </c:pt>
                <c:pt idx="16">
                  <c:v>Sep'07</c:v>
                </c:pt>
                <c:pt idx="17">
                  <c:v>Des'07</c:v>
                </c:pt>
                <c:pt idx="18">
                  <c:v>Mar'08</c:v>
                </c:pt>
                <c:pt idx="19">
                  <c:v>Jun'08</c:v>
                </c:pt>
                <c:pt idx="20">
                  <c:v>Sep'08</c:v>
                </c:pt>
                <c:pt idx="21">
                  <c:v>Okt'08</c:v>
                </c:pt>
                <c:pt idx="22">
                  <c:v>Des'08</c:v>
                </c:pt>
                <c:pt idx="23">
                  <c:v>Feb'09</c:v>
                </c:pt>
                <c:pt idx="24">
                  <c:v>Mar'09</c:v>
                </c:pt>
                <c:pt idx="25">
                  <c:v>Apr'09</c:v>
                </c:pt>
                <c:pt idx="26">
                  <c:v>Mei'09</c:v>
                </c:pt>
                <c:pt idx="27">
                  <c:v>Jun'09</c:v>
                </c:pt>
                <c:pt idx="28">
                  <c:v>Jul'09</c:v>
                </c:pt>
                <c:pt idx="29">
                  <c:v>Nov'09</c:v>
                </c:pt>
                <c:pt idx="30">
                  <c:v>Jan'10</c:v>
                </c:pt>
                <c:pt idx="31">
                  <c:v>Mar'10</c:v>
                </c:pt>
                <c:pt idx="32">
                  <c:v>Aug'10</c:v>
                </c:pt>
                <c:pt idx="33">
                  <c:v>Okt'10</c:v>
                </c:pt>
                <c:pt idx="34">
                  <c:v>Des'10</c:v>
                </c:pt>
                <c:pt idx="35">
                  <c:v>Mei'11</c:v>
                </c:pt>
                <c:pt idx="36">
                  <c:v>Jul'11</c:v>
                </c:pt>
                <c:pt idx="37">
                  <c:v>Des'11</c:v>
                </c:pt>
                <c:pt idx="38">
                  <c:v>Feb'12</c:v>
                </c:pt>
                <c:pt idx="39">
                  <c:v>Sep'12</c:v>
                </c:pt>
                <c:pt idx="40">
                  <c:v>Des'12</c:v>
                </c:pt>
                <c:pt idx="41">
                  <c:v>Mar'13</c:v>
                </c:pt>
                <c:pt idx="42">
                  <c:v>Apr'13</c:v>
                </c:pt>
                <c:pt idx="43">
                  <c:v>Jun'13</c:v>
                </c:pt>
                <c:pt idx="44">
                  <c:v>Okt'13</c:v>
                </c:pt>
                <c:pt idx="45">
                  <c:v>Des'13</c:v>
                </c:pt>
                <c:pt idx="46">
                  <c:v>Apr'14</c:v>
                </c:pt>
                <c:pt idx="47">
                  <c:v>Jul'14</c:v>
                </c:pt>
                <c:pt idx="48">
                  <c:v>Okt'14</c:v>
                </c:pt>
                <c:pt idx="49">
                  <c:v>Jun'15</c:v>
                </c:pt>
                <c:pt idx="50">
                  <c:v>Okt'15</c:v>
                </c:pt>
                <c:pt idx="51">
                  <c:v>Des'15</c:v>
                </c:pt>
                <c:pt idx="52">
                  <c:v>Mar'16</c:v>
                </c:pt>
                <c:pt idx="53">
                  <c:v>Jun'16</c:v>
                </c:pt>
                <c:pt idx="54">
                  <c:v>Okt'16</c:v>
                </c:pt>
                <c:pt idx="55">
                  <c:v>Nov'16</c:v>
                </c:pt>
                <c:pt idx="56">
                  <c:v>Jan'17</c:v>
                </c:pt>
                <c:pt idx="57">
                  <c:v>Mei'17</c:v>
                </c:pt>
                <c:pt idx="58">
                  <c:v>Sep'17</c:v>
                </c:pt>
                <c:pt idx="59">
                  <c:v>Des'17</c:v>
                </c:pt>
                <c:pt idx="60">
                  <c:v>Jan'18</c:v>
                </c:pt>
                <c:pt idx="61">
                  <c:v>Mei'18</c:v>
                </c:pt>
                <c:pt idx="62">
                  <c:v>Sep'18</c:v>
                </c:pt>
                <c:pt idx="63">
                  <c:v>Des'18</c:v>
                </c:pt>
                <c:pt idx="64">
                  <c:v>Jan'19</c:v>
                </c:pt>
                <c:pt idx="65">
                  <c:v>Feb'19</c:v>
                </c:pt>
                <c:pt idx="66">
                  <c:v>5-8Apr'19</c:v>
                </c:pt>
                <c:pt idx="67">
                  <c:v>17Apr'19 (EP)</c:v>
                </c:pt>
              </c:strCache>
            </c:strRef>
          </c:cat>
          <c:val>
            <c:numRef>
              <c:f>Sheet1!$B$3:$BR$3</c:f>
            </c:numRef>
          </c:val>
          <c:smooth val="0"/>
          <c:extLst>
            <c:ext xmlns:c16="http://schemas.microsoft.com/office/drawing/2014/chart" uri="{C3380CC4-5D6E-409C-BE32-E72D297353CC}">
              <c16:uniqueId val="{00000001-F26E-4B2E-8847-98903A58AE7C}"/>
            </c:ext>
          </c:extLst>
        </c:ser>
        <c:ser>
          <c:idx val="1"/>
          <c:order val="2"/>
          <c:tx>
            <c:strRef>
              <c:f>Sheet1!$A$4</c:f>
              <c:strCache>
                <c:ptCount val="1"/>
                <c:pt idx="0">
                  <c:v>Boediono</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68"/>
                <c:pt idx="0">
                  <c:v>Nov'04</c:v>
                </c:pt>
                <c:pt idx="1">
                  <c:v>Des'004</c:v>
                </c:pt>
                <c:pt idx="2">
                  <c:v>Mar'05</c:v>
                </c:pt>
                <c:pt idx="3">
                  <c:v>Jun'05</c:v>
                </c:pt>
                <c:pt idx="4">
                  <c:v>Sept' 05</c:v>
                </c:pt>
                <c:pt idx="5">
                  <c:v>Des' 05</c:v>
                </c:pt>
                <c:pt idx="6">
                  <c:v>Jan' 06</c:v>
                </c:pt>
                <c:pt idx="7">
                  <c:v>Mar' 06</c:v>
                </c:pt>
                <c:pt idx="8">
                  <c:v>Jun'06</c:v>
                </c:pt>
                <c:pt idx="9">
                  <c:v>Sep'06</c:v>
                </c:pt>
                <c:pt idx="10">
                  <c:v>Nov' 06</c:v>
                </c:pt>
                <c:pt idx="11">
                  <c:v>Des'06</c:v>
                </c:pt>
                <c:pt idx="12">
                  <c:v>Feb' 07</c:v>
                </c:pt>
                <c:pt idx="13">
                  <c:v>Mar'07</c:v>
                </c:pt>
                <c:pt idx="14">
                  <c:v>Mei' 07</c:v>
                </c:pt>
                <c:pt idx="15">
                  <c:v>Jun'07</c:v>
                </c:pt>
                <c:pt idx="16">
                  <c:v>Sep'07</c:v>
                </c:pt>
                <c:pt idx="17">
                  <c:v>Des'07</c:v>
                </c:pt>
                <c:pt idx="18">
                  <c:v>Mar'08</c:v>
                </c:pt>
                <c:pt idx="19">
                  <c:v>Jun'08</c:v>
                </c:pt>
                <c:pt idx="20">
                  <c:v>Sep'08</c:v>
                </c:pt>
                <c:pt idx="21">
                  <c:v>Okt'08</c:v>
                </c:pt>
                <c:pt idx="22">
                  <c:v>Des'08</c:v>
                </c:pt>
                <c:pt idx="23">
                  <c:v>Feb'09</c:v>
                </c:pt>
                <c:pt idx="24">
                  <c:v>Mar'09</c:v>
                </c:pt>
                <c:pt idx="25">
                  <c:v>Apr'09</c:v>
                </c:pt>
                <c:pt idx="26">
                  <c:v>Mei'09</c:v>
                </c:pt>
                <c:pt idx="27">
                  <c:v>Jun'09</c:v>
                </c:pt>
                <c:pt idx="28">
                  <c:v>Jul'09</c:v>
                </c:pt>
                <c:pt idx="29">
                  <c:v>Nov'09</c:v>
                </c:pt>
                <c:pt idx="30">
                  <c:v>Jan'10</c:v>
                </c:pt>
                <c:pt idx="31">
                  <c:v>Mar'10</c:v>
                </c:pt>
                <c:pt idx="32">
                  <c:v>Aug'10</c:v>
                </c:pt>
                <c:pt idx="33">
                  <c:v>Okt'10</c:v>
                </c:pt>
                <c:pt idx="34">
                  <c:v>Des'10</c:v>
                </c:pt>
                <c:pt idx="35">
                  <c:v>Mei'11</c:v>
                </c:pt>
                <c:pt idx="36">
                  <c:v>Jul'11</c:v>
                </c:pt>
                <c:pt idx="37">
                  <c:v>Des'11</c:v>
                </c:pt>
                <c:pt idx="38">
                  <c:v>Feb'12</c:v>
                </c:pt>
                <c:pt idx="39">
                  <c:v>Sep'12</c:v>
                </c:pt>
                <c:pt idx="40">
                  <c:v>Des'12</c:v>
                </c:pt>
                <c:pt idx="41">
                  <c:v>Mar'13</c:v>
                </c:pt>
                <c:pt idx="42">
                  <c:v>Apr'13</c:v>
                </c:pt>
                <c:pt idx="43">
                  <c:v>Jun'13</c:v>
                </c:pt>
                <c:pt idx="44">
                  <c:v>Okt'13</c:v>
                </c:pt>
                <c:pt idx="45">
                  <c:v>Des'13</c:v>
                </c:pt>
                <c:pt idx="46">
                  <c:v>Apr'14</c:v>
                </c:pt>
                <c:pt idx="47">
                  <c:v>Jul'14</c:v>
                </c:pt>
                <c:pt idx="48">
                  <c:v>Okt'14</c:v>
                </c:pt>
                <c:pt idx="49">
                  <c:v>Jun'15</c:v>
                </c:pt>
                <c:pt idx="50">
                  <c:v>Okt'15</c:v>
                </c:pt>
                <c:pt idx="51">
                  <c:v>Des'15</c:v>
                </c:pt>
                <c:pt idx="52">
                  <c:v>Mar'16</c:v>
                </c:pt>
                <c:pt idx="53">
                  <c:v>Jun'16</c:v>
                </c:pt>
                <c:pt idx="54">
                  <c:v>Okt'16</c:v>
                </c:pt>
                <c:pt idx="55">
                  <c:v>Nov'16</c:v>
                </c:pt>
                <c:pt idx="56">
                  <c:v>Jan'17</c:v>
                </c:pt>
                <c:pt idx="57">
                  <c:v>Mei'17</c:v>
                </c:pt>
                <c:pt idx="58">
                  <c:v>Sep'17</c:v>
                </c:pt>
                <c:pt idx="59">
                  <c:v>Des'17</c:v>
                </c:pt>
                <c:pt idx="60">
                  <c:v>Jan'18</c:v>
                </c:pt>
                <c:pt idx="61">
                  <c:v>Mei'18</c:v>
                </c:pt>
                <c:pt idx="62">
                  <c:v>Sep'18</c:v>
                </c:pt>
                <c:pt idx="63">
                  <c:v>Des'18</c:v>
                </c:pt>
                <c:pt idx="64">
                  <c:v>Jan'19</c:v>
                </c:pt>
                <c:pt idx="65">
                  <c:v>Feb'19</c:v>
                </c:pt>
                <c:pt idx="66">
                  <c:v>5-8Apr'19</c:v>
                </c:pt>
                <c:pt idx="67">
                  <c:v>17Apr'19 (EP)</c:v>
                </c:pt>
              </c:strCache>
            </c:strRef>
          </c:cat>
          <c:val>
            <c:numRef>
              <c:f>Sheet1!$B$4:$BR$4</c:f>
            </c:numRef>
          </c:val>
          <c:smooth val="0"/>
          <c:extLst>
            <c:ext xmlns:c16="http://schemas.microsoft.com/office/drawing/2014/chart" uri="{C3380CC4-5D6E-409C-BE32-E72D297353CC}">
              <c16:uniqueId val="{00000001-D16C-48C7-8FF8-8C475F7DCC53}"/>
            </c:ext>
          </c:extLst>
        </c:ser>
        <c:ser>
          <c:idx val="2"/>
          <c:order val="3"/>
          <c:tx>
            <c:strRef>
              <c:f>Sheet1!$A$5</c:f>
              <c:strCache>
                <c:ptCount val="1"/>
                <c:pt idx="0">
                  <c:v>Jokowi</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68"/>
                <c:pt idx="0">
                  <c:v>Nov'04</c:v>
                </c:pt>
                <c:pt idx="1">
                  <c:v>Des'004</c:v>
                </c:pt>
                <c:pt idx="2">
                  <c:v>Mar'05</c:v>
                </c:pt>
                <c:pt idx="3">
                  <c:v>Jun'05</c:v>
                </c:pt>
                <c:pt idx="4">
                  <c:v>Sept' 05</c:v>
                </c:pt>
                <c:pt idx="5">
                  <c:v>Des' 05</c:v>
                </c:pt>
                <c:pt idx="6">
                  <c:v>Jan' 06</c:v>
                </c:pt>
                <c:pt idx="7">
                  <c:v>Mar' 06</c:v>
                </c:pt>
                <c:pt idx="8">
                  <c:v>Jun'06</c:v>
                </c:pt>
                <c:pt idx="9">
                  <c:v>Sep'06</c:v>
                </c:pt>
                <c:pt idx="10">
                  <c:v>Nov' 06</c:v>
                </c:pt>
                <c:pt idx="11">
                  <c:v>Des'06</c:v>
                </c:pt>
                <c:pt idx="12">
                  <c:v>Feb' 07</c:v>
                </c:pt>
                <c:pt idx="13">
                  <c:v>Mar'07</c:v>
                </c:pt>
                <c:pt idx="14">
                  <c:v>Mei' 07</c:v>
                </c:pt>
                <c:pt idx="15">
                  <c:v>Jun'07</c:v>
                </c:pt>
                <c:pt idx="16">
                  <c:v>Sep'07</c:v>
                </c:pt>
                <c:pt idx="17">
                  <c:v>Des'07</c:v>
                </c:pt>
                <c:pt idx="18">
                  <c:v>Mar'08</c:v>
                </c:pt>
                <c:pt idx="19">
                  <c:v>Jun'08</c:v>
                </c:pt>
                <c:pt idx="20">
                  <c:v>Sep'08</c:v>
                </c:pt>
                <c:pt idx="21">
                  <c:v>Okt'08</c:v>
                </c:pt>
                <c:pt idx="22">
                  <c:v>Des'08</c:v>
                </c:pt>
                <c:pt idx="23">
                  <c:v>Feb'09</c:v>
                </c:pt>
                <c:pt idx="24">
                  <c:v>Mar'09</c:v>
                </c:pt>
                <c:pt idx="25">
                  <c:v>Apr'09</c:v>
                </c:pt>
                <c:pt idx="26">
                  <c:v>Mei'09</c:v>
                </c:pt>
                <c:pt idx="27">
                  <c:v>Jun'09</c:v>
                </c:pt>
                <c:pt idx="28">
                  <c:v>Jul'09</c:v>
                </c:pt>
                <c:pt idx="29">
                  <c:v>Nov'09</c:v>
                </c:pt>
                <c:pt idx="30">
                  <c:v>Jan'10</c:v>
                </c:pt>
                <c:pt idx="31">
                  <c:v>Mar'10</c:v>
                </c:pt>
                <c:pt idx="32">
                  <c:v>Aug'10</c:v>
                </c:pt>
                <c:pt idx="33">
                  <c:v>Okt'10</c:v>
                </c:pt>
                <c:pt idx="34">
                  <c:v>Des'10</c:v>
                </c:pt>
                <c:pt idx="35">
                  <c:v>Mei'11</c:v>
                </c:pt>
                <c:pt idx="36">
                  <c:v>Jul'11</c:v>
                </c:pt>
                <c:pt idx="37">
                  <c:v>Des'11</c:v>
                </c:pt>
                <c:pt idx="38">
                  <c:v>Feb'12</c:v>
                </c:pt>
                <c:pt idx="39">
                  <c:v>Sep'12</c:v>
                </c:pt>
                <c:pt idx="40">
                  <c:v>Des'12</c:v>
                </c:pt>
                <c:pt idx="41">
                  <c:v>Mar'13</c:v>
                </c:pt>
                <c:pt idx="42">
                  <c:v>Apr'13</c:v>
                </c:pt>
                <c:pt idx="43">
                  <c:v>Jun'13</c:v>
                </c:pt>
                <c:pt idx="44">
                  <c:v>Okt'13</c:v>
                </c:pt>
                <c:pt idx="45">
                  <c:v>Des'13</c:v>
                </c:pt>
                <c:pt idx="46">
                  <c:v>Apr'14</c:v>
                </c:pt>
                <c:pt idx="47">
                  <c:v>Jul'14</c:v>
                </c:pt>
                <c:pt idx="48">
                  <c:v>Okt'14</c:v>
                </c:pt>
                <c:pt idx="49">
                  <c:v>Jun'15</c:v>
                </c:pt>
                <c:pt idx="50">
                  <c:v>Okt'15</c:v>
                </c:pt>
                <c:pt idx="51">
                  <c:v>Des'15</c:v>
                </c:pt>
                <c:pt idx="52">
                  <c:v>Mar'16</c:v>
                </c:pt>
                <c:pt idx="53">
                  <c:v>Jun'16</c:v>
                </c:pt>
                <c:pt idx="54">
                  <c:v>Okt'16</c:v>
                </c:pt>
                <c:pt idx="55">
                  <c:v>Nov'16</c:v>
                </c:pt>
                <c:pt idx="56">
                  <c:v>Jan'17</c:v>
                </c:pt>
                <c:pt idx="57">
                  <c:v>Mei'17</c:v>
                </c:pt>
                <c:pt idx="58">
                  <c:v>Sep'17</c:v>
                </c:pt>
                <c:pt idx="59">
                  <c:v>Des'17</c:v>
                </c:pt>
                <c:pt idx="60">
                  <c:v>Jan'18</c:v>
                </c:pt>
                <c:pt idx="61">
                  <c:v>Mei'18</c:v>
                </c:pt>
                <c:pt idx="62">
                  <c:v>Sep'18</c:v>
                </c:pt>
                <c:pt idx="63">
                  <c:v>Des'18</c:v>
                </c:pt>
                <c:pt idx="64">
                  <c:v>Jan'19</c:v>
                </c:pt>
                <c:pt idx="65">
                  <c:v>Feb'19</c:v>
                </c:pt>
                <c:pt idx="66">
                  <c:v>5-8Apr'19</c:v>
                </c:pt>
                <c:pt idx="67">
                  <c:v>17Apr'19 (EP)</c:v>
                </c:pt>
              </c:strCache>
            </c:strRef>
          </c:cat>
          <c:val>
            <c:numRef>
              <c:f>Sheet1!$B$5:$BR$5</c:f>
            </c:numRef>
          </c:val>
          <c:smooth val="0"/>
          <c:extLst>
            <c:ext xmlns:c16="http://schemas.microsoft.com/office/drawing/2014/chart" uri="{C3380CC4-5D6E-409C-BE32-E72D297353CC}">
              <c16:uniqueId val="{00000002-D16C-48C7-8FF8-8C475F7DCC53}"/>
            </c:ext>
          </c:extLst>
        </c:ser>
        <c:ser>
          <c:idx val="3"/>
          <c:order val="4"/>
          <c:tx>
            <c:strRef>
              <c:f>Sheet1!$A$6</c:f>
              <c:strCache>
                <c:ptCount val="1"/>
                <c:pt idx="0">
                  <c:v>Jokowi</c:v>
                </c:pt>
              </c:strCache>
            </c:strRef>
          </c:tx>
          <c:spPr>
            <a:ln w="22225">
              <a:solidFill>
                <a:srgbClr val="FF0000"/>
              </a:solidFill>
            </a:ln>
          </c:spPr>
          <c:marker>
            <c:symbol val="circle"/>
            <c:size val="3"/>
          </c:marker>
          <c:dLbls>
            <c:numFmt formatCode="#,##0" sourceLinked="0"/>
            <c:spPr>
              <a:noFill/>
              <a:ln>
                <a:noFill/>
              </a:ln>
              <a:effectLst/>
            </c:spPr>
            <c:txPr>
              <a:bodyPr/>
              <a:lstStyle/>
              <a:p>
                <a:pPr>
                  <a:defRPr sz="700" b="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Sheet1!$B$1:$BR$1</c:f>
              <c:strCache>
                <c:ptCount val="68"/>
                <c:pt idx="0">
                  <c:v>Nov'04</c:v>
                </c:pt>
                <c:pt idx="1">
                  <c:v>Des'004</c:v>
                </c:pt>
                <c:pt idx="2">
                  <c:v>Mar'05</c:v>
                </c:pt>
                <c:pt idx="3">
                  <c:v>Jun'05</c:v>
                </c:pt>
                <c:pt idx="4">
                  <c:v>Sept' 05</c:v>
                </c:pt>
                <c:pt idx="5">
                  <c:v>Des' 05</c:v>
                </c:pt>
                <c:pt idx="6">
                  <c:v>Jan' 06</c:v>
                </c:pt>
                <c:pt idx="7">
                  <c:v>Mar' 06</c:v>
                </c:pt>
                <c:pt idx="8">
                  <c:v>Jun'06</c:v>
                </c:pt>
                <c:pt idx="9">
                  <c:v>Sep'06</c:v>
                </c:pt>
                <c:pt idx="10">
                  <c:v>Nov' 06</c:v>
                </c:pt>
                <c:pt idx="11">
                  <c:v>Des'06</c:v>
                </c:pt>
                <c:pt idx="12">
                  <c:v>Feb' 07</c:v>
                </c:pt>
                <c:pt idx="13">
                  <c:v>Mar'07</c:v>
                </c:pt>
                <c:pt idx="14">
                  <c:v>Mei' 07</c:v>
                </c:pt>
                <c:pt idx="15">
                  <c:v>Jun'07</c:v>
                </c:pt>
                <c:pt idx="16">
                  <c:v>Sep'07</c:v>
                </c:pt>
                <c:pt idx="17">
                  <c:v>Des'07</c:v>
                </c:pt>
                <c:pt idx="18">
                  <c:v>Mar'08</c:v>
                </c:pt>
                <c:pt idx="19">
                  <c:v>Jun'08</c:v>
                </c:pt>
                <c:pt idx="20">
                  <c:v>Sep'08</c:v>
                </c:pt>
                <c:pt idx="21">
                  <c:v>Okt'08</c:v>
                </c:pt>
                <c:pt idx="22">
                  <c:v>Des'08</c:v>
                </c:pt>
                <c:pt idx="23">
                  <c:v>Feb'09</c:v>
                </c:pt>
                <c:pt idx="24">
                  <c:v>Mar'09</c:v>
                </c:pt>
                <c:pt idx="25">
                  <c:v>Apr'09</c:v>
                </c:pt>
                <c:pt idx="26">
                  <c:v>Mei'09</c:v>
                </c:pt>
                <c:pt idx="27">
                  <c:v>Jun'09</c:v>
                </c:pt>
                <c:pt idx="28">
                  <c:v>Jul'09</c:v>
                </c:pt>
                <c:pt idx="29">
                  <c:v>Nov'09</c:v>
                </c:pt>
                <c:pt idx="30">
                  <c:v>Jan'10</c:v>
                </c:pt>
                <c:pt idx="31">
                  <c:v>Mar'10</c:v>
                </c:pt>
                <c:pt idx="32">
                  <c:v>Aug'10</c:v>
                </c:pt>
                <c:pt idx="33">
                  <c:v>Okt'10</c:v>
                </c:pt>
                <c:pt idx="34">
                  <c:v>Des'10</c:v>
                </c:pt>
                <c:pt idx="35">
                  <c:v>Mei'11</c:v>
                </c:pt>
                <c:pt idx="36">
                  <c:v>Jul'11</c:v>
                </c:pt>
                <c:pt idx="37">
                  <c:v>Des'11</c:v>
                </c:pt>
                <c:pt idx="38">
                  <c:v>Feb'12</c:v>
                </c:pt>
                <c:pt idx="39">
                  <c:v>Sep'12</c:v>
                </c:pt>
                <c:pt idx="40">
                  <c:v>Des'12</c:v>
                </c:pt>
                <c:pt idx="41">
                  <c:v>Mar'13</c:v>
                </c:pt>
                <c:pt idx="42">
                  <c:v>Apr'13</c:v>
                </c:pt>
                <c:pt idx="43">
                  <c:v>Jun'13</c:v>
                </c:pt>
                <c:pt idx="44">
                  <c:v>Okt'13</c:v>
                </c:pt>
                <c:pt idx="45">
                  <c:v>Des'13</c:v>
                </c:pt>
                <c:pt idx="46">
                  <c:v>Apr'14</c:v>
                </c:pt>
                <c:pt idx="47">
                  <c:v>Jul'14</c:v>
                </c:pt>
                <c:pt idx="48">
                  <c:v>Okt'14</c:v>
                </c:pt>
                <c:pt idx="49">
                  <c:v>Jun'15</c:v>
                </c:pt>
                <c:pt idx="50">
                  <c:v>Okt'15</c:v>
                </c:pt>
                <c:pt idx="51">
                  <c:v>Des'15</c:v>
                </c:pt>
                <c:pt idx="52">
                  <c:v>Mar'16</c:v>
                </c:pt>
                <c:pt idx="53">
                  <c:v>Jun'16</c:v>
                </c:pt>
                <c:pt idx="54">
                  <c:v>Okt'16</c:v>
                </c:pt>
                <c:pt idx="55">
                  <c:v>Nov'16</c:v>
                </c:pt>
                <c:pt idx="56">
                  <c:v>Jan'17</c:v>
                </c:pt>
                <c:pt idx="57">
                  <c:v>Mei'17</c:v>
                </c:pt>
                <c:pt idx="58">
                  <c:v>Sep'17</c:v>
                </c:pt>
                <c:pt idx="59">
                  <c:v>Des'17</c:v>
                </c:pt>
                <c:pt idx="60">
                  <c:v>Jan'18</c:v>
                </c:pt>
                <c:pt idx="61">
                  <c:v>Mei'18</c:v>
                </c:pt>
                <c:pt idx="62">
                  <c:v>Sep'18</c:v>
                </c:pt>
                <c:pt idx="63">
                  <c:v>Des'18</c:v>
                </c:pt>
                <c:pt idx="64">
                  <c:v>Jan'19</c:v>
                </c:pt>
                <c:pt idx="65">
                  <c:v>Feb'19</c:v>
                </c:pt>
                <c:pt idx="66">
                  <c:v>5-8Apr'19</c:v>
                </c:pt>
                <c:pt idx="67">
                  <c:v>17Apr'19 (EP)</c:v>
                </c:pt>
              </c:strCache>
            </c:strRef>
          </c:cat>
          <c:val>
            <c:numRef>
              <c:f>Sheet1!$B$6:$BR$6</c:f>
              <c:numCache>
                <c:formatCode>General</c:formatCode>
                <c:ptCount val="68"/>
                <c:pt idx="49">
                  <c:v>40.672396999999997</c:v>
                </c:pt>
                <c:pt idx="50">
                  <c:v>53.38324283</c:v>
                </c:pt>
                <c:pt idx="51">
                  <c:v>52.958876629999999</c:v>
                </c:pt>
                <c:pt idx="52">
                  <c:v>59.311740890000003</c:v>
                </c:pt>
                <c:pt idx="53">
                  <c:v>67.088607589999995</c:v>
                </c:pt>
                <c:pt idx="54">
                  <c:v>68.792270529999996</c:v>
                </c:pt>
                <c:pt idx="55">
                  <c:v>66.501976279999994</c:v>
                </c:pt>
                <c:pt idx="56">
                  <c:v>63.574879230000001</c:v>
                </c:pt>
                <c:pt idx="57">
                  <c:v>66.896634469999995</c:v>
                </c:pt>
                <c:pt idx="58">
                  <c:v>68.358596410000004</c:v>
                </c:pt>
                <c:pt idx="59">
                  <c:v>74.268152299999997</c:v>
                </c:pt>
                <c:pt idx="60">
                  <c:v>74.130714729999994</c:v>
                </c:pt>
                <c:pt idx="61">
                  <c:v>71.160875129999994</c:v>
                </c:pt>
                <c:pt idx="62">
                  <c:v>73.383321850000002</c:v>
                </c:pt>
                <c:pt idx="63">
                  <c:v>69.325911559999994</c:v>
                </c:pt>
                <c:pt idx="64">
                  <c:v>70.159253710000002</c:v>
                </c:pt>
                <c:pt idx="65">
                  <c:v>70.722183120413661</c:v>
                </c:pt>
                <c:pt idx="66">
                  <c:v>71.406748234074982</c:v>
                </c:pt>
                <c:pt idx="67">
                  <c:v>67.569418038983514</c:v>
                </c:pt>
              </c:numCache>
            </c:numRef>
          </c:val>
          <c:smooth val="0"/>
          <c:extLst>
            <c:ext xmlns:c16="http://schemas.microsoft.com/office/drawing/2014/chart" uri="{C3380CC4-5D6E-409C-BE32-E72D297353CC}">
              <c16:uniqueId val="{00000003-D16C-48C7-8FF8-8C475F7DCC53}"/>
            </c:ext>
          </c:extLst>
        </c:ser>
        <c:dLbls>
          <c:dLblPos val="t"/>
          <c:showLegendKey val="0"/>
          <c:showVal val="1"/>
          <c:showCatName val="0"/>
          <c:showSerName val="0"/>
          <c:showPercent val="0"/>
          <c:showBubbleSize val="0"/>
        </c:dLbls>
        <c:marker val="1"/>
        <c:smooth val="0"/>
        <c:axId val="340646144"/>
        <c:axId val="340670720"/>
      </c:lineChart>
      <c:catAx>
        <c:axId val="340646144"/>
        <c:scaling>
          <c:orientation val="minMax"/>
        </c:scaling>
        <c:delete val="0"/>
        <c:axPos val="b"/>
        <c:numFmt formatCode="General" sourceLinked="1"/>
        <c:majorTickMark val="out"/>
        <c:minorTickMark val="none"/>
        <c:tickLblPos val="nextTo"/>
        <c:spPr>
          <a:ln w="2795">
            <a:solidFill>
              <a:schemeClr val="tx1"/>
            </a:solidFill>
            <a:prstDash val="solid"/>
          </a:ln>
        </c:spPr>
        <c:txPr>
          <a:bodyPr rot="-5400000" vert="horz"/>
          <a:lstStyle/>
          <a:p>
            <a:pPr>
              <a:defRPr sz="792" b="0" i="0" u="none" strike="noStrike" baseline="0">
                <a:solidFill>
                  <a:schemeClr val="tx1"/>
                </a:solidFill>
                <a:latin typeface="Verdana"/>
                <a:ea typeface="Verdana"/>
                <a:cs typeface="Verdana"/>
              </a:defRPr>
            </a:pPr>
            <a:endParaRPr lang="en-US"/>
          </a:p>
        </c:txPr>
        <c:crossAx val="340670720"/>
        <c:crosses val="autoZero"/>
        <c:auto val="1"/>
        <c:lblAlgn val="ctr"/>
        <c:lblOffset val="100"/>
        <c:tickLblSkip val="1"/>
        <c:tickMarkSkip val="1"/>
        <c:noMultiLvlLbl val="0"/>
      </c:catAx>
      <c:valAx>
        <c:axId val="340670720"/>
        <c:scaling>
          <c:orientation val="minMax"/>
          <c:max val="100"/>
          <c:min val="0"/>
        </c:scaling>
        <c:delete val="0"/>
        <c:axPos val="l"/>
        <c:numFmt formatCode="General" sourceLinked="1"/>
        <c:majorTickMark val="out"/>
        <c:minorTickMark val="none"/>
        <c:tickLblPos val="nextTo"/>
        <c:spPr>
          <a:ln w="2795">
            <a:solidFill>
              <a:schemeClr val="tx1"/>
            </a:solidFill>
            <a:prstDash val="solid"/>
          </a:ln>
        </c:spPr>
        <c:txPr>
          <a:bodyPr rot="0" vert="horz"/>
          <a:lstStyle/>
          <a:p>
            <a:pPr>
              <a:defRPr sz="946" b="0" i="0" u="none" strike="noStrike" baseline="0">
                <a:solidFill>
                  <a:schemeClr val="tx1"/>
                </a:solidFill>
                <a:latin typeface="Verdana"/>
                <a:ea typeface="Verdana"/>
                <a:cs typeface="Verdana"/>
              </a:defRPr>
            </a:pPr>
            <a:endParaRPr lang="en-US"/>
          </a:p>
        </c:txPr>
        <c:crossAx val="340646144"/>
        <c:crosses val="autoZero"/>
        <c:crossBetween val="between"/>
      </c:valAx>
      <c:spPr>
        <a:noFill/>
        <a:ln w="2795">
          <a:solidFill>
            <a:schemeClr val="tx1"/>
          </a:solidFill>
          <a:prstDash val="solid"/>
        </a:ln>
      </c:spPr>
    </c:plotArea>
    <c:legend>
      <c:legendPos val="r"/>
      <c:layout>
        <c:manualLayout>
          <c:xMode val="edge"/>
          <c:yMode val="edge"/>
          <c:x val="0.53829078801331853"/>
          <c:y val="0.54466230936819171"/>
          <c:w val="0.11407044763815034"/>
          <c:h val="0.12852269053532275"/>
        </c:manualLayout>
      </c:layout>
      <c:overlay val="0"/>
      <c:spPr>
        <a:noFill/>
        <a:ln w="2795">
          <a:solidFill>
            <a:schemeClr val="tx1"/>
          </a:solidFill>
          <a:prstDash val="solid"/>
        </a:ln>
      </c:spPr>
      <c:txPr>
        <a:bodyPr/>
        <a:lstStyle/>
        <a:p>
          <a:pPr>
            <a:defRPr sz="1294" b="0"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Verdana"/>
          <a:ea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42064372918979E-2"/>
          <c:y val="0.10934744268077601"/>
          <c:w val="0.79578246392896779"/>
          <c:h val="0.63315696649029984"/>
        </c:manualLayout>
      </c:layout>
      <c:barChart>
        <c:barDir val="col"/>
        <c:grouping val="clustered"/>
        <c:varyColors val="0"/>
        <c:ser>
          <c:idx val="7"/>
          <c:order val="0"/>
          <c:tx>
            <c:strRef>
              <c:f>Sheet1!$B$1</c:f>
              <c:strCache>
                <c:ptCount val="1"/>
                <c:pt idx="0">
                  <c:v>Okt'14</c:v>
                </c:pt>
              </c:strCache>
            </c:strRef>
          </c:tx>
          <c:spPr>
            <a:solidFill>
              <a:srgbClr val="CCCCFF"/>
            </a:solidFill>
            <a:ln w="8643">
              <a:solidFill>
                <a:schemeClr val="tx1"/>
              </a:solidFill>
              <a:prstDash val="solid"/>
            </a:ln>
          </c:spPr>
          <c:invertIfNegative val="0"/>
          <c:dLbls>
            <c:numFmt formatCode="0" sourceLinked="0"/>
            <c:spPr>
              <a:noFill/>
              <a:ln w="1728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Sheet1!$B$2:$B$7</c:f>
            </c:numRef>
          </c:val>
          <c:extLst>
            <c:ext xmlns:c16="http://schemas.microsoft.com/office/drawing/2014/chart" uri="{C3380CC4-5D6E-409C-BE32-E72D297353CC}">
              <c16:uniqueId val="{00000000-3DAE-4A24-BC13-789DAF6B732E}"/>
            </c:ext>
          </c:extLst>
        </c:ser>
        <c:ser>
          <c:idx val="0"/>
          <c:order val="1"/>
          <c:tx>
            <c:strRef>
              <c:f>Sheet1!$C$1</c:f>
              <c:strCache>
                <c:ptCount val="1"/>
                <c:pt idx="0">
                  <c:v>Jun'15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Sheet1!$C$2:$C$7</c:f>
            </c:numRef>
          </c:val>
          <c:extLst>
            <c:ext xmlns:c16="http://schemas.microsoft.com/office/drawing/2014/chart" uri="{C3380CC4-5D6E-409C-BE32-E72D297353CC}">
              <c16:uniqueId val="{00000000-0FE6-444B-AD51-DEA6A6798CB8}"/>
            </c:ext>
          </c:extLst>
        </c:ser>
        <c:ser>
          <c:idx val="1"/>
          <c:order val="2"/>
          <c:tx>
            <c:strRef>
              <c:f>Sheet1!$D$1</c:f>
              <c:strCache>
                <c:ptCount val="1"/>
                <c:pt idx="0">
                  <c:v>Okt'15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Sheet1!$D$2:$D$7</c:f>
            </c:numRef>
          </c:val>
          <c:extLst>
            <c:ext xmlns:c16="http://schemas.microsoft.com/office/drawing/2014/chart" uri="{C3380CC4-5D6E-409C-BE32-E72D297353CC}">
              <c16:uniqueId val="{00000001-0FE6-444B-AD51-DEA6A6798CB8}"/>
            </c:ext>
          </c:extLst>
        </c:ser>
        <c:ser>
          <c:idx val="2"/>
          <c:order val="3"/>
          <c:tx>
            <c:strRef>
              <c:f>Sheet1!$E$1</c:f>
              <c:strCache>
                <c:ptCount val="1"/>
                <c:pt idx="0">
                  <c:v>Des'15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Sheet1!$E$2:$E$7</c:f>
            </c:numRef>
          </c:val>
          <c:extLst>
            <c:ext xmlns:c16="http://schemas.microsoft.com/office/drawing/2014/chart" uri="{C3380CC4-5D6E-409C-BE32-E72D297353CC}">
              <c16:uniqueId val="{00000002-0FE6-444B-AD51-DEA6A6798CB8}"/>
            </c:ext>
          </c:extLst>
        </c:ser>
        <c:ser>
          <c:idx val="3"/>
          <c:order val="4"/>
          <c:tx>
            <c:strRef>
              <c:f>Sheet1!$F$1</c:f>
              <c:strCache>
                <c:ptCount val="1"/>
                <c:pt idx="0">
                  <c:v>Mar'16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Sheet1!$F$2:$F$7</c:f>
            </c:numRef>
          </c:val>
          <c:extLst>
            <c:ext xmlns:c16="http://schemas.microsoft.com/office/drawing/2014/chart" uri="{C3380CC4-5D6E-409C-BE32-E72D297353CC}">
              <c16:uniqueId val="{00000003-0FE6-444B-AD51-DEA6A6798CB8}"/>
            </c:ext>
          </c:extLst>
        </c:ser>
        <c:ser>
          <c:idx val="4"/>
          <c:order val="5"/>
          <c:tx>
            <c:strRef>
              <c:f>Sheet1!$G$1</c:f>
              <c:strCache>
                <c:ptCount val="1"/>
                <c:pt idx="0">
                  <c:v>Jun'16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Sheet1!$G$2:$G$7</c:f>
            </c:numRef>
          </c:val>
          <c:extLst>
            <c:ext xmlns:c16="http://schemas.microsoft.com/office/drawing/2014/chart" uri="{C3380CC4-5D6E-409C-BE32-E72D297353CC}">
              <c16:uniqueId val="{00000004-0FE6-444B-AD51-DEA6A6798CB8}"/>
            </c:ext>
          </c:extLst>
        </c:ser>
        <c:ser>
          <c:idx val="5"/>
          <c:order val="6"/>
          <c:tx>
            <c:strRef>
              <c:f>Sheet1!$H$1</c:f>
              <c:strCache>
                <c:ptCount val="1"/>
                <c:pt idx="0">
                  <c:v>Okt'16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Sheet1!$H$2:$H$7</c:f>
            </c:numRef>
          </c:val>
          <c:extLst>
            <c:ext xmlns:c16="http://schemas.microsoft.com/office/drawing/2014/chart" uri="{C3380CC4-5D6E-409C-BE32-E72D297353CC}">
              <c16:uniqueId val="{00000005-0FE6-444B-AD51-DEA6A6798CB8}"/>
            </c:ext>
          </c:extLst>
        </c:ser>
        <c:ser>
          <c:idx val="6"/>
          <c:order val="7"/>
          <c:tx>
            <c:strRef>
              <c:f>Sheet1!$I$1</c:f>
              <c:strCache>
                <c:ptCount val="1"/>
                <c:pt idx="0">
                  <c:v>Nov'16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Sheet1!$I$2:$I$7</c:f>
            </c:numRef>
          </c:val>
          <c:extLst>
            <c:ext xmlns:c16="http://schemas.microsoft.com/office/drawing/2014/chart" uri="{C3380CC4-5D6E-409C-BE32-E72D297353CC}">
              <c16:uniqueId val="{00000006-0FE6-444B-AD51-DEA6A6798CB8}"/>
            </c:ext>
          </c:extLst>
        </c:ser>
        <c:ser>
          <c:idx val="8"/>
          <c:order val="8"/>
          <c:tx>
            <c:strRef>
              <c:f>Sheet1!$J$1</c:f>
              <c:strCache>
                <c:ptCount val="1"/>
                <c:pt idx="0">
                  <c:v>Jan'17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Sheet1!$J$2:$J$7</c:f>
            </c:numRef>
          </c:val>
          <c:extLst>
            <c:ext xmlns:c16="http://schemas.microsoft.com/office/drawing/2014/chart" uri="{C3380CC4-5D6E-409C-BE32-E72D297353CC}">
              <c16:uniqueId val="{00000007-0FE6-444B-AD51-DEA6A6798CB8}"/>
            </c:ext>
          </c:extLst>
        </c:ser>
        <c:ser>
          <c:idx val="9"/>
          <c:order val="9"/>
          <c:tx>
            <c:strRef>
              <c:f>Sheet1!$K$1</c:f>
              <c:strCache>
                <c:ptCount val="1"/>
                <c:pt idx="0">
                  <c:v>Mei'17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Sheet1!$K$2:$K$7</c:f>
            </c:numRef>
          </c:val>
          <c:extLst>
            <c:ext xmlns:c16="http://schemas.microsoft.com/office/drawing/2014/chart" uri="{C3380CC4-5D6E-409C-BE32-E72D297353CC}">
              <c16:uniqueId val="{00000008-0FE6-444B-AD51-DEA6A6798CB8}"/>
            </c:ext>
          </c:extLst>
        </c:ser>
        <c:ser>
          <c:idx val="10"/>
          <c:order val="10"/>
          <c:tx>
            <c:strRef>
              <c:f>Sheet1!$L$1</c:f>
              <c:strCache>
                <c:ptCount val="1"/>
                <c:pt idx="0">
                  <c:v>Sep'17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Sheet1!$L$2:$L$7</c:f>
            </c:numRef>
          </c:val>
          <c:extLst>
            <c:ext xmlns:c16="http://schemas.microsoft.com/office/drawing/2014/chart" uri="{C3380CC4-5D6E-409C-BE32-E72D297353CC}">
              <c16:uniqueId val="{00000009-0FE6-444B-AD51-DEA6A6798CB8}"/>
            </c:ext>
          </c:extLst>
        </c:ser>
        <c:ser>
          <c:idx val="11"/>
          <c:order val="11"/>
          <c:tx>
            <c:strRef>
              <c:f>Sheet1!$M$1</c:f>
              <c:strCache>
                <c:ptCount val="1"/>
                <c:pt idx="0">
                  <c:v>Des'17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Sheet1!$M$2:$M$7</c:f>
            </c:numRef>
          </c:val>
          <c:extLst>
            <c:ext xmlns:c16="http://schemas.microsoft.com/office/drawing/2014/chart" uri="{C3380CC4-5D6E-409C-BE32-E72D297353CC}">
              <c16:uniqueId val="{0000000A-0FE6-444B-AD51-DEA6A6798CB8}"/>
            </c:ext>
          </c:extLst>
        </c:ser>
        <c:ser>
          <c:idx val="12"/>
          <c:order val="12"/>
          <c:tx>
            <c:strRef>
              <c:f>Sheet1!$N$1</c:f>
              <c:strCache>
                <c:ptCount val="1"/>
                <c:pt idx="0">
                  <c:v>Jan'18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Sheet1!$N$2:$N$7</c:f>
            </c:numRef>
          </c:val>
          <c:extLst>
            <c:ext xmlns:c16="http://schemas.microsoft.com/office/drawing/2014/chart" uri="{C3380CC4-5D6E-409C-BE32-E72D297353CC}">
              <c16:uniqueId val="{0000000B-0FE6-444B-AD51-DEA6A6798CB8}"/>
            </c:ext>
          </c:extLst>
        </c:ser>
        <c:ser>
          <c:idx val="13"/>
          <c:order val="13"/>
          <c:tx>
            <c:strRef>
              <c:f>Sheet1!$O$1</c:f>
              <c:strCache>
                <c:ptCount val="1"/>
                <c:pt idx="0">
                  <c:v>Mei'18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Sheet1!$O$2:$O$7</c:f>
            </c:numRef>
          </c:val>
          <c:extLst>
            <c:ext xmlns:c16="http://schemas.microsoft.com/office/drawing/2014/chart" uri="{C3380CC4-5D6E-409C-BE32-E72D297353CC}">
              <c16:uniqueId val="{0000000C-0FE6-444B-AD51-DEA6A6798CB8}"/>
            </c:ext>
          </c:extLst>
        </c:ser>
        <c:ser>
          <c:idx val="14"/>
          <c:order val="14"/>
          <c:tx>
            <c:strRef>
              <c:f>Sheet1!$P$1</c:f>
              <c:strCache>
                <c:ptCount val="1"/>
                <c:pt idx="0">
                  <c:v>Sep'18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Sheet1!$P$2:$P$7</c:f>
            </c:numRef>
          </c:val>
          <c:extLst>
            <c:ext xmlns:c16="http://schemas.microsoft.com/office/drawing/2014/chart" uri="{C3380CC4-5D6E-409C-BE32-E72D297353CC}">
              <c16:uniqueId val="{0000000D-0FE6-444B-AD51-DEA6A6798CB8}"/>
            </c:ext>
          </c:extLst>
        </c:ser>
        <c:ser>
          <c:idx val="15"/>
          <c:order val="15"/>
          <c:tx>
            <c:strRef>
              <c:f>Sheet1!$Q$1</c:f>
              <c:strCache>
                <c:ptCount val="1"/>
                <c:pt idx="0">
                  <c:v>Des'18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Sheet1!$Q$2:$Q$7</c:f>
            </c:numRef>
          </c:val>
          <c:extLst>
            <c:ext xmlns:c16="http://schemas.microsoft.com/office/drawing/2014/chart" uri="{C3380CC4-5D6E-409C-BE32-E72D297353CC}">
              <c16:uniqueId val="{0000000E-0FE6-444B-AD51-DEA6A6798CB8}"/>
            </c:ext>
          </c:extLst>
        </c:ser>
        <c:ser>
          <c:idx val="16"/>
          <c:order val="16"/>
          <c:tx>
            <c:strRef>
              <c:f>Sheet1!$R$1</c:f>
              <c:strCache>
                <c:ptCount val="1"/>
                <c:pt idx="0">
                  <c:v>Jan'19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Sheet1!$R$2:$R$7</c:f>
            </c:numRef>
          </c:val>
          <c:extLst>
            <c:ext xmlns:c16="http://schemas.microsoft.com/office/drawing/2014/chart" uri="{C3380CC4-5D6E-409C-BE32-E72D297353CC}">
              <c16:uniqueId val="{0000000F-0FE6-444B-AD51-DEA6A6798CB8}"/>
            </c:ext>
          </c:extLst>
        </c:ser>
        <c:ser>
          <c:idx val="17"/>
          <c:order val="17"/>
          <c:tx>
            <c:strRef>
              <c:f>Sheet1!$S$1</c:f>
              <c:strCache>
                <c:ptCount val="1"/>
                <c:pt idx="0">
                  <c:v>Feb'19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Sheet1!$S$2:$S$7</c:f>
            </c:numRef>
          </c:val>
          <c:extLst>
            <c:ext xmlns:c16="http://schemas.microsoft.com/office/drawing/2014/chart" uri="{C3380CC4-5D6E-409C-BE32-E72D297353CC}">
              <c16:uniqueId val="{00000010-0FE6-444B-AD51-DEA6A6798CB8}"/>
            </c:ext>
          </c:extLst>
        </c:ser>
        <c:ser>
          <c:idx val="18"/>
          <c:order val="18"/>
          <c:tx>
            <c:strRef>
              <c:f>Sheet1!$T$1</c:f>
              <c:strCache>
                <c:ptCount val="1"/>
                <c:pt idx="0">
                  <c:v>5-8Apr'19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Sheet1!$T$2:$T$7</c:f>
            </c:numRef>
          </c:val>
          <c:extLst>
            <c:ext xmlns:c16="http://schemas.microsoft.com/office/drawing/2014/chart" uri="{C3380CC4-5D6E-409C-BE32-E72D297353CC}">
              <c16:uniqueId val="{00000011-0FE6-444B-AD51-DEA6A6798CB8}"/>
            </c:ext>
          </c:extLst>
        </c:ser>
        <c:ser>
          <c:idx val="19"/>
          <c:order val="19"/>
          <c:tx>
            <c:strRef>
              <c:f>Sheet1!$U$1</c:f>
              <c:strCache>
                <c:ptCount val="1"/>
                <c:pt idx="0">
                  <c:v>17Apr'19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Jauh lebih buruk</c:v>
                </c:pt>
                <c:pt idx="1">
                  <c:v>Lebih Buruk</c:v>
                </c:pt>
                <c:pt idx="2">
                  <c:v>Tidak ada perubahan</c:v>
                </c:pt>
                <c:pt idx="3">
                  <c:v>Lebih Baik</c:v>
                </c:pt>
                <c:pt idx="4">
                  <c:v>Jauh lebih baik</c:v>
                </c:pt>
                <c:pt idx="5">
                  <c:v>Tidak tahu/tidak jawab</c:v>
                </c:pt>
              </c:strCache>
            </c:strRef>
          </c:cat>
          <c:val>
            <c:numRef>
              <c:f>Sheet1!$U$2:$U$7</c:f>
              <c:numCache>
                <c:formatCode>General</c:formatCode>
                <c:ptCount val="6"/>
                <c:pt idx="0">
                  <c:v>4.9062602289855199</c:v>
                </c:pt>
                <c:pt idx="1">
                  <c:v>16.954708429777682</c:v>
                </c:pt>
                <c:pt idx="2">
                  <c:v>22.002379785451929</c:v>
                </c:pt>
                <c:pt idx="3">
                  <c:v>40.706688755879576</c:v>
                </c:pt>
                <c:pt idx="4">
                  <c:v>9.9105170619766874</c:v>
                </c:pt>
                <c:pt idx="5">
                  <c:v>5.5194457379285913</c:v>
                </c:pt>
              </c:numCache>
            </c:numRef>
          </c:val>
          <c:extLst>
            <c:ext xmlns:c16="http://schemas.microsoft.com/office/drawing/2014/chart" uri="{C3380CC4-5D6E-409C-BE32-E72D297353CC}">
              <c16:uniqueId val="{00000012-0FE6-444B-AD51-DEA6A6798CB8}"/>
            </c:ext>
          </c:extLst>
        </c:ser>
        <c:dLbls>
          <c:showLegendKey val="0"/>
          <c:showVal val="1"/>
          <c:showCatName val="0"/>
          <c:showSerName val="0"/>
          <c:showPercent val="0"/>
          <c:showBubbleSize val="0"/>
        </c:dLbls>
        <c:gapWidth val="150"/>
        <c:axId val="356898688"/>
        <c:axId val="386053248"/>
      </c:barChart>
      <c:catAx>
        <c:axId val="356898688"/>
        <c:scaling>
          <c:orientation val="minMax"/>
        </c:scaling>
        <c:delete val="0"/>
        <c:axPos val="b"/>
        <c:numFmt formatCode="General" sourceLinked="1"/>
        <c:majorTickMark val="out"/>
        <c:minorTickMark val="none"/>
        <c:tickLblPos val="nextTo"/>
        <c:spPr>
          <a:ln w="2161">
            <a:solidFill>
              <a:schemeClr val="tx1"/>
            </a:solidFill>
            <a:prstDash val="solid"/>
          </a:ln>
        </c:spPr>
        <c:txPr>
          <a:bodyPr rot="0" vert="horz"/>
          <a:lstStyle/>
          <a:p>
            <a:pPr>
              <a:defRPr/>
            </a:pPr>
            <a:endParaRPr lang="en-US"/>
          </a:p>
        </c:txPr>
        <c:crossAx val="386053248"/>
        <c:crosses val="autoZero"/>
        <c:auto val="1"/>
        <c:lblAlgn val="ctr"/>
        <c:lblOffset val="100"/>
        <c:tickLblSkip val="1"/>
        <c:tickMarkSkip val="1"/>
        <c:noMultiLvlLbl val="0"/>
      </c:catAx>
      <c:valAx>
        <c:axId val="386053248"/>
        <c:scaling>
          <c:orientation val="minMax"/>
        </c:scaling>
        <c:delete val="0"/>
        <c:axPos val="l"/>
        <c:numFmt formatCode="0" sourceLinked="0"/>
        <c:majorTickMark val="out"/>
        <c:minorTickMark val="none"/>
        <c:tickLblPos val="nextTo"/>
        <c:spPr>
          <a:ln w="2161">
            <a:solidFill>
              <a:schemeClr val="tx1"/>
            </a:solidFill>
            <a:prstDash val="solid"/>
          </a:ln>
        </c:spPr>
        <c:txPr>
          <a:bodyPr rot="0" vert="horz"/>
          <a:lstStyle/>
          <a:p>
            <a:pPr>
              <a:defRPr/>
            </a:pPr>
            <a:endParaRPr lang="en-US"/>
          </a:p>
        </c:txPr>
        <c:crossAx val="356898688"/>
        <c:crosses val="autoZero"/>
        <c:crossBetween val="between"/>
      </c:valAx>
      <c:spPr>
        <a:noFill/>
        <a:ln w="17286">
          <a:noFill/>
        </a:ln>
      </c:spPr>
    </c:plotArea>
    <c:legend>
      <c:legendPos val="r"/>
      <c:layout>
        <c:manualLayout>
          <c:xMode val="edge"/>
          <c:yMode val="edge"/>
          <c:x val="0.82296583409001589"/>
          <c:y val="0.23809514664325496"/>
          <c:w val="0.11248303867676918"/>
          <c:h val="6.4921122664544986E-2"/>
        </c:manualLayout>
      </c:layout>
      <c:overlay val="0"/>
      <c:spPr>
        <a:solidFill>
          <a:schemeClr val="bg1"/>
        </a:solidFill>
        <a:ln w="2161">
          <a:solidFill>
            <a:schemeClr val="tx1"/>
          </a:solidFill>
          <a:prstDash val="solid"/>
        </a:ln>
      </c:spPr>
    </c:legend>
    <c:plotVisOnly val="1"/>
    <c:dispBlanksAs val="gap"/>
    <c:showDLblsOverMax val="0"/>
  </c:chart>
  <c:spPr>
    <a:noFill/>
    <a:ln>
      <a:noFill/>
    </a:ln>
  </c:spPr>
  <c:txPr>
    <a:bodyPr/>
    <a:lstStyle/>
    <a:p>
      <a:pPr>
        <a:defRPr sz="1050" b="1" i="0" u="none" strike="noStrike" baseline="0">
          <a:solidFill>
            <a:schemeClr val="tx1"/>
          </a:solidFill>
          <a:latin typeface="Verdana"/>
          <a:ea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89250814332247E-2"/>
          <c:y val="2.7118644067796609E-2"/>
          <c:w val="0.92019543973941365"/>
          <c:h val="0.78779077839871348"/>
        </c:manualLayout>
      </c:layout>
      <c:lineChart>
        <c:grouping val="standard"/>
        <c:varyColors val="0"/>
        <c:ser>
          <c:idx val="0"/>
          <c:order val="0"/>
          <c:tx>
            <c:strRef>
              <c:f>Sheet1!$A$2</c:f>
              <c:strCache>
                <c:ptCount val="1"/>
                <c:pt idx="0">
                  <c:v>Lebih baik</c:v>
                </c:pt>
              </c:strCache>
            </c:strRef>
          </c:tx>
          <c:spPr>
            <a:ln w="35117">
              <a:solidFill>
                <a:srgbClr val="00FF00"/>
              </a:solidFill>
              <a:prstDash val="solid"/>
            </a:ln>
          </c:spPr>
          <c:marker>
            <c:symbol val="triangle"/>
            <c:size val="4"/>
            <c:spPr>
              <a:solidFill>
                <a:srgbClr val="000000"/>
              </a:solidFill>
              <a:ln>
                <a:solidFill>
                  <a:srgbClr val="000000"/>
                </a:solidFill>
                <a:prstDash val="solid"/>
              </a:ln>
            </c:spPr>
          </c:marker>
          <c:dLbls>
            <c:dLbl>
              <c:idx val="1"/>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0-914D-4D92-8318-0E6C4F337FEE}"/>
                </c:ext>
              </c:extLst>
            </c:dLbl>
            <c:dLbl>
              <c:idx val="2"/>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1-914D-4D92-8318-0E6C4F337FEE}"/>
                </c:ext>
              </c:extLst>
            </c:dLbl>
            <c:dLbl>
              <c:idx val="3"/>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2-914D-4D92-8318-0E6C4F337FEE}"/>
                </c:ext>
              </c:extLst>
            </c:dLbl>
            <c:dLbl>
              <c:idx val="4"/>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3-914D-4D92-8318-0E6C4F337FEE}"/>
                </c:ext>
              </c:extLst>
            </c:dLbl>
            <c:dLbl>
              <c:idx val="5"/>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4-914D-4D92-8318-0E6C4F337FEE}"/>
                </c:ext>
              </c:extLst>
            </c:dLbl>
            <c:dLbl>
              <c:idx val="6"/>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5-914D-4D92-8318-0E6C4F337FEE}"/>
                </c:ext>
              </c:extLst>
            </c:dLbl>
            <c:numFmt formatCode="0" sourceLinked="0"/>
            <c:spPr>
              <a:noFill/>
              <a:ln w="35117">
                <a:noFill/>
              </a:ln>
            </c:spPr>
            <c:txPr>
              <a:bodyPr wrap="square" lIns="38100" tIns="19050" rIns="38100" bIns="19050" anchor="ctr">
                <a:spAutoFit/>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Sheet1!$B$1:$BM$1</c:f>
              <c:strCache>
                <c:ptCount val="62"/>
                <c:pt idx="0">
                  <c:v>Sep '03</c:v>
                </c:pt>
                <c:pt idx="1">
                  <c:v>Okt '04</c:v>
                </c:pt>
                <c:pt idx="2">
                  <c:v>Des '04</c:v>
                </c:pt>
                <c:pt idx="3">
                  <c:v>Apr '05</c:v>
                </c:pt>
                <c:pt idx="4">
                  <c:v>Jun '05</c:v>
                </c:pt>
                <c:pt idx="5">
                  <c:v>Sept '05</c:v>
                </c:pt>
                <c:pt idx="6">
                  <c:v> Des '05</c:v>
                </c:pt>
                <c:pt idx="7">
                  <c:v>Sept '06</c:v>
                </c:pt>
                <c:pt idx="8">
                  <c:v>Des '06</c:v>
                </c:pt>
                <c:pt idx="9">
                  <c:v>Apr '07</c:v>
                </c:pt>
                <c:pt idx="10">
                  <c:v>Jun '07</c:v>
                </c:pt>
                <c:pt idx="11">
                  <c:v>Sep '07</c:v>
                </c:pt>
                <c:pt idx="12">
                  <c:v>Des '07</c:v>
                </c:pt>
                <c:pt idx="13">
                  <c:v>Apr '08</c:v>
                </c:pt>
                <c:pt idx="14">
                  <c:v>Jun '08</c:v>
                </c:pt>
                <c:pt idx="15">
                  <c:v>Sep '08</c:v>
                </c:pt>
                <c:pt idx="16">
                  <c:v>Okt '08</c:v>
                </c:pt>
                <c:pt idx="17">
                  <c:v>Des '08</c:v>
                </c:pt>
                <c:pt idx="18">
                  <c:v>Feb '09</c:v>
                </c:pt>
                <c:pt idx="19">
                  <c:v>Mar'09</c:v>
                </c:pt>
                <c:pt idx="20">
                  <c:v>Apr'09</c:v>
                </c:pt>
                <c:pt idx="21">
                  <c:v>Mei'09</c:v>
                </c:pt>
                <c:pt idx="22">
                  <c:v>Jun'09</c:v>
                </c:pt>
                <c:pt idx="23">
                  <c:v>Jul'09</c:v>
                </c:pt>
                <c:pt idx="24">
                  <c:v>Nov'09</c:v>
                </c:pt>
                <c:pt idx="25">
                  <c:v>Jan'10</c:v>
                </c:pt>
                <c:pt idx="26">
                  <c:v>Mar'10</c:v>
                </c:pt>
                <c:pt idx="27">
                  <c:v>Aug'10</c:v>
                </c:pt>
                <c:pt idx="28">
                  <c:v>Okt'10</c:v>
                </c:pt>
                <c:pt idx="29">
                  <c:v>Des'10</c:v>
                </c:pt>
                <c:pt idx="30">
                  <c:v>Mei'11</c:v>
                </c:pt>
                <c:pt idx="31">
                  <c:v>Jul'11</c:v>
                </c:pt>
                <c:pt idx="32">
                  <c:v>Des'11</c:v>
                </c:pt>
                <c:pt idx="33">
                  <c:v>Feb'12</c:v>
                </c:pt>
                <c:pt idx="34">
                  <c:v>Sep'12</c:v>
                </c:pt>
                <c:pt idx="35">
                  <c:v>Des'12</c:v>
                </c:pt>
                <c:pt idx="36">
                  <c:v>Mar'13</c:v>
                </c:pt>
                <c:pt idx="37">
                  <c:v>Apr'13</c:v>
                </c:pt>
                <c:pt idx="38">
                  <c:v>Okt'13</c:v>
                </c:pt>
                <c:pt idx="39">
                  <c:v>Des'13</c:v>
                </c:pt>
                <c:pt idx="40">
                  <c:v>Apr'14</c:v>
                </c:pt>
                <c:pt idx="41">
                  <c:v>Jul'14</c:v>
                </c:pt>
                <c:pt idx="42">
                  <c:v>Okt'14</c:v>
                </c:pt>
                <c:pt idx="43">
                  <c:v>Jun'15</c:v>
                </c:pt>
                <c:pt idx="44">
                  <c:v>Okt'15</c:v>
                </c:pt>
                <c:pt idx="45">
                  <c:v>Des'15</c:v>
                </c:pt>
                <c:pt idx="46">
                  <c:v>Mar'16</c:v>
                </c:pt>
                <c:pt idx="47">
                  <c:v>Jun'16</c:v>
                </c:pt>
                <c:pt idx="48">
                  <c:v>Okt'16</c:v>
                </c:pt>
                <c:pt idx="49">
                  <c:v>Nov'16</c:v>
                </c:pt>
                <c:pt idx="50">
                  <c:v>Jan'17</c:v>
                </c:pt>
                <c:pt idx="51">
                  <c:v>Mei'17</c:v>
                </c:pt>
                <c:pt idx="52">
                  <c:v>Sep'17</c:v>
                </c:pt>
                <c:pt idx="53">
                  <c:v>Des'17</c:v>
                </c:pt>
                <c:pt idx="54">
                  <c:v>Jan'18</c:v>
                </c:pt>
                <c:pt idx="55">
                  <c:v>Mei'18</c:v>
                </c:pt>
                <c:pt idx="56">
                  <c:v>Sep'18</c:v>
                </c:pt>
                <c:pt idx="57">
                  <c:v>Des'18</c:v>
                </c:pt>
                <c:pt idx="58">
                  <c:v>Jan'19</c:v>
                </c:pt>
                <c:pt idx="59">
                  <c:v>Feb'19</c:v>
                </c:pt>
                <c:pt idx="60">
                  <c:v>5-8Apr'19</c:v>
                </c:pt>
                <c:pt idx="61">
                  <c:v>17Apr'19</c:v>
                </c:pt>
              </c:strCache>
            </c:strRef>
          </c:cat>
          <c:val>
            <c:numRef>
              <c:f>Sheet1!$B$2:$BM$2</c:f>
              <c:numCache>
                <c:formatCode>General</c:formatCode>
                <c:ptCount val="62"/>
                <c:pt idx="0">
                  <c:v>23</c:v>
                </c:pt>
                <c:pt idx="1">
                  <c:v>29</c:v>
                </c:pt>
                <c:pt idx="2">
                  <c:v>31</c:v>
                </c:pt>
                <c:pt idx="3">
                  <c:v>26</c:v>
                </c:pt>
                <c:pt idx="4">
                  <c:v>37</c:v>
                </c:pt>
                <c:pt idx="5">
                  <c:v>24</c:v>
                </c:pt>
                <c:pt idx="6">
                  <c:v>22</c:v>
                </c:pt>
                <c:pt idx="7">
                  <c:v>29</c:v>
                </c:pt>
                <c:pt idx="8">
                  <c:v>33</c:v>
                </c:pt>
                <c:pt idx="9">
                  <c:v>23</c:v>
                </c:pt>
                <c:pt idx="10">
                  <c:v>28</c:v>
                </c:pt>
                <c:pt idx="11">
                  <c:v>31</c:v>
                </c:pt>
                <c:pt idx="12">
                  <c:v>27</c:v>
                </c:pt>
                <c:pt idx="13">
                  <c:v>24</c:v>
                </c:pt>
                <c:pt idx="14">
                  <c:v>17</c:v>
                </c:pt>
                <c:pt idx="15">
                  <c:v>25</c:v>
                </c:pt>
                <c:pt idx="16">
                  <c:v>30.76923077</c:v>
                </c:pt>
                <c:pt idx="17">
                  <c:v>32</c:v>
                </c:pt>
                <c:pt idx="18">
                  <c:v>38</c:v>
                </c:pt>
                <c:pt idx="19">
                  <c:v>39.299999999999997</c:v>
                </c:pt>
                <c:pt idx="20">
                  <c:v>42</c:v>
                </c:pt>
                <c:pt idx="21">
                  <c:v>51</c:v>
                </c:pt>
                <c:pt idx="22">
                  <c:v>52</c:v>
                </c:pt>
                <c:pt idx="23">
                  <c:v>56</c:v>
                </c:pt>
                <c:pt idx="24">
                  <c:v>33.139000000000003</c:v>
                </c:pt>
                <c:pt idx="25">
                  <c:v>39.735099339999998</c:v>
                </c:pt>
                <c:pt idx="26">
                  <c:v>38.787799999999997</c:v>
                </c:pt>
                <c:pt idx="27">
                  <c:v>28.980214520000001</c:v>
                </c:pt>
                <c:pt idx="28">
                  <c:v>33.642718649999999</c:v>
                </c:pt>
                <c:pt idx="29">
                  <c:v>32.44244664</c:v>
                </c:pt>
                <c:pt idx="30">
                  <c:v>36.991479699999999</c:v>
                </c:pt>
                <c:pt idx="31">
                  <c:v>37.481698389999998</c:v>
                </c:pt>
                <c:pt idx="32">
                  <c:v>38.606557379999998</c:v>
                </c:pt>
                <c:pt idx="33">
                  <c:v>34.284532669999997</c:v>
                </c:pt>
                <c:pt idx="34">
                  <c:v>34.718324699999997</c:v>
                </c:pt>
                <c:pt idx="35">
                  <c:v>38.339278460000003</c:v>
                </c:pt>
                <c:pt idx="36">
                  <c:v>36.795994800000003</c:v>
                </c:pt>
                <c:pt idx="37">
                  <c:v>38.974873350000003</c:v>
                </c:pt>
                <c:pt idx="38">
                  <c:v>35.793503950000002</c:v>
                </c:pt>
                <c:pt idx="39">
                  <c:v>33.999651309999997</c:v>
                </c:pt>
                <c:pt idx="40">
                  <c:v>35.477198090000002</c:v>
                </c:pt>
                <c:pt idx="41">
                  <c:v>36.887608069999999</c:v>
                </c:pt>
                <c:pt idx="42">
                  <c:v>32.511923690000003</c:v>
                </c:pt>
                <c:pt idx="43">
                  <c:v>24.3</c:v>
                </c:pt>
                <c:pt idx="44">
                  <c:v>22.433539979999999</c:v>
                </c:pt>
                <c:pt idx="45">
                  <c:v>30.491474419999999</c:v>
                </c:pt>
                <c:pt idx="46">
                  <c:v>32.287449389999999</c:v>
                </c:pt>
                <c:pt idx="47">
                  <c:v>37.098344689999998</c:v>
                </c:pt>
                <c:pt idx="48">
                  <c:v>40.483091790000003</c:v>
                </c:pt>
                <c:pt idx="49">
                  <c:v>40.513833990000002</c:v>
                </c:pt>
                <c:pt idx="50">
                  <c:v>37.294685989999998</c:v>
                </c:pt>
                <c:pt idx="51">
                  <c:v>40.63119906</c:v>
                </c:pt>
                <c:pt idx="52">
                  <c:v>44.23458737</c:v>
                </c:pt>
                <c:pt idx="53">
                  <c:v>48.345629289999998</c:v>
                </c:pt>
                <c:pt idx="54">
                  <c:v>44.269209160000003</c:v>
                </c:pt>
                <c:pt idx="55">
                  <c:v>39.376768509999998</c:v>
                </c:pt>
                <c:pt idx="56">
                  <c:v>41.809331559999997</c:v>
                </c:pt>
                <c:pt idx="57">
                  <c:v>39.135091789999997</c:v>
                </c:pt>
                <c:pt idx="58">
                  <c:v>42.915321110000001</c:v>
                </c:pt>
                <c:pt idx="59">
                  <c:v>45.895503110548027</c:v>
                </c:pt>
                <c:pt idx="60">
                  <c:v>47.040012971483932</c:v>
                </c:pt>
                <c:pt idx="61">
                  <c:v>50.617205817856259</c:v>
                </c:pt>
              </c:numCache>
            </c:numRef>
          </c:val>
          <c:smooth val="1"/>
          <c:extLst>
            <c:ext xmlns:c16="http://schemas.microsoft.com/office/drawing/2014/chart" uri="{C3380CC4-5D6E-409C-BE32-E72D297353CC}">
              <c16:uniqueId val="{00000006-B7A8-423A-BD03-C9C30648E0CC}"/>
            </c:ext>
          </c:extLst>
        </c:ser>
        <c:ser>
          <c:idx val="1"/>
          <c:order val="1"/>
          <c:tx>
            <c:strRef>
              <c:f>Sheet1!$A$3</c:f>
              <c:strCache>
                <c:ptCount val="1"/>
                <c:pt idx="0">
                  <c:v>Sama</c:v>
                </c:pt>
              </c:strCache>
            </c:strRef>
          </c:tx>
          <c:spPr>
            <a:ln w="35117">
              <a:solidFill>
                <a:srgbClr val="0000FF"/>
              </a:solidFill>
              <a:prstDash val="solid"/>
            </a:ln>
          </c:spPr>
          <c:marker>
            <c:symbol val="circle"/>
            <c:size val="4"/>
            <c:spPr>
              <a:solidFill>
                <a:srgbClr val="333399"/>
              </a:solidFill>
              <a:ln>
                <a:solidFill>
                  <a:srgbClr val="000000"/>
                </a:solidFill>
                <a:prstDash val="solid"/>
              </a:ln>
            </c:spPr>
          </c:marker>
          <c:dLbls>
            <c:dLbl>
              <c:idx val="0"/>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6-914D-4D92-8318-0E6C4F337FEE}"/>
                </c:ext>
              </c:extLst>
            </c:dLbl>
            <c:dLbl>
              <c:idx val="1"/>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914D-4D92-8318-0E6C4F337FEE}"/>
                </c:ext>
              </c:extLst>
            </c:dLbl>
            <c:dLbl>
              <c:idx val="2"/>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8-914D-4D92-8318-0E6C4F337FEE}"/>
                </c:ext>
              </c:extLst>
            </c:dLbl>
            <c:dLbl>
              <c:idx val="3"/>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9-914D-4D92-8318-0E6C4F337FEE}"/>
                </c:ext>
              </c:extLst>
            </c:dLbl>
            <c:dLbl>
              <c:idx val="5"/>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A-914D-4D92-8318-0E6C4F337FEE}"/>
                </c:ext>
              </c:extLst>
            </c:dLbl>
            <c:dLbl>
              <c:idx val="6"/>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B-914D-4D92-8318-0E6C4F337FEE}"/>
                </c:ext>
              </c:extLst>
            </c:dLbl>
            <c:numFmt formatCode="0" sourceLinked="0"/>
            <c:spPr>
              <a:noFill/>
              <a:ln w="35117">
                <a:noFill/>
              </a:ln>
            </c:spPr>
            <c:txPr>
              <a:bodyPr wrap="square" lIns="38100" tIns="19050" rIns="38100" bIns="19050" anchor="ctr">
                <a:spAutoFit/>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Sheet1!$B$1:$BM$1</c:f>
              <c:strCache>
                <c:ptCount val="62"/>
                <c:pt idx="0">
                  <c:v>Sep '03</c:v>
                </c:pt>
                <c:pt idx="1">
                  <c:v>Okt '04</c:v>
                </c:pt>
                <c:pt idx="2">
                  <c:v>Des '04</c:v>
                </c:pt>
                <c:pt idx="3">
                  <c:v>Apr '05</c:v>
                </c:pt>
                <c:pt idx="4">
                  <c:v>Jun '05</c:v>
                </c:pt>
                <c:pt idx="5">
                  <c:v>Sept '05</c:v>
                </c:pt>
                <c:pt idx="6">
                  <c:v> Des '05</c:v>
                </c:pt>
                <c:pt idx="7">
                  <c:v>Sept '06</c:v>
                </c:pt>
                <c:pt idx="8">
                  <c:v>Des '06</c:v>
                </c:pt>
                <c:pt idx="9">
                  <c:v>Apr '07</c:v>
                </c:pt>
                <c:pt idx="10">
                  <c:v>Jun '07</c:v>
                </c:pt>
                <c:pt idx="11">
                  <c:v>Sep '07</c:v>
                </c:pt>
                <c:pt idx="12">
                  <c:v>Des '07</c:v>
                </c:pt>
                <c:pt idx="13">
                  <c:v>Apr '08</c:v>
                </c:pt>
                <c:pt idx="14">
                  <c:v>Jun '08</c:v>
                </c:pt>
                <c:pt idx="15">
                  <c:v>Sep '08</c:v>
                </c:pt>
                <c:pt idx="16">
                  <c:v>Okt '08</c:v>
                </c:pt>
                <c:pt idx="17">
                  <c:v>Des '08</c:v>
                </c:pt>
                <c:pt idx="18">
                  <c:v>Feb '09</c:v>
                </c:pt>
                <c:pt idx="19">
                  <c:v>Mar'09</c:v>
                </c:pt>
                <c:pt idx="20">
                  <c:v>Apr'09</c:v>
                </c:pt>
                <c:pt idx="21">
                  <c:v>Mei'09</c:v>
                </c:pt>
                <c:pt idx="22">
                  <c:v>Jun'09</c:v>
                </c:pt>
                <c:pt idx="23">
                  <c:v>Jul'09</c:v>
                </c:pt>
                <c:pt idx="24">
                  <c:v>Nov'09</c:v>
                </c:pt>
                <c:pt idx="25">
                  <c:v>Jan'10</c:v>
                </c:pt>
                <c:pt idx="26">
                  <c:v>Mar'10</c:v>
                </c:pt>
                <c:pt idx="27">
                  <c:v>Aug'10</c:v>
                </c:pt>
                <c:pt idx="28">
                  <c:v>Okt'10</c:v>
                </c:pt>
                <c:pt idx="29">
                  <c:v>Des'10</c:v>
                </c:pt>
                <c:pt idx="30">
                  <c:v>Mei'11</c:v>
                </c:pt>
                <c:pt idx="31">
                  <c:v>Jul'11</c:v>
                </c:pt>
                <c:pt idx="32">
                  <c:v>Des'11</c:v>
                </c:pt>
                <c:pt idx="33">
                  <c:v>Feb'12</c:v>
                </c:pt>
                <c:pt idx="34">
                  <c:v>Sep'12</c:v>
                </c:pt>
                <c:pt idx="35">
                  <c:v>Des'12</c:v>
                </c:pt>
                <c:pt idx="36">
                  <c:v>Mar'13</c:v>
                </c:pt>
                <c:pt idx="37">
                  <c:v>Apr'13</c:v>
                </c:pt>
                <c:pt idx="38">
                  <c:v>Okt'13</c:v>
                </c:pt>
                <c:pt idx="39">
                  <c:v>Des'13</c:v>
                </c:pt>
                <c:pt idx="40">
                  <c:v>Apr'14</c:v>
                </c:pt>
                <c:pt idx="41">
                  <c:v>Jul'14</c:v>
                </c:pt>
                <c:pt idx="42">
                  <c:v>Okt'14</c:v>
                </c:pt>
                <c:pt idx="43">
                  <c:v>Jun'15</c:v>
                </c:pt>
                <c:pt idx="44">
                  <c:v>Okt'15</c:v>
                </c:pt>
                <c:pt idx="45">
                  <c:v>Des'15</c:v>
                </c:pt>
                <c:pt idx="46">
                  <c:v>Mar'16</c:v>
                </c:pt>
                <c:pt idx="47">
                  <c:v>Jun'16</c:v>
                </c:pt>
                <c:pt idx="48">
                  <c:v>Okt'16</c:v>
                </c:pt>
                <c:pt idx="49">
                  <c:v>Nov'16</c:v>
                </c:pt>
                <c:pt idx="50">
                  <c:v>Jan'17</c:v>
                </c:pt>
                <c:pt idx="51">
                  <c:v>Mei'17</c:v>
                </c:pt>
                <c:pt idx="52">
                  <c:v>Sep'17</c:v>
                </c:pt>
                <c:pt idx="53">
                  <c:v>Des'17</c:v>
                </c:pt>
                <c:pt idx="54">
                  <c:v>Jan'18</c:v>
                </c:pt>
                <c:pt idx="55">
                  <c:v>Mei'18</c:v>
                </c:pt>
                <c:pt idx="56">
                  <c:v>Sep'18</c:v>
                </c:pt>
                <c:pt idx="57">
                  <c:v>Des'18</c:v>
                </c:pt>
                <c:pt idx="58">
                  <c:v>Jan'19</c:v>
                </c:pt>
                <c:pt idx="59">
                  <c:v>Feb'19</c:v>
                </c:pt>
                <c:pt idx="60">
                  <c:v>5-8Apr'19</c:v>
                </c:pt>
                <c:pt idx="61">
                  <c:v>17Apr'19</c:v>
                </c:pt>
              </c:strCache>
            </c:strRef>
          </c:cat>
          <c:val>
            <c:numRef>
              <c:f>Sheet1!$B$3:$BM$3</c:f>
              <c:numCache>
                <c:formatCode>General</c:formatCode>
                <c:ptCount val="62"/>
                <c:pt idx="0">
                  <c:v>36</c:v>
                </c:pt>
                <c:pt idx="1">
                  <c:v>38</c:v>
                </c:pt>
                <c:pt idx="2">
                  <c:v>35</c:v>
                </c:pt>
                <c:pt idx="3">
                  <c:v>32</c:v>
                </c:pt>
                <c:pt idx="4">
                  <c:v>24</c:v>
                </c:pt>
                <c:pt idx="5">
                  <c:v>24</c:v>
                </c:pt>
                <c:pt idx="6">
                  <c:v>15</c:v>
                </c:pt>
                <c:pt idx="7">
                  <c:v>22</c:v>
                </c:pt>
                <c:pt idx="8">
                  <c:v>23</c:v>
                </c:pt>
                <c:pt idx="9">
                  <c:v>22</c:v>
                </c:pt>
                <c:pt idx="10">
                  <c:v>25</c:v>
                </c:pt>
                <c:pt idx="11">
                  <c:v>33</c:v>
                </c:pt>
                <c:pt idx="12">
                  <c:v>22</c:v>
                </c:pt>
                <c:pt idx="13">
                  <c:v>19</c:v>
                </c:pt>
                <c:pt idx="14">
                  <c:v>21</c:v>
                </c:pt>
                <c:pt idx="15">
                  <c:v>26</c:v>
                </c:pt>
                <c:pt idx="16">
                  <c:v>24.032771960000002</c:v>
                </c:pt>
                <c:pt idx="17">
                  <c:v>25</c:v>
                </c:pt>
                <c:pt idx="18">
                  <c:v>25</c:v>
                </c:pt>
                <c:pt idx="19">
                  <c:v>26</c:v>
                </c:pt>
                <c:pt idx="20">
                  <c:v>26</c:v>
                </c:pt>
                <c:pt idx="21">
                  <c:v>23</c:v>
                </c:pt>
                <c:pt idx="22">
                  <c:v>23</c:v>
                </c:pt>
                <c:pt idx="23">
                  <c:v>22</c:v>
                </c:pt>
                <c:pt idx="24">
                  <c:v>31.146179400000001</c:v>
                </c:pt>
                <c:pt idx="25">
                  <c:v>31.334959919999999</c:v>
                </c:pt>
                <c:pt idx="26">
                  <c:v>29.848484849999998</c:v>
                </c:pt>
                <c:pt idx="27">
                  <c:v>34.763676789999998</c:v>
                </c:pt>
                <c:pt idx="28">
                  <c:v>33.69285189</c:v>
                </c:pt>
                <c:pt idx="29">
                  <c:v>30.661932700000001</c:v>
                </c:pt>
                <c:pt idx="30">
                  <c:v>30.871694510000001</c:v>
                </c:pt>
                <c:pt idx="31">
                  <c:v>27.574426549999998</c:v>
                </c:pt>
                <c:pt idx="32">
                  <c:v>28.68852459</c:v>
                </c:pt>
                <c:pt idx="33">
                  <c:v>32.051282049999998</c:v>
                </c:pt>
                <c:pt idx="34">
                  <c:v>33.799364509999997</c:v>
                </c:pt>
                <c:pt idx="35">
                  <c:v>32.136643309999997</c:v>
                </c:pt>
                <c:pt idx="36">
                  <c:v>32.667479110000002</c:v>
                </c:pt>
                <c:pt idx="37">
                  <c:v>31.45062433</c:v>
                </c:pt>
                <c:pt idx="38">
                  <c:v>28.849743449999998</c:v>
                </c:pt>
                <c:pt idx="39">
                  <c:v>31.249624000000001</c:v>
                </c:pt>
                <c:pt idx="40">
                  <c:v>34.849303569999996</c:v>
                </c:pt>
                <c:pt idx="41">
                  <c:v>38.616714700000003</c:v>
                </c:pt>
                <c:pt idx="42">
                  <c:v>33.545310020000002</c:v>
                </c:pt>
                <c:pt idx="43">
                  <c:v>39.1</c:v>
                </c:pt>
                <c:pt idx="44">
                  <c:v>27.42299418</c:v>
                </c:pt>
                <c:pt idx="45">
                  <c:v>33.500501499999999</c:v>
                </c:pt>
                <c:pt idx="46">
                  <c:v>33.603238869999998</c:v>
                </c:pt>
                <c:pt idx="47">
                  <c:v>33.885102240000002</c:v>
                </c:pt>
                <c:pt idx="48">
                  <c:v>32.173913040000002</c:v>
                </c:pt>
                <c:pt idx="49">
                  <c:v>31.225296440000001</c:v>
                </c:pt>
                <c:pt idx="50">
                  <c:v>31.11111111</c:v>
                </c:pt>
                <c:pt idx="51">
                  <c:v>31.230798190000002</c:v>
                </c:pt>
                <c:pt idx="52">
                  <c:v>29.36429901</c:v>
                </c:pt>
                <c:pt idx="53">
                  <c:v>28.8907645</c:v>
                </c:pt>
                <c:pt idx="54">
                  <c:v>30.668313569999999</c:v>
                </c:pt>
                <c:pt idx="55">
                  <c:v>32.529580780000003</c:v>
                </c:pt>
                <c:pt idx="56">
                  <c:v>29.347017080000001</c:v>
                </c:pt>
                <c:pt idx="57">
                  <c:v>32.60325349</c:v>
                </c:pt>
                <c:pt idx="58">
                  <c:v>30.198647040000001</c:v>
                </c:pt>
                <c:pt idx="59">
                  <c:v>29.099134677556346</c:v>
                </c:pt>
                <c:pt idx="60">
                  <c:v>29.607269892442808</c:v>
                </c:pt>
                <c:pt idx="61">
                  <c:v>22.002379785451929</c:v>
                </c:pt>
              </c:numCache>
            </c:numRef>
          </c:val>
          <c:smooth val="1"/>
          <c:extLst>
            <c:ext xmlns:c16="http://schemas.microsoft.com/office/drawing/2014/chart" uri="{C3380CC4-5D6E-409C-BE32-E72D297353CC}">
              <c16:uniqueId val="{0000000D-B7A8-423A-BD03-C9C30648E0CC}"/>
            </c:ext>
          </c:extLst>
        </c:ser>
        <c:ser>
          <c:idx val="2"/>
          <c:order val="2"/>
          <c:tx>
            <c:strRef>
              <c:f>Sheet1!$A$4</c:f>
              <c:strCache>
                <c:ptCount val="1"/>
                <c:pt idx="0">
                  <c:v>Lebih buruk</c:v>
                </c:pt>
              </c:strCache>
            </c:strRef>
          </c:tx>
          <c:spPr>
            <a:ln w="35117">
              <a:solidFill>
                <a:srgbClr val="FF0000"/>
              </a:solidFill>
              <a:prstDash val="solid"/>
            </a:ln>
          </c:spPr>
          <c:marker>
            <c:symbol val="square"/>
            <c:size val="4"/>
            <c:spPr>
              <a:solidFill>
                <a:srgbClr val="FFFF00"/>
              </a:solidFill>
              <a:ln>
                <a:solidFill>
                  <a:srgbClr val="000000"/>
                </a:solidFill>
                <a:prstDash val="solid"/>
              </a:ln>
            </c:spPr>
          </c:marker>
          <c:dLbls>
            <c:dLbl>
              <c:idx val="0"/>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C-914D-4D92-8318-0E6C4F337FEE}"/>
                </c:ext>
              </c:extLst>
            </c:dLbl>
            <c:dLbl>
              <c:idx val="1"/>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D-914D-4D92-8318-0E6C4F337FEE}"/>
                </c:ext>
              </c:extLst>
            </c:dLbl>
            <c:dLbl>
              <c:idx val="2"/>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E-914D-4D92-8318-0E6C4F337FEE}"/>
                </c:ext>
              </c:extLst>
            </c:dLbl>
            <c:dLbl>
              <c:idx val="3"/>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F-914D-4D92-8318-0E6C4F337FEE}"/>
                </c:ext>
              </c:extLst>
            </c:dLbl>
            <c:dLbl>
              <c:idx val="4"/>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10-914D-4D92-8318-0E6C4F337FEE}"/>
                </c:ext>
              </c:extLst>
            </c:dLbl>
            <c:dLbl>
              <c:idx val="5"/>
              <c:numFmt formatCode="0" sourceLinked="0"/>
              <c:spPr>
                <a:noFill/>
                <a:ln w="35117">
                  <a:noFill/>
                </a:ln>
              </c:spPr>
              <c:txPr>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11-914D-4D92-8318-0E6C4F337FEE}"/>
                </c:ext>
              </c:extLst>
            </c:dLbl>
            <c:numFmt formatCode="0" sourceLinked="0"/>
            <c:spPr>
              <a:noFill/>
              <a:ln w="35117">
                <a:noFill/>
              </a:ln>
            </c:spPr>
            <c:txPr>
              <a:bodyPr wrap="square" lIns="38100" tIns="19050" rIns="38100" bIns="19050" anchor="ctr">
                <a:spAutoFit/>
              </a:bodyPr>
              <a:lstStyle/>
              <a:p>
                <a:pPr>
                  <a:defRPr sz="657" b="1" i="0" u="none" strike="noStrike" baseline="0">
                    <a:solidFill>
                      <a:srgbClr val="000000"/>
                    </a:solidFill>
                    <a:latin typeface="Verdana"/>
                    <a:ea typeface="Verdana"/>
                    <a:cs typeface="Verdana"/>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Sheet1!$B$1:$BM$1</c:f>
              <c:strCache>
                <c:ptCount val="62"/>
                <c:pt idx="0">
                  <c:v>Sep '03</c:v>
                </c:pt>
                <c:pt idx="1">
                  <c:v>Okt '04</c:v>
                </c:pt>
                <c:pt idx="2">
                  <c:v>Des '04</c:v>
                </c:pt>
                <c:pt idx="3">
                  <c:v>Apr '05</c:v>
                </c:pt>
                <c:pt idx="4">
                  <c:v>Jun '05</c:v>
                </c:pt>
                <c:pt idx="5">
                  <c:v>Sept '05</c:v>
                </c:pt>
                <c:pt idx="6">
                  <c:v> Des '05</c:v>
                </c:pt>
                <c:pt idx="7">
                  <c:v>Sept '06</c:v>
                </c:pt>
                <c:pt idx="8">
                  <c:v>Des '06</c:v>
                </c:pt>
                <c:pt idx="9">
                  <c:v>Apr '07</c:v>
                </c:pt>
                <c:pt idx="10">
                  <c:v>Jun '07</c:v>
                </c:pt>
                <c:pt idx="11">
                  <c:v>Sep '07</c:v>
                </c:pt>
                <c:pt idx="12">
                  <c:v>Des '07</c:v>
                </c:pt>
                <c:pt idx="13">
                  <c:v>Apr '08</c:v>
                </c:pt>
                <c:pt idx="14">
                  <c:v>Jun '08</c:v>
                </c:pt>
                <c:pt idx="15">
                  <c:v>Sep '08</c:v>
                </c:pt>
                <c:pt idx="16">
                  <c:v>Okt '08</c:v>
                </c:pt>
                <c:pt idx="17">
                  <c:v>Des '08</c:v>
                </c:pt>
                <c:pt idx="18">
                  <c:v>Feb '09</c:v>
                </c:pt>
                <c:pt idx="19">
                  <c:v>Mar'09</c:v>
                </c:pt>
                <c:pt idx="20">
                  <c:v>Apr'09</c:v>
                </c:pt>
                <c:pt idx="21">
                  <c:v>Mei'09</c:v>
                </c:pt>
                <c:pt idx="22">
                  <c:v>Jun'09</c:v>
                </c:pt>
                <c:pt idx="23">
                  <c:v>Jul'09</c:v>
                </c:pt>
                <c:pt idx="24">
                  <c:v>Nov'09</c:v>
                </c:pt>
                <c:pt idx="25">
                  <c:v>Jan'10</c:v>
                </c:pt>
                <c:pt idx="26">
                  <c:v>Mar'10</c:v>
                </c:pt>
                <c:pt idx="27">
                  <c:v>Aug'10</c:v>
                </c:pt>
                <c:pt idx="28">
                  <c:v>Okt'10</c:v>
                </c:pt>
                <c:pt idx="29">
                  <c:v>Des'10</c:v>
                </c:pt>
                <c:pt idx="30">
                  <c:v>Mei'11</c:v>
                </c:pt>
                <c:pt idx="31">
                  <c:v>Jul'11</c:v>
                </c:pt>
                <c:pt idx="32">
                  <c:v>Des'11</c:v>
                </c:pt>
                <c:pt idx="33">
                  <c:v>Feb'12</c:v>
                </c:pt>
                <c:pt idx="34">
                  <c:v>Sep'12</c:v>
                </c:pt>
                <c:pt idx="35">
                  <c:v>Des'12</c:v>
                </c:pt>
                <c:pt idx="36">
                  <c:v>Mar'13</c:v>
                </c:pt>
                <c:pt idx="37">
                  <c:v>Apr'13</c:v>
                </c:pt>
                <c:pt idx="38">
                  <c:v>Okt'13</c:v>
                </c:pt>
                <c:pt idx="39">
                  <c:v>Des'13</c:v>
                </c:pt>
                <c:pt idx="40">
                  <c:v>Apr'14</c:v>
                </c:pt>
                <c:pt idx="41">
                  <c:v>Jul'14</c:v>
                </c:pt>
                <c:pt idx="42">
                  <c:v>Okt'14</c:v>
                </c:pt>
                <c:pt idx="43">
                  <c:v>Jun'15</c:v>
                </c:pt>
                <c:pt idx="44">
                  <c:v>Okt'15</c:v>
                </c:pt>
                <c:pt idx="45">
                  <c:v>Des'15</c:v>
                </c:pt>
                <c:pt idx="46">
                  <c:v>Mar'16</c:v>
                </c:pt>
                <c:pt idx="47">
                  <c:v>Jun'16</c:v>
                </c:pt>
                <c:pt idx="48">
                  <c:v>Okt'16</c:v>
                </c:pt>
                <c:pt idx="49">
                  <c:v>Nov'16</c:v>
                </c:pt>
                <c:pt idx="50">
                  <c:v>Jan'17</c:v>
                </c:pt>
                <c:pt idx="51">
                  <c:v>Mei'17</c:v>
                </c:pt>
                <c:pt idx="52">
                  <c:v>Sep'17</c:v>
                </c:pt>
                <c:pt idx="53">
                  <c:v>Des'17</c:v>
                </c:pt>
                <c:pt idx="54">
                  <c:v>Jan'18</c:v>
                </c:pt>
                <c:pt idx="55">
                  <c:v>Mei'18</c:v>
                </c:pt>
                <c:pt idx="56">
                  <c:v>Sep'18</c:v>
                </c:pt>
                <c:pt idx="57">
                  <c:v>Des'18</c:v>
                </c:pt>
                <c:pt idx="58">
                  <c:v>Jan'19</c:v>
                </c:pt>
                <c:pt idx="59">
                  <c:v>Feb'19</c:v>
                </c:pt>
                <c:pt idx="60">
                  <c:v>5-8Apr'19</c:v>
                </c:pt>
                <c:pt idx="61">
                  <c:v>17Apr'19</c:v>
                </c:pt>
              </c:strCache>
            </c:strRef>
          </c:cat>
          <c:val>
            <c:numRef>
              <c:f>Sheet1!$B$4:$BM$4</c:f>
              <c:numCache>
                <c:formatCode>General</c:formatCode>
                <c:ptCount val="62"/>
                <c:pt idx="0">
                  <c:v>41</c:v>
                </c:pt>
                <c:pt idx="1">
                  <c:v>28</c:v>
                </c:pt>
                <c:pt idx="2">
                  <c:v>29</c:v>
                </c:pt>
                <c:pt idx="3">
                  <c:v>37</c:v>
                </c:pt>
                <c:pt idx="4">
                  <c:v>32</c:v>
                </c:pt>
                <c:pt idx="5">
                  <c:v>47</c:v>
                </c:pt>
                <c:pt idx="6">
                  <c:v>53</c:v>
                </c:pt>
                <c:pt idx="7">
                  <c:v>43</c:v>
                </c:pt>
                <c:pt idx="8">
                  <c:v>38</c:v>
                </c:pt>
                <c:pt idx="9">
                  <c:v>50</c:v>
                </c:pt>
                <c:pt idx="10">
                  <c:v>42</c:v>
                </c:pt>
                <c:pt idx="11">
                  <c:v>32</c:v>
                </c:pt>
                <c:pt idx="12">
                  <c:v>45</c:v>
                </c:pt>
                <c:pt idx="13">
                  <c:v>49</c:v>
                </c:pt>
                <c:pt idx="14">
                  <c:v>58</c:v>
                </c:pt>
                <c:pt idx="15">
                  <c:v>44</c:v>
                </c:pt>
                <c:pt idx="16">
                  <c:v>39.553937189999999</c:v>
                </c:pt>
                <c:pt idx="17">
                  <c:v>37</c:v>
                </c:pt>
                <c:pt idx="18">
                  <c:v>31</c:v>
                </c:pt>
                <c:pt idx="19">
                  <c:v>30</c:v>
                </c:pt>
                <c:pt idx="20">
                  <c:v>27</c:v>
                </c:pt>
                <c:pt idx="21">
                  <c:v>21</c:v>
                </c:pt>
                <c:pt idx="22">
                  <c:v>21</c:v>
                </c:pt>
                <c:pt idx="23">
                  <c:v>18</c:v>
                </c:pt>
                <c:pt idx="24">
                  <c:v>30.897009969999999</c:v>
                </c:pt>
                <c:pt idx="25">
                  <c:v>21.016999999999999</c:v>
                </c:pt>
                <c:pt idx="26">
                  <c:v>24.1</c:v>
                </c:pt>
                <c:pt idx="27">
                  <c:v>34.235378760000003</c:v>
                </c:pt>
                <c:pt idx="28">
                  <c:v>25.572295799999999</c:v>
                </c:pt>
                <c:pt idx="29">
                  <c:v>30.242910609999999</c:v>
                </c:pt>
                <c:pt idx="30">
                  <c:v>25.643422609999998</c:v>
                </c:pt>
                <c:pt idx="31">
                  <c:v>28.208882389999999</c:v>
                </c:pt>
                <c:pt idx="32">
                  <c:v>25.573770490000001</c:v>
                </c:pt>
                <c:pt idx="33">
                  <c:v>25.351530189999998</c:v>
                </c:pt>
                <c:pt idx="34">
                  <c:v>22.340117419999999</c:v>
                </c:pt>
                <c:pt idx="35">
                  <c:v>20.90395461</c:v>
                </c:pt>
                <c:pt idx="36">
                  <c:v>23.258230059999999</c:v>
                </c:pt>
                <c:pt idx="37">
                  <c:v>20.549499610000002</c:v>
                </c:pt>
                <c:pt idx="38">
                  <c:v>25.55077541</c:v>
                </c:pt>
                <c:pt idx="39">
                  <c:v>26.164215729999999</c:v>
                </c:pt>
                <c:pt idx="40">
                  <c:v>22.571602769999998</c:v>
                </c:pt>
                <c:pt idx="41">
                  <c:v>15.65802113</c:v>
                </c:pt>
                <c:pt idx="42">
                  <c:v>28.21939587</c:v>
                </c:pt>
                <c:pt idx="43">
                  <c:v>31.5</c:v>
                </c:pt>
                <c:pt idx="44">
                  <c:v>41.686944439999998</c:v>
                </c:pt>
                <c:pt idx="45">
                  <c:v>26.98094283</c:v>
                </c:pt>
                <c:pt idx="46">
                  <c:v>25.809716600000002</c:v>
                </c:pt>
                <c:pt idx="47">
                  <c:v>23.174294060000001</c:v>
                </c:pt>
                <c:pt idx="48">
                  <c:v>19.903381639999999</c:v>
                </c:pt>
                <c:pt idx="49">
                  <c:v>22.92490119</c:v>
                </c:pt>
                <c:pt idx="50">
                  <c:v>25.410628020000001</c:v>
                </c:pt>
                <c:pt idx="51">
                  <c:v>21.630928950000001</c:v>
                </c:pt>
                <c:pt idx="52">
                  <c:v>20.578411819999999</c:v>
                </c:pt>
                <c:pt idx="53">
                  <c:v>17.448791530000001</c:v>
                </c:pt>
                <c:pt idx="54">
                  <c:v>16.80692371</c:v>
                </c:pt>
                <c:pt idx="55">
                  <c:v>20.04864203</c:v>
                </c:pt>
                <c:pt idx="56">
                  <c:v>22.001270130000002</c:v>
                </c:pt>
                <c:pt idx="57">
                  <c:v>20.440796649999999</c:v>
                </c:pt>
                <c:pt idx="58">
                  <c:v>21.745978969999999</c:v>
                </c:pt>
                <c:pt idx="59">
                  <c:v>19.011084940545022</c:v>
                </c:pt>
                <c:pt idx="60">
                  <c:v>19.674020775478095</c:v>
                </c:pt>
                <c:pt idx="61">
                  <c:v>21.860968658763202</c:v>
                </c:pt>
              </c:numCache>
            </c:numRef>
          </c:val>
          <c:smooth val="1"/>
          <c:extLst>
            <c:ext xmlns:c16="http://schemas.microsoft.com/office/drawing/2014/chart" uri="{C3380CC4-5D6E-409C-BE32-E72D297353CC}">
              <c16:uniqueId val="{00000014-B7A8-423A-BD03-C9C30648E0CC}"/>
            </c:ext>
          </c:extLst>
        </c:ser>
        <c:ser>
          <c:idx val="3"/>
          <c:order val="3"/>
          <c:tx>
            <c:strRef>
              <c:f>Sheet1!$A$5</c:f>
              <c:strCache>
                <c:ptCount val="1"/>
                <c:pt idx="0">
                  <c:v>Tidak tahu</c:v>
                </c:pt>
              </c:strCache>
            </c:strRef>
          </c:tx>
          <c:spPr>
            <a:ln w="4390">
              <a:solidFill>
                <a:srgbClr val="333333"/>
              </a:solidFill>
              <a:prstDash val="sysDash"/>
            </a:ln>
          </c:spPr>
          <c:marker>
            <c:symbol val="diamond"/>
            <c:size val="4"/>
            <c:spPr>
              <a:solidFill>
                <a:srgbClr val="333333"/>
              </a:solidFill>
              <a:ln>
                <a:solidFill>
                  <a:srgbClr val="000000"/>
                </a:solidFill>
                <a:prstDash val="solid"/>
              </a:ln>
            </c:spPr>
          </c:marker>
          <c:dLbls>
            <c:numFmt formatCode="0" sourceLinked="0"/>
            <c:spPr>
              <a:noFill/>
              <a:ln w="35117">
                <a:noFill/>
              </a:ln>
            </c:spPr>
            <c:txPr>
              <a:bodyPr wrap="square" lIns="38100" tIns="19050" rIns="38100" bIns="19050" anchor="ctr">
                <a:spAutoFit/>
              </a:bodyPr>
              <a:lstStyle/>
              <a:p>
                <a:pPr>
                  <a:defRPr sz="657" b="1" i="0" u="none" strike="noStrike" baseline="0">
                    <a:solidFill>
                      <a:srgbClr val="000000"/>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Sheet1!$B$1:$BM$1</c:f>
              <c:strCache>
                <c:ptCount val="62"/>
                <c:pt idx="0">
                  <c:v>Sep '03</c:v>
                </c:pt>
                <c:pt idx="1">
                  <c:v>Okt '04</c:v>
                </c:pt>
                <c:pt idx="2">
                  <c:v>Des '04</c:v>
                </c:pt>
                <c:pt idx="3">
                  <c:v>Apr '05</c:v>
                </c:pt>
                <c:pt idx="4">
                  <c:v>Jun '05</c:v>
                </c:pt>
                <c:pt idx="5">
                  <c:v>Sept '05</c:v>
                </c:pt>
                <c:pt idx="6">
                  <c:v> Des '05</c:v>
                </c:pt>
                <c:pt idx="7">
                  <c:v>Sept '06</c:v>
                </c:pt>
                <c:pt idx="8">
                  <c:v>Des '06</c:v>
                </c:pt>
                <c:pt idx="9">
                  <c:v>Apr '07</c:v>
                </c:pt>
                <c:pt idx="10">
                  <c:v>Jun '07</c:v>
                </c:pt>
                <c:pt idx="11">
                  <c:v>Sep '07</c:v>
                </c:pt>
                <c:pt idx="12">
                  <c:v>Des '07</c:v>
                </c:pt>
                <c:pt idx="13">
                  <c:v>Apr '08</c:v>
                </c:pt>
                <c:pt idx="14">
                  <c:v>Jun '08</c:v>
                </c:pt>
                <c:pt idx="15">
                  <c:v>Sep '08</c:v>
                </c:pt>
                <c:pt idx="16">
                  <c:v>Okt '08</c:v>
                </c:pt>
                <c:pt idx="17">
                  <c:v>Des '08</c:v>
                </c:pt>
                <c:pt idx="18">
                  <c:v>Feb '09</c:v>
                </c:pt>
                <c:pt idx="19">
                  <c:v>Mar'09</c:v>
                </c:pt>
                <c:pt idx="20">
                  <c:v>Apr'09</c:v>
                </c:pt>
                <c:pt idx="21">
                  <c:v>Mei'09</c:v>
                </c:pt>
                <c:pt idx="22">
                  <c:v>Jun'09</c:v>
                </c:pt>
                <c:pt idx="23">
                  <c:v>Jul'09</c:v>
                </c:pt>
                <c:pt idx="24">
                  <c:v>Nov'09</c:v>
                </c:pt>
                <c:pt idx="25">
                  <c:v>Jan'10</c:v>
                </c:pt>
                <c:pt idx="26">
                  <c:v>Mar'10</c:v>
                </c:pt>
                <c:pt idx="27">
                  <c:v>Aug'10</c:v>
                </c:pt>
                <c:pt idx="28">
                  <c:v>Okt'10</c:v>
                </c:pt>
                <c:pt idx="29">
                  <c:v>Des'10</c:v>
                </c:pt>
                <c:pt idx="30">
                  <c:v>Mei'11</c:v>
                </c:pt>
                <c:pt idx="31">
                  <c:v>Jul'11</c:v>
                </c:pt>
                <c:pt idx="32">
                  <c:v>Des'11</c:v>
                </c:pt>
                <c:pt idx="33">
                  <c:v>Feb'12</c:v>
                </c:pt>
                <c:pt idx="34">
                  <c:v>Sep'12</c:v>
                </c:pt>
                <c:pt idx="35">
                  <c:v>Des'12</c:v>
                </c:pt>
                <c:pt idx="36">
                  <c:v>Mar'13</c:v>
                </c:pt>
                <c:pt idx="37">
                  <c:v>Apr'13</c:v>
                </c:pt>
                <c:pt idx="38">
                  <c:v>Okt'13</c:v>
                </c:pt>
                <c:pt idx="39">
                  <c:v>Des'13</c:v>
                </c:pt>
                <c:pt idx="40">
                  <c:v>Apr'14</c:v>
                </c:pt>
                <c:pt idx="41">
                  <c:v>Jul'14</c:v>
                </c:pt>
                <c:pt idx="42">
                  <c:v>Okt'14</c:v>
                </c:pt>
                <c:pt idx="43">
                  <c:v>Jun'15</c:v>
                </c:pt>
                <c:pt idx="44">
                  <c:v>Okt'15</c:v>
                </c:pt>
                <c:pt idx="45">
                  <c:v>Des'15</c:v>
                </c:pt>
                <c:pt idx="46">
                  <c:v>Mar'16</c:v>
                </c:pt>
                <c:pt idx="47">
                  <c:v>Jun'16</c:v>
                </c:pt>
                <c:pt idx="48">
                  <c:v>Okt'16</c:v>
                </c:pt>
                <c:pt idx="49">
                  <c:v>Nov'16</c:v>
                </c:pt>
                <c:pt idx="50">
                  <c:v>Jan'17</c:v>
                </c:pt>
                <c:pt idx="51">
                  <c:v>Mei'17</c:v>
                </c:pt>
                <c:pt idx="52">
                  <c:v>Sep'17</c:v>
                </c:pt>
                <c:pt idx="53">
                  <c:v>Des'17</c:v>
                </c:pt>
                <c:pt idx="54">
                  <c:v>Jan'18</c:v>
                </c:pt>
                <c:pt idx="55">
                  <c:v>Mei'18</c:v>
                </c:pt>
                <c:pt idx="56">
                  <c:v>Sep'18</c:v>
                </c:pt>
                <c:pt idx="57">
                  <c:v>Des'18</c:v>
                </c:pt>
                <c:pt idx="58">
                  <c:v>Jan'19</c:v>
                </c:pt>
                <c:pt idx="59">
                  <c:v>Feb'19</c:v>
                </c:pt>
                <c:pt idx="60">
                  <c:v>5-8Apr'19</c:v>
                </c:pt>
                <c:pt idx="61">
                  <c:v>17Apr'19</c:v>
                </c:pt>
              </c:strCache>
            </c:strRef>
          </c:cat>
          <c:val>
            <c:numRef>
              <c:f>Sheet1!$B$5:$BM$5</c:f>
              <c:numCache>
                <c:formatCode>General</c:formatCode>
                <c:ptCount val="62"/>
                <c:pt idx="0">
                  <c:v>0</c:v>
                </c:pt>
                <c:pt idx="1">
                  <c:v>5</c:v>
                </c:pt>
                <c:pt idx="2">
                  <c:v>5</c:v>
                </c:pt>
                <c:pt idx="3">
                  <c:v>5</c:v>
                </c:pt>
                <c:pt idx="4">
                  <c:v>7</c:v>
                </c:pt>
                <c:pt idx="5">
                  <c:v>5</c:v>
                </c:pt>
                <c:pt idx="6">
                  <c:v>10</c:v>
                </c:pt>
                <c:pt idx="7">
                  <c:v>7</c:v>
                </c:pt>
                <c:pt idx="8">
                  <c:v>6</c:v>
                </c:pt>
                <c:pt idx="9">
                  <c:v>5</c:v>
                </c:pt>
                <c:pt idx="10">
                  <c:v>5</c:v>
                </c:pt>
                <c:pt idx="11">
                  <c:v>4</c:v>
                </c:pt>
                <c:pt idx="12">
                  <c:v>6</c:v>
                </c:pt>
                <c:pt idx="13">
                  <c:v>8</c:v>
                </c:pt>
                <c:pt idx="14">
                  <c:v>4</c:v>
                </c:pt>
                <c:pt idx="15">
                  <c:v>5</c:v>
                </c:pt>
                <c:pt idx="16">
                  <c:v>5.6440600820000002</c:v>
                </c:pt>
                <c:pt idx="17">
                  <c:v>6</c:v>
                </c:pt>
                <c:pt idx="18">
                  <c:v>7</c:v>
                </c:pt>
                <c:pt idx="19">
                  <c:v>5</c:v>
                </c:pt>
                <c:pt idx="20">
                  <c:v>5</c:v>
                </c:pt>
                <c:pt idx="21">
                  <c:v>6</c:v>
                </c:pt>
                <c:pt idx="22">
                  <c:v>4</c:v>
                </c:pt>
                <c:pt idx="23">
                  <c:v>4</c:v>
                </c:pt>
                <c:pt idx="24">
                  <c:v>4.8172757480000001</c:v>
                </c:pt>
                <c:pt idx="25">
                  <c:v>7.9121645169999999</c:v>
                </c:pt>
                <c:pt idx="26">
                  <c:v>7.2727272730000001</c:v>
                </c:pt>
                <c:pt idx="27">
                  <c:v>2.0207299280000002</c:v>
                </c:pt>
                <c:pt idx="28">
                  <c:v>7.0921336589999999</c:v>
                </c:pt>
                <c:pt idx="29">
                  <c:v>6.6527100450000001</c:v>
                </c:pt>
                <c:pt idx="30">
                  <c:v>6.4934031809999997</c:v>
                </c:pt>
                <c:pt idx="31">
                  <c:v>6.7349926790000003</c:v>
                </c:pt>
                <c:pt idx="32">
                  <c:v>7.1311475409999998</c:v>
                </c:pt>
                <c:pt idx="33">
                  <c:v>8.3126550869999996</c:v>
                </c:pt>
                <c:pt idx="34">
                  <c:v>9.1421933679999992</c:v>
                </c:pt>
                <c:pt idx="35">
                  <c:v>8.6201236269999999</c:v>
                </c:pt>
                <c:pt idx="36">
                  <c:v>7.2782960299999999</c:v>
                </c:pt>
                <c:pt idx="37">
                  <c:v>9.0250027119999991</c:v>
                </c:pt>
                <c:pt idx="38">
                  <c:v>9.8059771819999995</c:v>
                </c:pt>
                <c:pt idx="39">
                  <c:v>8.5865089640000001</c:v>
                </c:pt>
                <c:pt idx="40">
                  <c:v>7.1018955779999997</c:v>
                </c:pt>
                <c:pt idx="41">
                  <c:v>8.8376561000000002</c:v>
                </c:pt>
                <c:pt idx="42">
                  <c:v>5.723370429</c:v>
                </c:pt>
                <c:pt idx="43">
                  <c:v>5</c:v>
                </c:pt>
                <c:pt idx="44">
                  <c:v>8.4565214070000003</c:v>
                </c:pt>
                <c:pt idx="45">
                  <c:v>9.0270812439999997</c:v>
                </c:pt>
                <c:pt idx="46">
                  <c:v>8.2995951419999994</c:v>
                </c:pt>
                <c:pt idx="47">
                  <c:v>5.842259007</c:v>
                </c:pt>
                <c:pt idx="48">
                  <c:v>7.4396135269999997</c:v>
                </c:pt>
                <c:pt idx="49">
                  <c:v>5.3359683789999997</c:v>
                </c:pt>
                <c:pt idx="50">
                  <c:v>6.183574879</c:v>
                </c:pt>
                <c:pt idx="51">
                  <c:v>6.5070738009999998</c:v>
                </c:pt>
                <c:pt idx="52">
                  <c:v>5.8227017979999998</c:v>
                </c:pt>
                <c:pt idx="53">
                  <c:v>5.3148146829999998</c:v>
                </c:pt>
                <c:pt idx="54">
                  <c:v>8.2555535580000008</c:v>
                </c:pt>
                <c:pt idx="55">
                  <c:v>8.0450086889999994</c:v>
                </c:pt>
                <c:pt idx="56">
                  <c:v>6.8423812350000004</c:v>
                </c:pt>
                <c:pt idx="57">
                  <c:v>7.8208580669999996</c:v>
                </c:pt>
                <c:pt idx="58">
                  <c:v>5.1400528760000004</c:v>
                </c:pt>
                <c:pt idx="59">
                  <c:v>5.9942772713504464</c:v>
                </c:pt>
                <c:pt idx="60">
                  <c:v>3.6786963605954073</c:v>
                </c:pt>
                <c:pt idx="61">
                  <c:v>5.5194457379285913</c:v>
                </c:pt>
              </c:numCache>
            </c:numRef>
          </c:val>
          <c:smooth val="1"/>
          <c:extLst>
            <c:ext xmlns:c16="http://schemas.microsoft.com/office/drawing/2014/chart" uri="{C3380CC4-5D6E-409C-BE32-E72D297353CC}">
              <c16:uniqueId val="{00000015-B7A8-423A-BD03-C9C30648E0CC}"/>
            </c:ext>
          </c:extLst>
        </c:ser>
        <c:dLbls>
          <c:showLegendKey val="0"/>
          <c:showVal val="0"/>
          <c:showCatName val="0"/>
          <c:showSerName val="0"/>
          <c:showPercent val="0"/>
          <c:showBubbleSize val="0"/>
        </c:dLbls>
        <c:marker val="1"/>
        <c:smooth val="0"/>
        <c:axId val="428207488"/>
        <c:axId val="428295296"/>
      </c:lineChart>
      <c:catAx>
        <c:axId val="428207488"/>
        <c:scaling>
          <c:orientation val="minMax"/>
        </c:scaling>
        <c:delete val="0"/>
        <c:axPos val="b"/>
        <c:numFmt formatCode="General" sourceLinked="1"/>
        <c:majorTickMark val="out"/>
        <c:minorTickMark val="none"/>
        <c:tickLblPos val="nextTo"/>
        <c:spPr>
          <a:ln w="4390">
            <a:solidFill>
              <a:srgbClr val="000000"/>
            </a:solidFill>
            <a:prstDash val="solid"/>
          </a:ln>
        </c:spPr>
        <c:txPr>
          <a:bodyPr rot="-5400000" vert="horz"/>
          <a:lstStyle/>
          <a:p>
            <a:pPr>
              <a:defRPr sz="726" b="0" i="0" u="none" strike="noStrike" baseline="0">
                <a:solidFill>
                  <a:srgbClr val="000000"/>
                </a:solidFill>
                <a:latin typeface="Verdana"/>
                <a:ea typeface="Verdana"/>
                <a:cs typeface="Verdana"/>
              </a:defRPr>
            </a:pPr>
            <a:endParaRPr lang="en-US"/>
          </a:p>
        </c:txPr>
        <c:crossAx val="428295296"/>
        <c:crosses val="autoZero"/>
        <c:auto val="1"/>
        <c:lblAlgn val="ctr"/>
        <c:lblOffset val="100"/>
        <c:tickLblSkip val="1"/>
        <c:tickMarkSkip val="1"/>
        <c:noMultiLvlLbl val="0"/>
      </c:catAx>
      <c:valAx>
        <c:axId val="428295296"/>
        <c:scaling>
          <c:orientation val="minMax"/>
          <c:min val="0"/>
        </c:scaling>
        <c:delete val="0"/>
        <c:axPos val="l"/>
        <c:numFmt formatCode="General" sourceLinked="1"/>
        <c:majorTickMark val="out"/>
        <c:minorTickMark val="none"/>
        <c:tickLblPos val="nextTo"/>
        <c:spPr>
          <a:ln w="4390">
            <a:solidFill>
              <a:srgbClr val="000000"/>
            </a:solidFill>
            <a:prstDash val="solid"/>
          </a:ln>
        </c:spPr>
        <c:txPr>
          <a:bodyPr rot="0" vert="horz"/>
          <a:lstStyle/>
          <a:p>
            <a:pPr>
              <a:defRPr sz="830" b="1" i="0" u="none" strike="noStrike" baseline="0">
                <a:solidFill>
                  <a:srgbClr val="000000"/>
                </a:solidFill>
                <a:latin typeface="Verdana"/>
                <a:ea typeface="Verdana"/>
                <a:cs typeface="Verdana"/>
              </a:defRPr>
            </a:pPr>
            <a:endParaRPr lang="en-US"/>
          </a:p>
        </c:txPr>
        <c:crossAx val="428207488"/>
        <c:crosses val="autoZero"/>
        <c:crossBetween val="between"/>
        <c:majorUnit val="10"/>
      </c:valAx>
      <c:spPr>
        <a:noFill/>
        <a:ln w="4390">
          <a:solidFill>
            <a:srgbClr val="000000"/>
          </a:solidFill>
          <a:prstDash val="solid"/>
        </a:ln>
      </c:spPr>
    </c:plotArea>
    <c:legend>
      <c:legendPos val="r"/>
      <c:layout>
        <c:manualLayout>
          <c:xMode val="edge"/>
          <c:yMode val="edge"/>
          <c:x val="6.6775244299674269E-2"/>
          <c:y val="4.7457627118644069E-2"/>
          <c:w val="0.20358306188925082"/>
          <c:h val="0.18305084745762712"/>
        </c:manualLayout>
      </c:layout>
      <c:overlay val="0"/>
      <c:spPr>
        <a:noFill/>
        <a:ln w="4390">
          <a:solidFill>
            <a:srgbClr val="000000"/>
          </a:solidFill>
          <a:prstDash val="solid"/>
        </a:ln>
      </c:spPr>
      <c:txPr>
        <a:bodyPr/>
        <a:lstStyle/>
        <a:p>
          <a:pPr>
            <a:defRPr sz="885" b="1" i="0" u="none" strike="noStrike" baseline="0">
              <a:solidFill>
                <a:srgbClr val="000000"/>
              </a:solidFill>
              <a:latin typeface="Verdana"/>
              <a:ea typeface="Verdana"/>
              <a:cs typeface="Verdana"/>
            </a:defRPr>
          </a:pPr>
          <a:endParaRPr lang="en-US"/>
        </a:p>
      </c:txPr>
    </c:legend>
    <c:plotVisOnly val="1"/>
    <c:dispBlanksAs val="gap"/>
    <c:showDLblsOverMax val="0"/>
  </c:chart>
  <c:spPr>
    <a:noFill/>
    <a:ln>
      <a:noFill/>
    </a:ln>
  </c:spPr>
  <c:txPr>
    <a:bodyPr/>
    <a:lstStyle/>
    <a:p>
      <a:pPr>
        <a:defRPr sz="1106" b="1" i="0" u="none" strike="noStrike" baseline="0">
          <a:solidFill>
            <a:srgbClr val="000000"/>
          </a:solidFill>
          <a:latin typeface="Verdana"/>
          <a:ea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Sangat/cukup suka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Jokowi</c:v>
                </c:pt>
                <c:pt idx="1">
                  <c:v>Prabowo</c:v>
                </c:pt>
                <c:pt idx="2">
                  <c:v>Ma'ruf Amin</c:v>
                </c:pt>
                <c:pt idx="3">
                  <c:v>Sandiaga Uno</c:v>
                </c:pt>
              </c:strCache>
            </c:strRef>
          </c:cat>
          <c:val>
            <c:numRef>
              <c:f>Sheet1!$B$2:$B$5</c:f>
              <c:numCache>
                <c:formatCode>0</c:formatCode>
                <c:ptCount val="4"/>
                <c:pt idx="0">
                  <c:v>76.54915751819091</c:v>
                </c:pt>
                <c:pt idx="1">
                  <c:v>63.181960464791175</c:v>
                </c:pt>
                <c:pt idx="2">
                  <c:v>75.107463768883036</c:v>
                </c:pt>
                <c:pt idx="3">
                  <c:v>72.552393205967405</c:v>
                </c:pt>
              </c:numCache>
            </c:numRef>
          </c:val>
          <c:extLst>
            <c:ext xmlns:c16="http://schemas.microsoft.com/office/drawing/2014/chart" uri="{C3380CC4-5D6E-409C-BE32-E72D297353CC}">
              <c16:uniqueId val="{00000000-9DF5-4BD7-8553-923EED858693}"/>
            </c:ext>
          </c:extLst>
        </c:ser>
        <c:ser>
          <c:idx val="1"/>
          <c:order val="1"/>
          <c:tx>
            <c:strRef>
              <c:f>Sheet1!$C$1</c:f>
              <c:strCache>
                <c:ptCount val="1"/>
                <c:pt idx="0">
                  <c:v>Kurang/tidak suka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Jokowi</c:v>
                </c:pt>
                <c:pt idx="1">
                  <c:v>Prabowo</c:v>
                </c:pt>
                <c:pt idx="2">
                  <c:v>Ma'ruf Amin</c:v>
                </c:pt>
                <c:pt idx="3">
                  <c:v>Sandiaga Uno</c:v>
                </c:pt>
              </c:strCache>
            </c:strRef>
          </c:cat>
          <c:val>
            <c:numRef>
              <c:f>Sheet1!$C$2:$C$5</c:f>
              <c:numCache>
                <c:formatCode>0</c:formatCode>
                <c:ptCount val="4"/>
                <c:pt idx="0">
                  <c:v>19.025985887457406</c:v>
                </c:pt>
                <c:pt idx="1">
                  <c:v>30.806838347946137</c:v>
                </c:pt>
                <c:pt idx="2">
                  <c:v>18.781781447471015</c:v>
                </c:pt>
                <c:pt idx="3">
                  <c:v>20.744590403056755</c:v>
                </c:pt>
              </c:numCache>
            </c:numRef>
          </c:val>
          <c:extLst>
            <c:ext xmlns:c16="http://schemas.microsoft.com/office/drawing/2014/chart" uri="{C3380CC4-5D6E-409C-BE32-E72D297353CC}">
              <c16:uniqueId val="{00000001-9DF5-4BD7-8553-923EED858693}"/>
            </c:ext>
          </c:extLst>
        </c:ser>
        <c:ser>
          <c:idx val="2"/>
          <c:order val="2"/>
          <c:tx>
            <c:strRef>
              <c:f>Sheet1!$D$1</c:f>
              <c:strCache>
                <c:ptCount val="1"/>
                <c:pt idx="0">
                  <c:v>TT/TJ</c:v>
                </c:pt>
              </c:strCache>
            </c:strRef>
          </c:tx>
          <c:spPr>
            <a:solidFill>
              <a:schemeClr val="bg1">
                <a:lumMod val="5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Jokowi</c:v>
                </c:pt>
                <c:pt idx="1">
                  <c:v>Prabowo</c:v>
                </c:pt>
                <c:pt idx="2">
                  <c:v>Ma'ruf Amin</c:v>
                </c:pt>
                <c:pt idx="3">
                  <c:v>Sandiaga Uno</c:v>
                </c:pt>
              </c:strCache>
            </c:strRef>
          </c:cat>
          <c:val>
            <c:numRef>
              <c:f>Sheet1!$D$2:$D$5</c:f>
              <c:numCache>
                <c:formatCode>0</c:formatCode>
                <c:ptCount val="4"/>
                <c:pt idx="0">
                  <c:v>4.4248565943517573</c:v>
                </c:pt>
                <c:pt idx="1">
                  <c:v>6.0112011872627082</c:v>
                </c:pt>
                <c:pt idx="2">
                  <c:v>6.1107547836459757</c:v>
                </c:pt>
                <c:pt idx="3">
                  <c:v>6.7030163909758489</c:v>
                </c:pt>
              </c:numCache>
            </c:numRef>
          </c:val>
          <c:extLst>
            <c:ext xmlns:c16="http://schemas.microsoft.com/office/drawing/2014/chart" uri="{C3380CC4-5D6E-409C-BE32-E72D297353CC}">
              <c16:uniqueId val="{00000002-9DF5-4BD7-8553-923EED858693}"/>
            </c:ext>
          </c:extLst>
        </c:ser>
        <c:dLbls>
          <c:dLblPos val="outEnd"/>
          <c:showLegendKey val="0"/>
          <c:showVal val="1"/>
          <c:showCatName val="0"/>
          <c:showSerName val="0"/>
          <c:showPercent val="0"/>
          <c:showBubbleSize val="0"/>
        </c:dLbls>
        <c:gapWidth val="150"/>
        <c:axId val="340769408"/>
        <c:axId val="346227456"/>
      </c:barChart>
      <c:catAx>
        <c:axId val="340769408"/>
        <c:scaling>
          <c:orientation val="minMax"/>
        </c:scaling>
        <c:delete val="0"/>
        <c:axPos val="b"/>
        <c:numFmt formatCode="General" sourceLinked="0"/>
        <c:majorTickMark val="out"/>
        <c:minorTickMark val="none"/>
        <c:tickLblPos val="nextTo"/>
        <c:crossAx val="346227456"/>
        <c:crosses val="autoZero"/>
        <c:auto val="1"/>
        <c:lblAlgn val="ctr"/>
        <c:lblOffset val="100"/>
        <c:noMultiLvlLbl val="0"/>
      </c:catAx>
      <c:valAx>
        <c:axId val="346227456"/>
        <c:scaling>
          <c:orientation val="minMax"/>
          <c:min val="0"/>
        </c:scaling>
        <c:delete val="0"/>
        <c:axPos val="l"/>
        <c:majorGridlines>
          <c:spPr>
            <a:ln>
              <a:solidFill>
                <a:schemeClr val="bg1">
                  <a:lumMod val="85000"/>
                </a:schemeClr>
              </a:solidFill>
            </a:ln>
          </c:spPr>
        </c:majorGridlines>
        <c:numFmt formatCode="0" sourceLinked="1"/>
        <c:majorTickMark val="out"/>
        <c:minorTickMark val="none"/>
        <c:tickLblPos val="nextTo"/>
        <c:crossAx val="340769408"/>
        <c:crosses val="autoZero"/>
        <c:crossBetween val="between"/>
      </c:valAx>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Joko Widodo - Ma'ruf Amin</c:v>
                </c:pt>
                <c:pt idx="1">
                  <c:v>Prabowo Subianto - Sandiaga Uno</c:v>
                </c:pt>
                <c:pt idx="2">
                  <c:v>TT/TJ</c:v>
                </c:pt>
              </c:strCache>
            </c:strRef>
          </c:cat>
          <c:val>
            <c:numRef>
              <c:f>Sheet1!$B$2:$B$4</c:f>
              <c:numCache>
                <c:formatCode>0.0</c:formatCode>
                <c:ptCount val="3"/>
                <c:pt idx="0">
                  <c:v>56.288342035917509</c:v>
                </c:pt>
                <c:pt idx="1">
                  <c:v>26.350577901820795</c:v>
                </c:pt>
                <c:pt idx="2">
                  <c:v>17.361080062261689</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Joko Widodo - Ma'ruf Amin</c:v>
                </c:pt>
                <c:pt idx="1">
                  <c:v>Prabowo Subianto - Sandiaga Uno</c:v>
                </c:pt>
                <c:pt idx="2">
                  <c:v>TT/TJ</c:v>
                </c:pt>
              </c:strCache>
            </c:strRef>
          </c:cat>
          <c:val>
            <c:numRef>
              <c:f>Sheet1!$B$2:$B$4</c:f>
              <c:numCache>
                <c:formatCode>0.0</c:formatCode>
                <c:ptCount val="3"/>
                <c:pt idx="0">
                  <c:v>37.734828317540014</c:v>
                </c:pt>
                <c:pt idx="1">
                  <c:v>29.443789003853823</c:v>
                </c:pt>
                <c:pt idx="2">
                  <c:v>32.82138267860617</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Joko Widodo - Ma'ruf Amin</c:v>
                </c:pt>
                <c:pt idx="1">
                  <c:v>Prabowo Subianto - Sandiaga Uno</c:v>
                </c:pt>
                <c:pt idx="2">
                  <c:v>TT/TJ</c:v>
                </c:pt>
              </c:strCache>
            </c:strRef>
          </c:cat>
          <c:val>
            <c:numRef>
              <c:f>Sheet1!$B$2:$B$4</c:f>
              <c:numCache>
                <c:formatCode>0.0</c:formatCode>
                <c:ptCount val="3"/>
                <c:pt idx="0">
                  <c:v>53.240777616667188</c:v>
                </c:pt>
                <c:pt idx="1">
                  <c:v>29.723582658701105</c:v>
                </c:pt>
                <c:pt idx="2">
                  <c:v>17.035639724631675</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Joko Widodo - Ma'ruf Amin</c:v>
                </c:pt>
                <c:pt idx="1">
                  <c:v>Prabowo Subianto - Sandiaga Uno</c:v>
                </c:pt>
                <c:pt idx="2">
                  <c:v>TT/TJ</c:v>
                </c:pt>
              </c:strCache>
            </c:strRef>
          </c:cat>
          <c:val>
            <c:numRef>
              <c:f>Sheet1!$B$2:$B$4</c:f>
              <c:numCache>
                <c:formatCode>0.0</c:formatCode>
                <c:ptCount val="3"/>
                <c:pt idx="0">
                  <c:v>23.789156402170111</c:v>
                </c:pt>
                <c:pt idx="1">
                  <c:v>13.387544665779249</c:v>
                </c:pt>
                <c:pt idx="2">
                  <c:v>62.823298932050662</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1023622047246E-2"/>
          <c:y val="4.9375000000000002E-2"/>
          <c:w val="0.91020564304461937"/>
          <c:h val="0.6387412510936133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Perindo</c:v>
                </c:pt>
                <c:pt idx="1">
                  <c:v>PDIP</c:v>
                </c:pt>
                <c:pt idx="2">
                  <c:v>Gerindra</c:v>
                </c:pt>
                <c:pt idx="3">
                  <c:v>PSI</c:v>
                </c:pt>
                <c:pt idx="4">
                  <c:v>Golkar</c:v>
                </c:pt>
                <c:pt idx="5">
                  <c:v>NasDem</c:v>
                </c:pt>
                <c:pt idx="6">
                  <c:v>Demokrat</c:v>
                </c:pt>
                <c:pt idx="7">
                  <c:v>PKB</c:v>
                </c:pt>
                <c:pt idx="8">
                  <c:v>PKS</c:v>
                </c:pt>
                <c:pt idx="9">
                  <c:v>PAN</c:v>
                </c:pt>
                <c:pt idx="10">
                  <c:v>Hanura</c:v>
                </c:pt>
                <c:pt idx="11">
                  <c:v>PPP</c:v>
                </c:pt>
                <c:pt idx="12">
                  <c:v>PBB</c:v>
                </c:pt>
                <c:pt idx="13">
                  <c:v>Berkarya</c:v>
                </c:pt>
                <c:pt idx="14">
                  <c:v>Garuda</c:v>
                </c:pt>
                <c:pt idx="15">
                  <c:v>PKPI</c:v>
                </c:pt>
                <c:pt idx="16">
                  <c:v>TT/TJ</c:v>
                </c:pt>
              </c:strCache>
            </c:strRef>
          </c:cat>
          <c:val>
            <c:numRef>
              <c:f>Sheet1!$B$2:$B$18</c:f>
              <c:numCache>
                <c:formatCode>0.0</c:formatCode>
                <c:ptCount val="17"/>
                <c:pt idx="0">
                  <c:v>24.987042642941955</c:v>
                </c:pt>
                <c:pt idx="1">
                  <c:v>13.232557623656671</c:v>
                </c:pt>
                <c:pt idx="2">
                  <c:v>9.9841114651609786</c:v>
                </c:pt>
                <c:pt idx="3">
                  <c:v>9.3144801635563699</c:v>
                </c:pt>
                <c:pt idx="4">
                  <c:v>6.1554557665458356</c:v>
                </c:pt>
                <c:pt idx="5">
                  <c:v>5.8355106295628127</c:v>
                </c:pt>
                <c:pt idx="6">
                  <c:v>3.7089154224930261</c:v>
                </c:pt>
                <c:pt idx="7">
                  <c:v>2.8168911946552835</c:v>
                </c:pt>
                <c:pt idx="8">
                  <c:v>1.8593097920453721</c:v>
                </c:pt>
                <c:pt idx="9">
                  <c:v>1.6455701237228919</c:v>
                </c:pt>
                <c:pt idx="10">
                  <c:v>0.87584714593441026</c:v>
                </c:pt>
                <c:pt idx="11">
                  <c:v>0.68237402777919076</c:v>
                </c:pt>
                <c:pt idx="12">
                  <c:v>0.26956022042925526</c:v>
                </c:pt>
                <c:pt idx="13">
                  <c:v>0.20932104537701612</c:v>
                </c:pt>
                <c:pt idx="14">
                  <c:v>0.11499510474898723</c:v>
                </c:pt>
                <c:pt idx="15">
                  <c:v>3.1309094893065902E-2</c:v>
                </c:pt>
                <c:pt idx="16">
                  <c:v>18.276748536496918</c:v>
                </c:pt>
              </c:numCache>
            </c:numRef>
          </c:val>
          <c:extLst>
            <c:ext xmlns:c16="http://schemas.microsoft.com/office/drawing/2014/chart" uri="{C3380CC4-5D6E-409C-BE32-E72D297353CC}">
              <c16:uniqueId val="{00000000-956E-4DFF-A22F-15E17172C88A}"/>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Sangat puas</c:v>
                </c:pt>
                <c:pt idx="1">
                  <c:v>Cukup puas</c:v>
                </c:pt>
                <c:pt idx="2">
                  <c:v>Kurang puas</c:v>
                </c:pt>
                <c:pt idx="3">
                  <c:v>Tidak puas sama sekali</c:v>
                </c:pt>
                <c:pt idx="4">
                  <c:v>Tidak tahu/Tidak jawab</c:v>
                </c:pt>
              </c:strCache>
            </c:strRef>
          </c:cat>
          <c:val>
            <c:numRef>
              <c:f>Sheet1!$B$2:$B$6</c:f>
              <c:numCache>
                <c:formatCode>###0.0</c:formatCode>
                <c:ptCount val="5"/>
                <c:pt idx="0">
                  <c:v>44.268787085110731</c:v>
                </c:pt>
                <c:pt idx="1">
                  <c:v>48.629141617422775</c:v>
                </c:pt>
                <c:pt idx="2">
                  <c:v>5.7662510527672035</c:v>
                </c:pt>
                <c:pt idx="3" formatCode="####.0">
                  <c:v>0.63780361782786954</c:v>
                </c:pt>
                <c:pt idx="4" formatCode="####.0">
                  <c:v>0.69801662687142096</c:v>
                </c:pt>
              </c:numCache>
            </c:numRef>
          </c:val>
          <c:extLst>
            <c:ext xmlns:c16="http://schemas.microsoft.com/office/drawing/2014/chart" uri="{C3380CC4-5D6E-409C-BE32-E72D297353CC}">
              <c16:uniqueId val="{00000000-475A-49BE-A72D-2CB60506D24A}"/>
            </c:ext>
          </c:extLst>
        </c:ser>
        <c:dLbls>
          <c:dLblPos val="outEnd"/>
          <c:showLegendKey val="0"/>
          <c:showVal val="1"/>
          <c:showCatName val="0"/>
          <c:showSerName val="0"/>
          <c:showPercent val="0"/>
          <c:showBubbleSize val="0"/>
        </c:dLbls>
        <c:gapWidth val="150"/>
        <c:axId val="330999680"/>
        <c:axId val="331001216"/>
      </c:barChart>
      <c:catAx>
        <c:axId val="330999680"/>
        <c:scaling>
          <c:orientation val="minMax"/>
        </c:scaling>
        <c:delete val="0"/>
        <c:axPos val="b"/>
        <c:numFmt formatCode="General" sourceLinked="0"/>
        <c:majorTickMark val="out"/>
        <c:minorTickMark val="none"/>
        <c:tickLblPos val="nextTo"/>
        <c:crossAx val="331001216"/>
        <c:crosses val="autoZero"/>
        <c:auto val="1"/>
        <c:lblAlgn val="ctr"/>
        <c:lblOffset val="100"/>
        <c:noMultiLvlLbl val="0"/>
      </c:catAx>
      <c:valAx>
        <c:axId val="331001216"/>
        <c:scaling>
          <c:orientation val="minMax"/>
        </c:scaling>
        <c:delete val="0"/>
        <c:axPos val="l"/>
        <c:numFmt formatCode="###0.0" sourceLinked="1"/>
        <c:majorTickMark val="out"/>
        <c:minorTickMark val="none"/>
        <c:tickLblPos val="nextTo"/>
        <c:crossAx val="33099968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1023622047246E-2"/>
          <c:y val="4.9375000000000002E-2"/>
          <c:w val="0.91020564304461937"/>
          <c:h val="0.6387412510936133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PDIP</c:v>
                </c:pt>
                <c:pt idx="1">
                  <c:v>Gerindra</c:v>
                </c:pt>
                <c:pt idx="2">
                  <c:v>Perindo</c:v>
                </c:pt>
                <c:pt idx="3">
                  <c:v>PSI</c:v>
                </c:pt>
                <c:pt idx="4">
                  <c:v>Golkar</c:v>
                </c:pt>
                <c:pt idx="5">
                  <c:v>PKS</c:v>
                </c:pt>
                <c:pt idx="6">
                  <c:v>Demokrat</c:v>
                </c:pt>
                <c:pt idx="7">
                  <c:v>NasDem</c:v>
                </c:pt>
                <c:pt idx="8">
                  <c:v>PKB</c:v>
                </c:pt>
                <c:pt idx="9">
                  <c:v>PAN</c:v>
                </c:pt>
                <c:pt idx="10">
                  <c:v>PPP</c:v>
                </c:pt>
                <c:pt idx="11">
                  <c:v>Hanura</c:v>
                </c:pt>
                <c:pt idx="12">
                  <c:v>PBB</c:v>
                </c:pt>
                <c:pt idx="13">
                  <c:v>Garuda</c:v>
                </c:pt>
                <c:pt idx="14">
                  <c:v>Berkarya</c:v>
                </c:pt>
                <c:pt idx="15">
                  <c:v>PKPI</c:v>
                </c:pt>
                <c:pt idx="16">
                  <c:v>TT/TJ</c:v>
                </c:pt>
              </c:strCache>
            </c:strRef>
          </c:cat>
          <c:val>
            <c:numRef>
              <c:f>Sheet1!$B$2:$B$18</c:f>
              <c:numCache>
                <c:formatCode>0.0</c:formatCode>
                <c:ptCount val="17"/>
                <c:pt idx="0">
                  <c:v>13.298811624640363</c:v>
                </c:pt>
                <c:pt idx="1">
                  <c:v>11.060496744125347</c:v>
                </c:pt>
                <c:pt idx="2">
                  <c:v>7.7273223074911783</c:v>
                </c:pt>
                <c:pt idx="3">
                  <c:v>4.8455996278547149</c:v>
                </c:pt>
                <c:pt idx="4">
                  <c:v>4.6994303025020931</c:v>
                </c:pt>
                <c:pt idx="5">
                  <c:v>3.1757508224242832</c:v>
                </c:pt>
                <c:pt idx="6">
                  <c:v>3.0350072304741764</c:v>
                </c:pt>
                <c:pt idx="7">
                  <c:v>2.9982229322526144</c:v>
                </c:pt>
                <c:pt idx="8">
                  <c:v>2.6428656666185928</c:v>
                </c:pt>
                <c:pt idx="9">
                  <c:v>1.6550705450828431</c:v>
                </c:pt>
                <c:pt idx="10">
                  <c:v>0.79438986389725241</c:v>
                </c:pt>
                <c:pt idx="11">
                  <c:v>0.6248034258340166</c:v>
                </c:pt>
                <c:pt idx="12">
                  <c:v>0.32951401770342814</c:v>
                </c:pt>
                <c:pt idx="13">
                  <c:v>0.11152250227456487</c:v>
                </c:pt>
                <c:pt idx="14">
                  <c:v>0.10367383011630101</c:v>
                </c:pt>
                <c:pt idx="15">
                  <c:v>3.1309094893065902E-2</c:v>
                </c:pt>
                <c:pt idx="16">
                  <c:v>42.866209461815174</c:v>
                </c:pt>
              </c:numCache>
            </c:numRef>
          </c:val>
          <c:extLst>
            <c:ext xmlns:c16="http://schemas.microsoft.com/office/drawing/2014/chart" uri="{C3380CC4-5D6E-409C-BE32-E72D297353CC}">
              <c16:uniqueId val="{00000000-0683-45CB-90B1-71EB57F9CBB0}"/>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1023622047246E-2"/>
          <c:y val="4.9375000000000002E-2"/>
          <c:w val="0.91020564304461937"/>
          <c:h val="0.6387412510936133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PDIP</c:v>
                </c:pt>
                <c:pt idx="1">
                  <c:v>Golkar</c:v>
                </c:pt>
                <c:pt idx="2">
                  <c:v>Gerindra</c:v>
                </c:pt>
                <c:pt idx="3">
                  <c:v>PKB</c:v>
                </c:pt>
                <c:pt idx="4">
                  <c:v>PKS</c:v>
                </c:pt>
                <c:pt idx="5">
                  <c:v>Demokrat</c:v>
                </c:pt>
                <c:pt idx="6">
                  <c:v>NasDem</c:v>
                </c:pt>
                <c:pt idx="7">
                  <c:v>PAN</c:v>
                </c:pt>
                <c:pt idx="8">
                  <c:v>Perindo</c:v>
                </c:pt>
                <c:pt idx="9">
                  <c:v>PPP</c:v>
                </c:pt>
                <c:pt idx="10">
                  <c:v>PSI</c:v>
                </c:pt>
                <c:pt idx="11">
                  <c:v>Hanura</c:v>
                </c:pt>
                <c:pt idx="12">
                  <c:v>PBB</c:v>
                </c:pt>
                <c:pt idx="13">
                  <c:v>Berkarya</c:v>
                </c:pt>
                <c:pt idx="14">
                  <c:v>PKPI</c:v>
                </c:pt>
                <c:pt idx="15">
                  <c:v>Garuda</c:v>
                </c:pt>
                <c:pt idx="16">
                  <c:v>TT/TJ</c:v>
                </c:pt>
              </c:strCache>
            </c:strRef>
          </c:cat>
          <c:val>
            <c:numRef>
              <c:f>Sheet1!$B$2:$B$18</c:f>
              <c:numCache>
                <c:formatCode>0.0</c:formatCode>
                <c:ptCount val="17"/>
                <c:pt idx="0">
                  <c:v>24.969661242285596</c:v>
                </c:pt>
                <c:pt idx="1">
                  <c:v>11.384312517727659</c:v>
                </c:pt>
                <c:pt idx="2">
                  <c:v>11.271661694877675</c:v>
                </c:pt>
                <c:pt idx="3">
                  <c:v>7.6920102987832264</c:v>
                </c:pt>
                <c:pt idx="4">
                  <c:v>5.8646550605321881</c:v>
                </c:pt>
                <c:pt idx="5">
                  <c:v>5.4223776399451413</c:v>
                </c:pt>
                <c:pt idx="6">
                  <c:v>5.3124423077390333</c:v>
                </c:pt>
                <c:pt idx="7">
                  <c:v>3.9746248111687459</c:v>
                </c:pt>
                <c:pt idx="8">
                  <c:v>2.3344476586751215</c:v>
                </c:pt>
                <c:pt idx="9">
                  <c:v>2.0653391517081352</c:v>
                </c:pt>
                <c:pt idx="10">
                  <c:v>1.1837430157577311</c:v>
                </c:pt>
                <c:pt idx="11">
                  <c:v>1.0662237697594461</c:v>
                </c:pt>
                <c:pt idx="12">
                  <c:v>0.4691841622370172</c:v>
                </c:pt>
                <c:pt idx="13">
                  <c:v>0.44926272734918499</c:v>
                </c:pt>
                <c:pt idx="14">
                  <c:v>0.12455246235288844</c:v>
                </c:pt>
                <c:pt idx="15">
                  <c:v>9.8310067356592618E-2</c:v>
                </c:pt>
                <c:pt idx="16">
                  <c:v>16.317191411744652</c:v>
                </c:pt>
              </c:numCache>
            </c:numRef>
          </c:val>
          <c:extLst>
            <c:ext xmlns:c16="http://schemas.microsoft.com/office/drawing/2014/chart" uri="{C3380CC4-5D6E-409C-BE32-E72D297353CC}">
              <c16:uniqueId val="{00000000-B217-44D3-9281-E08594AB1C1E}"/>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61023622047246E-2"/>
          <c:y val="4.9375000000000002E-2"/>
          <c:w val="0.91020564304461937"/>
          <c:h val="0.6387412510936133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PDIP</c:v>
                </c:pt>
                <c:pt idx="1">
                  <c:v>Golkar</c:v>
                </c:pt>
                <c:pt idx="2">
                  <c:v>Gerindra</c:v>
                </c:pt>
                <c:pt idx="3">
                  <c:v>PKB</c:v>
                </c:pt>
                <c:pt idx="4">
                  <c:v>PKS</c:v>
                </c:pt>
                <c:pt idx="5">
                  <c:v>NasDem</c:v>
                </c:pt>
                <c:pt idx="6">
                  <c:v>Demokrat</c:v>
                </c:pt>
                <c:pt idx="7">
                  <c:v>PAN</c:v>
                </c:pt>
                <c:pt idx="8">
                  <c:v>PPP</c:v>
                </c:pt>
                <c:pt idx="9">
                  <c:v>Perindo</c:v>
                </c:pt>
                <c:pt idx="10">
                  <c:v>Hanura</c:v>
                </c:pt>
                <c:pt idx="11">
                  <c:v>PSI</c:v>
                </c:pt>
                <c:pt idx="12">
                  <c:v>Berkarya</c:v>
                </c:pt>
                <c:pt idx="13">
                  <c:v>PBB</c:v>
                </c:pt>
                <c:pt idx="14">
                  <c:v>PKPI</c:v>
                </c:pt>
                <c:pt idx="15">
                  <c:v>Garuda</c:v>
                </c:pt>
                <c:pt idx="16">
                  <c:v>TT/TJ</c:v>
                </c:pt>
              </c:strCache>
            </c:strRef>
          </c:cat>
          <c:val>
            <c:numRef>
              <c:f>Sheet1!$B$2:$B$18</c:f>
              <c:numCache>
                <c:formatCode>0.0</c:formatCode>
                <c:ptCount val="17"/>
                <c:pt idx="0">
                  <c:v>12.472030551503021</c:v>
                </c:pt>
                <c:pt idx="1">
                  <c:v>6.4184438020631829</c:v>
                </c:pt>
                <c:pt idx="2">
                  <c:v>6.0190026091310189</c:v>
                </c:pt>
                <c:pt idx="3">
                  <c:v>4.412933723374346</c:v>
                </c:pt>
                <c:pt idx="4">
                  <c:v>4.0113650657293913</c:v>
                </c:pt>
                <c:pt idx="5">
                  <c:v>3.4299110924399523</c:v>
                </c:pt>
                <c:pt idx="6">
                  <c:v>2.7697595551871186</c:v>
                </c:pt>
                <c:pt idx="7">
                  <c:v>2.0070655802753343</c:v>
                </c:pt>
                <c:pt idx="8">
                  <c:v>1.9932544058160693</c:v>
                </c:pt>
                <c:pt idx="9">
                  <c:v>1.3608854584962653</c:v>
                </c:pt>
                <c:pt idx="10">
                  <c:v>1.1596456824152641</c:v>
                </c:pt>
                <c:pt idx="11">
                  <c:v>0.49714514008235194</c:v>
                </c:pt>
                <c:pt idx="12">
                  <c:v>0.33637173260399894</c:v>
                </c:pt>
                <c:pt idx="13">
                  <c:v>0.20686349429294029</c:v>
                </c:pt>
                <c:pt idx="14">
                  <c:v>0.13420855271816276</c:v>
                </c:pt>
                <c:pt idx="15">
                  <c:v>0.1154005275477399</c:v>
                </c:pt>
                <c:pt idx="16">
                  <c:v>52.655713026323873</c:v>
                </c:pt>
              </c:numCache>
            </c:numRef>
          </c:val>
          <c:extLst>
            <c:ext xmlns:c16="http://schemas.microsoft.com/office/drawing/2014/chart" uri="{C3380CC4-5D6E-409C-BE32-E72D297353CC}">
              <c16:uniqueId val="{00000000-BF1F-4378-830B-CEE95411234D}"/>
            </c:ext>
          </c:extLst>
        </c:ser>
        <c:dLbls>
          <c:dLblPos val="outEnd"/>
          <c:showLegendKey val="0"/>
          <c:showVal val="1"/>
          <c:showCatName val="0"/>
          <c:showSerName val="0"/>
          <c:showPercent val="0"/>
          <c:showBubbleSize val="0"/>
        </c:dLbls>
        <c:gapWidth val="150"/>
        <c:axId val="328608000"/>
        <c:axId val="328630272"/>
      </c:barChart>
      <c:catAx>
        <c:axId val="3286080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28630272"/>
        <c:crosses val="autoZero"/>
        <c:auto val="1"/>
        <c:lblAlgn val="ctr"/>
        <c:lblOffset val="100"/>
        <c:noMultiLvlLbl val="0"/>
      </c:catAx>
      <c:valAx>
        <c:axId val="328630272"/>
        <c:scaling>
          <c:orientation val="minMax"/>
          <c:max val="100"/>
        </c:scaling>
        <c:delete val="0"/>
        <c:axPos val="l"/>
        <c:numFmt formatCode="0" sourceLinked="0"/>
        <c:majorTickMark val="out"/>
        <c:minorTickMark val="none"/>
        <c:tickLblPos val="nextTo"/>
        <c:crossAx val="3286080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44.09009911981871</c:v>
                </c:pt>
                <c:pt idx="1">
                  <c:v>55.909900880181283</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18.673500170756952</c:v>
                </c:pt>
                <c:pt idx="1">
                  <c:v>69.296949388917383</c:v>
                </c:pt>
                <c:pt idx="2">
                  <c:v>12.029550440325655</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35.453500341310217</c:v>
                </c:pt>
                <c:pt idx="1">
                  <c:v>64.546499658689783</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33.069421030379047</c:v>
                </c:pt>
                <c:pt idx="1">
                  <c:v>56.22769604264105</c:v>
                </c:pt>
                <c:pt idx="2">
                  <c:v>10.702882926979894</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33.627697334442466</c:v>
                </c:pt>
                <c:pt idx="1">
                  <c:v>66.372302665557527</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18.880898526599413</c:v>
                </c:pt>
                <c:pt idx="1">
                  <c:v>72.499876176470138</c:v>
                </c:pt>
                <c:pt idx="2">
                  <c:v>8.6192252969304537</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25.162476970004754</c:v>
                </c:pt>
                <c:pt idx="1">
                  <c:v>74.837523029995253</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Pilpres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Sangat yakin</c:v>
                </c:pt>
                <c:pt idx="1">
                  <c:v>Cukup yakin</c:v>
                </c:pt>
                <c:pt idx="2">
                  <c:v>Kurang yakin</c:v>
                </c:pt>
                <c:pt idx="3">
                  <c:v>Tidak yakin sama sekali</c:v>
                </c:pt>
                <c:pt idx="4">
                  <c:v>Tidak tahu/Tidak jawab</c:v>
                </c:pt>
              </c:strCache>
            </c:strRef>
          </c:cat>
          <c:val>
            <c:numRef>
              <c:f>Sheet1!$B$2:$B$6</c:f>
              <c:numCache>
                <c:formatCode>###0.0</c:formatCode>
                <c:ptCount val="5"/>
                <c:pt idx="0">
                  <c:v>53.363135707449558</c:v>
                </c:pt>
                <c:pt idx="1">
                  <c:v>41.065860371214072</c:v>
                </c:pt>
                <c:pt idx="2">
                  <c:v>4.0194578673425898</c:v>
                </c:pt>
                <c:pt idx="3" formatCode="####.0">
                  <c:v>0.28177377149009558</c:v>
                </c:pt>
                <c:pt idx="4">
                  <c:v>1.2697722825037374</c:v>
                </c:pt>
              </c:numCache>
            </c:numRef>
          </c:val>
          <c:extLst>
            <c:ext xmlns:c16="http://schemas.microsoft.com/office/drawing/2014/chart" uri="{C3380CC4-5D6E-409C-BE32-E72D297353CC}">
              <c16:uniqueId val="{00000000-3DF6-4BDE-B244-BA52FAF91F9C}"/>
            </c:ext>
          </c:extLst>
        </c:ser>
        <c:ser>
          <c:idx val="1"/>
          <c:order val="1"/>
          <c:tx>
            <c:strRef>
              <c:f>Sheet1!$C$1</c:f>
              <c:strCache>
                <c:ptCount val="1"/>
                <c:pt idx="0">
                  <c:v>Pileg</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Sangat yakin</c:v>
                </c:pt>
                <c:pt idx="1">
                  <c:v>Cukup yakin</c:v>
                </c:pt>
                <c:pt idx="2">
                  <c:v>Kurang yakin</c:v>
                </c:pt>
                <c:pt idx="3">
                  <c:v>Tidak yakin sama sekali</c:v>
                </c:pt>
                <c:pt idx="4">
                  <c:v>Tidak tahu/Tidak jawab</c:v>
                </c:pt>
              </c:strCache>
            </c:strRef>
          </c:cat>
          <c:val>
            <c:numRef>
              <c:f>Sheet1!$C$2:$C$6</c:f>
              <c:numCache>
                <c:formatCode>###0.0</c:formatCode>
                <c:ptCount val="5"/>
                <c:pt idx="0">
                  <c:v>32.313073226207962</c:v>
                </c:pt>
                <c:pt idx="1">
                  <c:v>47.31317343078122</c:v>
                </c:pt>
                <c:pt idx="2">
                  <c:v>15.854302118641206</c:v>
                </c:pt>
                <c:pt idx="3">
                  <c:v>1.7361346656087666</c:v>
                </c:pt>
                <c:pt idx="4">
                  <c:v>2.7833165587608923</c:v>
                </c:pt>
              </c:numCache>
            </c:numRef>
          </c:val>
          <c:extLst>
            <c:ext xmlns:c16="http://schemas.microsoft.com/office/drawing/2014/chart" uri="{C3380CC4-5D6E-409C-BE32-E72D297353CC}">
              <c16:uniqueId val="{00000001-3DF6-4BDE-B244-BA52FAF91F9C}"/>
            </c:ext>
          </c:extLst>
        </c:ser>
        <c:dLbls>
          <c:dLblPos val="outEnd"/>
          <c:showLegendKey val="0"/>
          <c:showVal val="1"/>
          <c:showCatName val="0"/>
          <c:showSerName val="0"/>
          <c:showPercent val="0"/>
          <c:showBubbleSize val="0"/>
        </c:dLbls>
        <c:gapWidth val="150"/>
        <c:axId val="331860992"/>
        <c:axId val="331969280"/>
      </c:barChart>
      <c:catAx>
        <c:axId val="331860992"/>
        <c:scaling>
          <c:orientation val="minMax"/>
        </c:scaling>
        <c:delete val="0"/>
        <c:axPos val="b"/>
        <c:numFmt formatCode="General" sourceLinked="0"/>
        <c:majorTickMark val="out"/>
        <c:minorTickMark val="none"/>
        <c:tickLblPos val="nextTo"/>
        <c:crossAx val="331969280"/>
        <c:crosses val="autoZero"/>
        <c:auto val="1"/>
        <c:lblAlgn val="ctr"/>
        <c:lblOffset val="100"/>
        <c:noMultiLvlLbl val="0"/>
      </c:catAx>
      <c:valAx>
        <c:axId val="331969280"/>
        <c:scaling>
          <c:orientation val="minMax"/>
        </c:scaling>
        <c:delete val="0"/>
        <c:axPos val="l"/>
        <c:numFmt formatCode="###0.0" sourceLinked="1"/>
        <c:majorTickMark val="out"/>
        <c:minorTickMark val="none"/>
        <c:tickLblPos val="nextTo"/>
        <c:crossAx val="331860992"/>
        <c:crosses val="autoZero"/>
        <c:crossBetween val="between"/>
      </c:valAx>
    </c:plotArea>
    <c:legend>
      <c:legendPos val="t"/>
      <c:overlay val="0"/>
    </c:legend>
    <c:plotVisOnly val="1"/>
    <c:dispBlanksAs val="gap"/>
    <c:showDLblsOverMax val="0"/>
  </c:chart>
  <c:txPr>
    <a:bodyPr/>
    <a:lstStyle/>
    <a:p>
      <a:pPr>
        <a:defRPr sz="14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28.988317290661715</c:v>
                </c:pt>
                <c:pt idx="1">
                  <c:v>63.612558347391527</c:v>
                </c:pt>
                <c:pt idx="2">
                  <c:v>7.3991243619467593</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36.550027961017769</c:v>
                </c:pt>
                <c:pt idx="1">
                  <c:v>63.449972038982239</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71.240972050174832</c:v>
                </c:pt>
                <c:pt idx="1">
                  <c:v>17.998471879559698</c:v>
                </c:pt>
                <c:pt idx="2">
                  <c:v>10.760556070265457</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38.280501202671509</c:v>
                </c:pt>
                <c:pt idx="1">
                  <c:v>61.719498797328406</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45.835485313420833</c:v>
                </c:pt>
                <c:pt idx="1">
                  <c:v>36.759951170464689</c:v>
                </c:pt>
                <c:pt idx="2">
                  <c:v>17.404563516114475</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38.50222075141869</c:v>
                </c:pt>
                <c:pt idx="1">
                  <c:v>61.49777924858131</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58.694970460406729</c:v>
                </c:pt>
                <c:pt idx="1">
                  <c:v>27.836369120481283</c:v>
                </c:pt>
                <c:pt idx="2">
                  <c:v>13.468660419111981</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4B-46CA-8DED-B701B2742D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4B-46CA-8DED-B701B2742DA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7E4B-46CA-8DED-B701B2742DAC}"/>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E4B-46CA-8DED-B701B2742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Ya</c:v>
                </c:pt>
                <c:pt idx="1">
                  <c:v>Tidak</c:v>
                </c:pt>
              </c:strCache>
            </c:strRef>
          </c:cat>
          <c:val>
            <c:numRef>
              <c:f>Sheet1!$B$2:$B$3</c:f>
              <c:numCache>
                <c:formatCode>General</c:formatCode>
                <c:ptCount val="2"/>
                <c:pt idx="0">
                  <c:v>46.984258120288672</c:v>
                </c:pt>
                <c:pt idx="1">
                  <c:v>53.015741879711335</c:v>
                </c:pt>
              </c:numCache>
            </c:numRef>
          </c:val>
          <c:extLst>
            <c:ext xmlns:c16="http://schemas.microsoft.com/office/drawing/2014/chart" uri="{C3380CC4-5D6E-409C-BE32-E72D297353CC}">
              <c16:uniqueId val="{00000000-7E4B-46CA-8DED-B701B2742D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Percaya</c:v>
                </c:pt>
                <c:pt idx="1">
                  <c:v>Tidak</c:v>
                </c:pt>
                <c:pt idx="2">
                  <c:v>Tidak jawab</c:v>
                </c:pt>
              </c:strCache>
            </c:strRef>
          </c:cat>
          <c:val>
            <c:numRef>
              <c:f>Sheet1!$B$2:$B$4</c:f>
              <c:numCache>
                <c:formatCode>General</c:formatCode>
                <c:ptCount val="3"/>
                <c:pt idx="0">
                  <c:v>73.5493273416959</c:v>
                </c:pt>
                <c:pt idx="1">
                  <c:v>20.226050832864654</c:v>
                </c:pt>
                <c:pt idx="2">
                  <c:v>6.2246218254394421</c:v>
                </c:pt>
              </c:numCache>
            </c:numRef>
          </c:val>
          <c:extLst>
            <c:ext xmlns:c16="http://schemas.microsoft.com/office/drawing/2014/chart" uri="{C3380CC4-5D6E-409C-BE32-E72D297353CC}">
              <c16:uniqueId val="{00000000-E108-470F-9DE2-C55D52317768}"/>
            </c:ext>
          </c:extLst>
        </c:ser>
        <c:dLbls>
          <c:dLblPos val="outEnd"/>
          <c:showLegendKey val="0"/>
          <c:showVal val="1"/>
          <c:showCatName val="0"/>
          <c:showSerName val="0"/>
          <c:showPercent val="0"/>
          <c:showBubbleSize val="0"/>
        </c:dLbls>
        <c:gapWidth val="219"/>
        <c:overlap val="-27"/>
        <c:axId val="772899224"/>
        <c:axId val="772902176"/>
      </c:barChart>
      <c:catAx>
        <c:axId val="77289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902176"/>
        <c:crosses val="autoZero"/>
        <c:auto val="1"/>
        <c:lblAlgn val="ctr"/>
        <c:lblOffset val="100"/>
        <c:noMultiLvlLbl val="0"/>
      </c:catAx>
      <c:valAx>
        <c:axId val="7729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289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Joko Widodo dan Ma'ruf Amin</c:v>
                </c:pt>
              </c:strCache>
            </c:strRef>
          </c:tx>
          <c:spPr>
            <a:solidFill>
              <a:srgbClr val="00B0F0"/>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Exit Poll Original</c:v>
                </c:pt>
                <c:pt idx="1">
                  <c:v>Exit Poll dengan undecided diprediksi</c:v>
                </c:pt>
                <c:pt idx="2">
                  <c:v>Quick Count</c:v>
                </c:pt>
              </c:strCache>
            </c:strRef>
          </c:cat>
          <c:val>
            <c:numRef>
              <c:f>Sheet1!$B$2:$D$2</c:f>
              <c:numCache>
                <c:formatCode>0.0</c:formatCode>
                <c:ptCount val="3"/>
                <c:pt idx="0">
                  <c:v>46.792919772934077</c:v>
                </c:pt>
                <c:pt idx="1">
                  <c:v>55</c:v>
                </c:pt>
                <c:pt idx="2" formatCode="0.00">
                  <c:v>54.89</c:v>
                </c:pt>
              </c:numCache>
            </c:numRef>
          </c:val>
          <c:extLst>
            <c:ext xmlns:c16="http://schemas.microsoft.com/office/drawing/2014/chart" uri="{C3380CC4-5D6E-409C-BE32-E72D297353CC}">
              <c16:uniqueId val="{00000000-6A35-4B62-A407-2F0AE9E1E0AD}"/>
            </c:ext>
          </c:extLst>
        </c:ser>
        <c:ser>
          <c:idx val="1"/>
          <c:order val="1"/>
          <c:tx>
            <c:strRef>
              <c:f>Sheet1!$A$3</c:f>
              <c:strCache>
                <c:ptCount val="1"/>
                <c:pt idx="0">
                  <c:v>Prabowo Subianto dan Sandiaga Salahuddin Uno</c:v>
                </c:pt>
              </c:strCache>
            </c:strRef>
          </c:tx>
          <c:spPr>
            <a:solidFill>
              <a:schemeClr val="accent2"/>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Exit Poll Original</c:v>
                </c:pt>
                <c:pt idx="1">
                  <c:v>Exit Poll dengan undecided diprediksi</c:v>
                </c:pt>
                <c:pt idx="2">
                  <c:v>Quick Count</c:v>
                </c:pt>
              </c:strCache>
            </c:strRef>
          </c:cat>
          <c:val>
            <c:numRef>
              <c:f>Sheet1!$B$3:$D$3</c:f>
              <c:numCache>
                <c:formatCode>0.0</c:formatCode>
                <c:ptCount val="3"/>
                <c:pt idx="0">
                  <c:v>38.431539713532928</c:v>
                </c:pt>
                <c:pt idx="1">
                  <c:v>45</c:v>
                </c:pt>
                <c:pt idx="2" formatCode="0.00">
                  <c:v>45.11</c:v>
                </c:pt>
              </c:numCache>
            </c:numRef>
          </c:val>
          <c:extLst>
            <c:ext xmlns:c16="http://schemas.microsoft.com/office/drawing/2014/chart" uri="{C3380CC4-5D6E-409C-BE32-E72D297353CC}">
              <c16:uniqueId val="{00000001-6A35-4B62-A407-2F0AE9E1E0AD}"/>
            </c:ext>
          </c:extLst>
        </c:ser>
        <c:ser>
          <c:idx val="2"/>
          <c:order val="2"/>
          <c:tx>
            <c:strRef>
              <c:f>Sheet1!$A$4</c:f>
              <c:strCache>
                <c:ptCount val="1"/>
                <c:pt idx="0">
                  <c:v>Tidak tahu/rahasia</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Exit Poll Original</c:v>
                </c:pt>
                <c:pt idx="1">
                  <c:v>Exit Poll dengan undecided diprediksi</c:v>
                </c:pt>
                <c:pt idx="2">
                  <c:v>Quick Count</c:v>
                </c:pt>
              </c:strCache>
            </c:strRef>
          </c:cat>
          <c:val>
            <c:numRef>
              <c:f>Sheet1!$B$4:$D$4</c:f>
              <c:numCache>
                <c:formatCode>General</c:formatCode>
                <c:ptCount val="3"/>
                <c:pt idx="0" formatCode="0.0">
                  <c:v>14.775540513532995</c:v>
                </c:pt>
              </c:numCache>
            </c:numRef>
          </c:val>
          <c:extLst>
            <c:ext xmlns:c16="http://schemas.microsoft.com/office/drawing/2014/chart" uri="{C3380CC4-5D6E-409C-BE32-E72D297353CC}">
              <c16:uniqueId val="{00000000-F078-4B5B-89D3-A6A2C5C67DA6}"/>
            </c:ext>
          </c:extLst>
        </c:ser>
        <c:dLbls>
          <c:dLblPos val="outEnd"/>
          <c:showLegendKey val="0"/>
          <c:showVal val="1"/>
          <c:showCatName val="0"/>
          <c:showSerName val="0"/>
          <c:showPercent val="0"/>
          <c:showBubbleSize val="0"/>
        </c:dLbls>
        <c:gapWidth val="219"/>
        <c:overlap val="-27"/>
        <c:axId val="332248192"/>
        <c:axId val="332250496"/>
      </c:barChart>
      <c:catAx>
        <c:axId val="33224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2250496"/>
        <c:crosses val="autoZero"/>
        <c:auto val="1"/>
        <c:lblAlgn val="ctr"/>
        <c:lblOffset val="100"/>
        <c:noMultiLvlLbl val="0"/>
      </c:catAx>
      <c:valAx>
        <c:axId val="332250496"/>
        <c:scaling>
          <c:orientation val="minMax"/>
        </c:scaling>
        <c:delete val="1"/>
        <c:axPos val="l"/>
        <c:numFmt formatCode="0" sourceLinked="0"/>
        <c:majorTickMark val="none"/>
        <c:minorTickMark val="none"/>
        <c:tickLblPos val="nextTo"/>
        <c:crossAx val="332248192"/>
        <c:crosses val="autoZero"/>
        <c:crossBetween val="between"/>
      </c:valAx>
      <c:spPr>
        <a:noFill/>
        <a:ln>
          <a:noFill/>
        </a:ln>
        <a:effectLst/>
      </c:spPr>
    </c:plotArea>
    <c:legend>
      <c:legendPos val="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Sejak beberapa bulan yang lalu</c:v>
                </c:pt>
                <c:pt idx="1">
                  <c:v>Sebulan yang lalu</c:v>
                </c:pt>
                <c:pt idx="2">
                  <c:v>Sekitar 2 minggu yang lalu</c:v>
                </c:pt>
                <c:pt idx="3">
                  <c:v>Ketika masa tenang beberapa hari lalu</c:v>
                </c:pt>
                <c:pt idx="4">
                  <c:v>Tadi malam</c:v>
                </c:pt>
                <c:pt idx="5">
                  <c:v>Pagi ini sebelum ke TPS</c:v>
                </c:pt>
                <c:pt idx="6">
                  <c:v>Ketika berada di bilik suara</c:v>
                </c:pt>
                <c:pt idx="7">
                  <c:v>tidak jawab</c:v>
                </c:pt>
              </c:strCache>
            </c:strRef>
          </c:cat>
          <c:val>
            <c:numRef>
              <c:f>Sheet1!$B$2:$B$9</c:f>
              <c:numCache>
                <c:formatCode>General</c:formatCode>
                <c:ptCount val="8"/>
                <c:pt idx="0">
                  <c:v>72.150234077069385</c:v>
                </c:pt>
                <c:pt idx="1">
                  <c:v>8.3264127695322561</c:v>
                </c:pt>
                <c:pt idx="2">
                  <c:v>10.060370935454939</c:v>
                </c:pt>
                <c:pt idx="3">
                  <c:v>2.7955312766161931</c:v>
                </c:pt>
                <c:pt idx="4">
                  <c:v>1.6079398124895437</c:v>
                </c:pt>
                <c:pt idx="5">
                  <c:v>2.4932131744755841</c:v>
                </c:pt>
                <c:pt idx="6">
                  <c:v>1.4504199039942089</c:v>
                </c:pt>
                <c:pt idx="7">
                  <c:v>1.1158780503679213</c:v>
                </c:pt>
              </c:numCache>
            </c:numRef>
          </c:val>
          <c:extLst>
            <c:ext xmlns:c16="http://schemas.microsoft.com/office/drawing/2014/chart" uri="{C3380CC4-5D6E-409C-BE32-E72D297353CC}">
              <c16:uniqueId val="{00000000-BB17-460E-9154-8431465115DA}"/>
            </c:ext>
          </c:extLst>
        </c:ser>
        <c:dLbls>
          <c:dLblPos val="outEnd"/>
          <c:showLegendKey val="0"/>
          <c:showVal val="1"/>
          <c:showCatName val="0"/>
          <c:showSerName val="0"/>
          <c:showPercent val="0"/>
          <c:showBubbleSize val="0"/>
        </c:dLbls>
        <c:gapWidth val="150"/>
        <c:axId val="332604928"/>
        <c:axId val="332632448"/>
      </c:barChart>
      <c:catAx>
        <c:axId val="332604928"/>
        <c:scaling>
          <c:orientation val="maxMin"/>
        </c:scaling>
        <c:delete val="0"/>
        <c:axPos val="l"/>
        <c:numFmt formatCode="General" sourceLinked="0"/>
        <c:majorTickMark val="out"/>
        <c:minorTickMark val="none"/>
        <c:tickLblPos val="nextTo"/>
        <c:crossAx val="332632448"/>
        <c:crosses val="autoZero"/>
        <c:auto val="1"/>
        <c:lblAlgn val="ctr"/>
        <c:lblOffset val="100"/>
        <c:noMultiLvlLbl val="0"/>
      </c:catAx>
      <c:valAx>
        <c:axId val="332632448"/>
        <c:scaling>
          <c:orientation val="minMax"/>
        </c:scaling>
        <c:delete val="0"/>
        <c:axPos val="b"/>
        <c:numFmt formatCode="General" sourceLinked="1"/>
        <c:majorTickMark val="out"/>
        <c:minorTickMark val="none"/>
        <c:tickLblPos val="nextTo"/>
        <c:crossAx val="332604928"/>
        <c:crosses val="max"/>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26068343398822"/>
          <c:y val="3.1609195402298854E-2"/>
          <c:w val="0.47079925082180257"/>
          <c:h val="0.91061317766313699"/>
        </c:manualLayout>
      </c:layout>
      <c:barChart>
        <c:barDir val="bar"/>
        <c:grouping val="clustered"/>
        <c:varyColors val="0"/>
        <c:ser>
          <c:idx val="0"/>
          <c:order val="0"/>
          <c:tx>
            <c:strRef>
              <c:f>Sheet1!$B$1</c:f>
              <c:strCache>
                <c:ptCount val="1"/>
                <c:pt idx="0">
                  <c:v>Jokowi-Amin</c:v>
                </c:pt>
              </c:strCache>
            </c:strRef>
          </c:tx>
          <c:invertIfNegative val="0"/>
          <c:dLbls>
            <c:numFmt formatCode="#,##0" sourceLinked="0"/>
            <c:spPr>
              <a:noFill/>
              <a:ln>
                <a:noFill/>
              </a:ln>
              <a:effectLst/>
            </c:spPr>
            <c:txPr>
              <a:bodyPr/>
              <a:lstStyle/>
              <a:p>
                <a:pPr>
                  <a:defRPr sz="7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Program-program yang dijalankan atau dijanjikan paling meyakinkan</c:v>
                </c:pt>
                <c:pt idx="1">
                  <c:v>Anggota keluarga semua memilih pasangan Capres-Cawapres itu</c:v>
                </c:pt>
                <c:pt idx="2">
                  <c:v>Merakyat</c:v>
                </c:pt>
                <c:pt idx="3">
                  <c:v>Paling memperjuangkan kepentingan rakyat kecil</c:v>
                </c:pt>
                <c:pt idx="4">
                  <c:v>Paling mudah diingat dan meyakinkan karena kampanyenya lewat pawai, spanduk, iklan di TV, dll.</c:v>
                </c:pt>
                <c:pt idx="5">
                  <c:v>Sederhana</c:v>
                </c:pt>
                <c:pt idx="6">
                  <c:v>Paling memperjuangkan agama</c:v>
                </c:pt>
                <c:pt idx="7">
                  <c:v>Ketemu langsung dengan Calon Presiden atau Calon Wakil Presi</c:v>
                </c:pt>
                <c:pt idx="8">
                  <c:v>Berwibawa</c:v>
                </c:pt>
                <c:pt idx="9">
                  <c:v>Anjuran kiai/pemuka agama di daerah sini.</c:v>
                </c:pt>
                <c:pt idx="10">
                  <c:v>Semua orang di sini sepertinya memilih pasangan Capres-Cawapres tersebut</c:v>
                </c:pt>
                <c:pt idx="11">
                  <c:v>Saleh atau taat menjalankan agama</c:v>
                </c:pt>
                <c:pt idx="12">
                  <c:v>Orang pintar</c:v>
                </c:pt>
                <c:pt idx="13">
                  <c:v>Anjuran seorang pemimpin atau tokoh di sekitar sini (RT/RW/Kepala Desa/Lurah, dll.)</c:v>
                </c:pt>
                <c:pt idx="14">
                  <c:v>Paling memperjuangkan kepentingan perempuan</c:v>
                </c:pt>
                <c:pt idx="15">
                  <c:v>TT/TJ</c:v>
                </c:pt>
              </c:strCache>
            </c:strRef>
          </c:cat>
          <c:val>
            <c:numRef>
              <c:f>Sheet1!$B$2:$B$17</c:f>
              <c:numCache>
                <c:formatCode>General</c:formatCode>
                <c:ptCount val="16"/>
                <c:pt idx="0">
                  <c:v>46.738459667988131</c:v>
                </c:pt>
                <c:pt idx="1">
                  <c:v>14.055429712285124</c:v>
                </c:pt>
                <c:pt idx="2">
                  <c:v>9.9234639925010484</c:v>
                </c:pt>
                <c:pt idx="3">
                  <c:v>9.8896831073659186</c:v>
                </c:pt>
                <c:pt idx="4">
                  <c:v>9.4096650147022505</c:v>
                </c:pt>
                <c:pt idx="5">
                  <c:v>2.9293040254438827</c:v>
                </c:pt>
                <c:pt idx="6">
                  <c:v>2.2295335413133088</c:v>
                </c:pt>
                <c:pt idx="7">
                  <c:v>1.0137943450815206</c:v>
                </c:pt>
                <c:pt idx="8">
                  <c:v>0.98835208812711073</c:v>
                </c:pt>
                <c:pt idx="9">
                  <c:v>0.67909290264884059</c:v>
                </c:pt>
                <c:pt idx="10">
                  <c:v>0.66938039040860253</c:v>
                </c:pt>
                <c:pt idx="11">
                  <c:v>0.30545981224209168</c:v>
                </c:pt>
                <c:pt idx="12">
                  <c:v>0.28144345863695625</c:v>
                </c:pt>
                <c:pt idx="13">
                  <c:v>0.27963635379587759</c:v>
                </c:pt>
                <c:pt idx="14">
                  <c:v>0</c:v>
                </c:pt>
                <c:pt idx="15">
                  <c:v>0.60730158745933838</c:v>
                </c:pt>
              </c:numCache>
            </c:numRef>
          </c:val>
          <c:extLst>
            <c:ext xmlns:c16="http://schemas.microsoft.com/office/drawing/2014/chart" uri="{C3380CC4-5D6E-409C-BE32-E72D297353CC}">
              <c16:uniqueId val="{00000000-83AB-43F0-AE3B-6EB80089BE1D}"/>
            </c:ext>
          </c:extLst>
        </c:ser>
        <c:ser>
          <c:idx val="1"/>
          <c:order val="1"/>
          <c:tx>
            <c:strRef>
              <c:f>Sheet1!$C$1</c:f>
              <c:strCache>
                <c:ptCount val="1"/>
                <c:pt idx="0">
                  <c:v>Prabowo-Sandi</c:v>
                </c:pt>
              </c:strCache>
            </c:strRef>
          </c:tx>
          <c:invertIfNegative val="0"/>
          <c:dLbls>
            <c:numFmt formatCode="#,##0" sourceLinked="0"/>
            <c:spPr>
              <a:noFill/>
              <a:ln>
                <a:noFill/>
              </a:ln>
              <a:effectLst/>
            </c:spPr>
            <c:txPr>
              <a:bodyPr/>
              <a:lstStyle/>
              <a:p>
                <a:pPr>
                  <a:defRPr sz="7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Program-program yang dijalankan atau dijanjikan paling meyakinkan</c:v>
                </c:pt>
                <c:pt idx="1">
                  <c:v>Anggota keluarga semua memilih pasangan Capres-Cawapres itu</c:v>
                </c:pt>
                <c:pt idx="2">
                  <c:v>Merakyat</c:v>
                </c:pt>
                <c:pt idx="3">
                  <c:v>Paling memperjuangkan kepentingan rakyat kecil</c:v>
                </c:pt>
                <c:pt idx="4">
                  <c:v>Paling mudah diingat dan meyakinkan karena kampanyenya lewat pawai, spanduk, iklan di TV, dll.</c:v>
                </c:pt>
                <c:pt idx="5">
                  <c:v>Sederhana</c:v>
                </c:pt>
                <c:pt idx="6">
                  <c:v>Paling memperjuangkan agama</c:v>
                </c:pt>
                <c:pt idx="7">
                  <c:v>Ketemu langsung dengan Calon Presiden atau Calon Wakil Presi</c:v>
                </c:pt>
                <c:pt idx="8">
                  <c:v>Berwibawa</c:v>
                </c:pt>
                <c:pt idx="9">
                  <c:v>Anjuran kiai/pemuka agama di daerah sini.</c:v>
                </c:pt>
                <c:pt idx="10">
                  <c:v>Semua orang di sini sepertinya memilih pasangan Capres-Cawapres tersebut</c:v>
                </c:pt>
                <c:pt idx="11">
                  <c:v>Saleh atau taat menjalankan agama</c:v>
                </c:pt>
                <c:pt idx="12">
                  <c:v>Orang pintar</c:v>
                </c:pt>
                <c:pt idx="13">
                  <c:v>Anjuran seorang pemimpin atau tokoh di sekitar sini (RT/RW/Kepala Desa/Lurah, dll.)</c:v>
                </c:pt>
                <c:pt idx="14">
                  <c:v>Paling memperjuangkan kepentingan perempuan</c:v>
                </c:pt>
                <c:pt idx="15">
                  <c:v>TT/TJ</c:v>
                </c:pt>
              </c:strCache>
            </c:strRef>
          </c:cat>
          <c:val>
            <c:numRef>
              <c:f>Sheet1!$C$2:$C$17</c:f>
              <c:numCache>
                <c:formatCode>General</c:formatCode>
                <c:ptCount val="16"/>
                <c:pt idx="0">
                  <c:v>40.63417867460344</c:v>
                </c:pt>
                <c:pt idx="1">
                  <c:v>15.39303908189979</c:v>
                </c:pt>
                <c:pt idx="2">
                  <c:v>2.0686466635737633</c:v>
                </c:pt>
                <c:pt idx="3">
                  <c:v>8.4019075983278082</c:v>
                </c:pt>
                <c:pt idx="4">
                  <c:v>11.772354579902856</c:v>
                </c:pt>
                <c:pt idx="5">
                  <c:v>0.1897054951023579</c:v>
                </c:pt>
                <c:pt idx="6">
                  <c:v>7.2182882717570669</c:v>
                </c:pt>
                <c:pt idx="7">
                  <c:v>0.63940355437711438</c:v>
                </c:pt>
                <c:pt idx="8">
                  <c:v>6.58834495950068</c:v>
                </c:pt>
                <c:pt idx="9">
                  <c:v>1.7998735943947242</c:v>
                </c:pt>
                <c:pt idx="10">
                  <c:v>0.71017530560704845</c:v>
                </c:pt>
                <c:pt idx="11">
                  <c:v>0.87534995953487882</c:v>
                </c:pt>
                <c:pt idx="12">
                  <c:v>1.5757477640411444</c:v>
                </c:pt>
                <c:pt idx="13">
                  <c:v>0.11041362635511459</c:v>
                </c:pt>
                <c:pt idx="14">
                  <c:v>0.12115638258933095</c:v>
                </c:pt>
                <c:pt idx="15">
                  <c:v>1.9014144884329274</c:v>
                </c:pt>
              </c:numCache>
            </c:numRef>
          </c:val>
          <c:extLst>
            <c:ext xmlns:c16="http://schemas.microsoft.com/office/drawing/2014/chart" uri="{C3380CC4-5D6E-409C-BE32-E72D297353CC}">
              <c16:uniqueId val="{00000001-83AB-43F0-AE3B-6EB80089BE1D}"/>
            </c:ext>
          </c:extLst>
        </c:ser>
        <c:dLbls>
          <c:dLblPos val="outEnd"/>
          <c:showLegendKey val="0"/>
          <c:showVal val="1"/>
          <c:showCatName val="0"/>
          <c:showSerName val="0"/>
          <c:showPercent val="0"/>
          <c:showBubbleSize val="0"/>
        </c:dLbls>
        <c:gapWidth val="150"/>
        <c:axId val="332747136"/>
        <c:axId val="332748672"/>
      </c:barChart>
      <c:catAx>
        <c:axId val="332747136"/>
        <c:scaling>
          <c:orientation val="maxMin"/>
        </c:scaling>
        <c:delete val="0"/>
        <c:axPos val="l"/>
        <c:numFmt formatCode="General" sourceLinked="0"/>
        <c:majorTickMark val="out"/>
        <c:minorTickMark val="none"/>
        <c:tickLblPos val="nextTo"/>
        <c:txPr>
          <a:bodyPr/>
          <a:lstStyle/>
          <a:p>
            <a:pPr>
              <a:defRPr sz="800">
                <a:latin typeface="Arial Narrow" panose="020B0606020202030204" pitchFamily="34" charset="0"/>
              </a:defRPr>
            </a:pPr>
            <a:endParaRPr lang="en-US"/>
          </a:p>
        </c:txPr>
        <c:crossAx val="332748672"/>
        <c:crosses val="autoZero"/>
        <c:auto val="1"/>
        <c:lblAlgn val="ctr"/>
        <c:lblOffset val="100"/>
        <c:noMultiLvlLbl val="0"/>
      </c:catAx>
      <c:valAx>
        <c:axId val="332748672"/>
        <c:scaling>
          <c:orientation val="minMax"/>
        </c:scaling>
        <c:delete val="0"/>
        <c:axPos val="b"/>
        <c:numFmt formatCode="General" sourceLinked="1"/>
        <c:majorTickMark val="out"/>
        <c:minorTickMark val="none"/>
        <c:tickLblPos val="nextTo"/>
        <c:crossAx val="332747136"/>
        <c:crosses val="max"/>
        <c:crossBetween val="between"/>
      </c:valAx>
    </c:plotArea>
    <c:legend>
      <c:legendPos val="r"/>
      <c:overlay val="1"/>
      <c:txPr>
        <a:bodyPr/>
        <a:lstStyle/>
        <a:p>
          <a:pPr>
            <a:defRPr sz="900"/>
          </a:pPr>
          <a:endParaRPr lang="en-US"/>
        </a:p>
      </c:txPr>
    </c:legend>
    <c:plotVisOnly val="1"/>
    <c:dispBlanksAs val="gap"/>
    <c:showDLblsOverMax val="0"/>
  </c:chart>
  <c:txPr>
    <a:bodyPr/>
    <a:lstStyle/>
    <a:p>
      <a:pPr>
        <a:defRPr sz="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PKB</c:v>
                </c:pt>
                <c:pt idx="1">
                  <c:v>Gerindra</c:v>
                </c:pt>
                <c:pt idx="2">
                  <c:v>PDIP</c:v>
                </c:pt>
                <c:pt idx="3">
                  <c:v>Golkar</c:v>
                </c:pt>
                <c:pt idx="4">
                  <c:v>NasDem</c:v>
                </c:pt>
                <c:pt idx="5">
                  <c:v>Garuda</c:v>
                </c:pt>
                <c:pt idx="6">
                  <c:v>Berkarya</c:v>
                </c:pt>
                <c:pt idx="7">
                  <c:v>PKS</c:v>
                </c:pt>
                <c:pt idx="8">
                  <c:v>Perindo</c:v>
                </c:pt>
                <c:pt idx="9">
                  <c:v>PPP</c:v>
                </c:pt>
                <c:pt idx="10">
                  <c:v>PSI</c:v>
                </c:pt>
                <c:pt idx="11">
                  <c:v>PAN</c:v>
                </c:pt>
                <c:pt idx="12">
                  <c:v>Hanura</c:v>
                </c:pt>
                <c:pt idx="13">
                  <c:v>Demokrat</c:v>
                </c:pt>
                <c:pt idx="14">
                  <c:v>PBB</c:v>
                </c:pt>
                <c:pt idx="15">
                  <c:v>PKPI</c:v>
                </c:pt>
              </c:strCache>
            </c:strRef>
          </c:cat>
          <c:val>
            <c:numRef>
              <c:f>Sheet1!$B$2:$B$17</c:f>
              <c:numCache>
                <c:formatCode>General</c:formatCode>
                <c:ptCount val="16"/>
                <c:pt idx="0">
                  <c:v>9.5799999960945659</c:v>
                </c:pt>
                <c:pt idx="1">
                  <c:v>12.589999993930673</c:v>
                </c:pt>
                <c:pt idx="2">
                  <c:v>19.45000000370565</c:v>
                </c:pt>
                <c:pt idx="3">
                  <c:v>12.130000002371007</c:v>
                </c:pt>
                <c:pt idx="4">
                  <c:v>8.840000001049436</c:v>
                </c:pt>
                <c:pt idx="5">
                  <c:v>0.62000000007360145</c:v>
                </c:pt>
                <c:pt idx="6">
                  <c:v>2.1700000002576063</c:v>
                </c:pt>
                <c:pt idx="7">
                  <c:v>8.1800000005831919</c:v>
                </c:pt>
                <c:pt idx="8">
                  <c:v>2.8500000007262281</c:v>
                </c:pt>
                <c:pt idx="9">
                  <c:v>4.5100000013111901</c:v>
                </c:pt>
                <c:pt idx="10">
                  <c:v>1.9399999994545079</c:v>
                </c:pt>
                <c:pt idx="11">
                  <c:v>6.6499999995481636</c:v>
                </c:pt>
                <c:pt idx="12">
                  <c:v>1.7100000002029965</c:v>
                </c:pt>
                <c:pt idx="13">
                  <c:v>7.5600000008587056</c:v>
                </c:pt>
                <c:pt idx="14">
                  <c:v>0.88999999979533562</c:v>
                </c:pt>
                <c:pt idx="15">
                  <c:v>0.33000000003917501</c:v>
                </c:pt>
              </c:numCache>
            </c:numRef>
          </c:val>
          <c:extLst>
            <c:ext xmlns:c16="http://schemas.microsoft.com/office/drawing/2014/chart" uri="{C3380CC4-5D6E-409C-BE32-E72D297353CC}">
              <c16:uniqueId val="{00000000-4197-4C8C-ADFA-68657BC0E77D}"/>
            </c:ext>
          </c:extLst>
        </c:ser>
        <c:dLbls>
          <c:dLblPos val="outEnd"/>
          <c:showLegendKey val="0"/>
          <c:showVal val="1"/>
          <c:showCatName val="0"/>
          <c:showSerName val="0"/>
          <c:showPercent val="0"/>
          <c:showBubbleSize val="0"/>
        </c:dLbls>
        <c:gapWidth val="150"/>
        <c:axId val="325664768"/>
        <c:axId val="331978240"/>
      </c:barChart>
      <c:catAx>
        <c:axId val="32566476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331978240"/>
        <c:crosses val="autoZero"/>
        <c:auto val="1"/>
        <c:lblAlgn val="ctr"/>
        <c:lblOffset val="100"/>
        <c:noMultiLvlLbl val="0"/>
      </c:catAx>
      <c:valAx>
        <c:axId val="331978240"/>
        <c:scaling>
          <c:orientation val="minMax"/>
        </c:scaling>
        <c:delete val="0"/>
        <c:axPos val="l"/>
        <c:numFmt formatCode="General" sourceLinked="1"/>
        <c:majorTickMark val="out"/>
        <c:minorTickMark val="none"/>
        <c:tickLblPos val="nextTo"/>
        <c:crossAx val="32566476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Sejak dulu, lebih dari setahun yang lalu</c:v>
                </c:pt>
                <c:pt idx="1">
                  <c:v>Sejak setahun yang lalu</c:v>
                </c:pt>
                <c:pt idx="2">
                  <c:v>Sejak beberapa bulan yang lalu</c:v>
                </c:pt>
                <c:pt idx="3">
                  <c:v>Sebulan yang lalu</c:v>
                </c:pt>
                <c:pt idx="4">
                  <c:v>Sekitar 2 minggu yang lalu</c:v>
                </c:pt>
                <c:pt idx="5">
                  <c:v>Ketika masa tenang beberapa hari lalu</c:v>
                </c:pt>
                <c:pt idx="6">
                  <c:v>Tadi malam</c:v>
                </c:pt>
                <c:pt idx="7">
                  <c:v>Pagi ini sebelum ke TPS</c:v>
                </c:pt>
                <c:pt idx="8">
                  <c:v>Ketika berada di bilik suara</c:v>
                </c:pt>
                <c:pt idx="9">
                  <c:v>Tidak tahu/tidak jawab</c:v>
                </c:pt>
              </c:strCache>
            </c:strRef>
          </c:cat>
          <c:val>
            <c:numRef>
              <c:f>Sheet1!$B$2:$B$11</c:f>
              <c:numCache>
                <c:formatCode>General</c:formatCode>
                <c:ptCount val="10"/>
                <c:pt idx="0">
                  <c:v>35.262891763232709</c:v>
                </c:pt>
                <c:pt idx="1">
                  <c:v>5.0457853900853955</c:v>
                </c:pt>
                <c:pt idx="2">
                  <c:v>26.182780013708534</c:v>
                </c:pt>
                <c:pt idx="3">
                  <c:v>6.9635475165636542</c:v>
                </c:pt>
                <c:pt idx="4">
                  <c:v>9.4841249101106904</c:v>
                </c:pt>
                <c:pt idx="5">
                  <c:v>3.0409278385419438</c:v>
                </c:pt>
                <c:pt idx="6">
                  <c:v>2.1328833203974229</c:v>
                </c:pt>
                <c:pt idx="7">
                  <c:v>3.0389376750623889</c:v>
                </c:pt>
                <c:pt idx="8">
                  <c:v>4.6180019104758339</c:v>
                </c:pt>
                <c:pt idx="9">
                  <c:v>4.2301196618215844</c:v>
                </c:pt>
              </c:numCache>
            </c:numRef>
          </c:val>
          <c:extLst>
            <c:ext xmlns:c16="http://schemas.microsoft.com/office/drawing/2014/chart" uri="{C3380CC4-5D6E-409C-BE32-E72D297353CC}">
              <c16:uniqueId val="{00000000-C2C7-4F30-B57B-21DABB97DF09}"/>
            </c:ext>
          </c:extLst>
        </c:ser>
        <c:dLbls>
          <c:dLblPos val="outEnd"/>
          <c:showLegendKey val="0"/>
          <c:showVal val="1"/>
          <c:showCatName val="0"/>
          <c:showSerName val="0"/>
          <c:showPercent val="0"/>
          <c:showBubbleSize val="0"/>
        </c:dLbls>
        <c:gapWidth val="150"/>
        <c:axId val="332985472"/>
        <c:axId val="333019776"/>
      </c:barChart>
      <c:catAx>
        <c:axId val="332985472"/>
        <c:scaling>
          <c:orientation val="maxMin"/>
        </c:scaling>
        <c:delete val="0"/>
        <c:axPos val="l"/>
        <c:numFmt formatCode="General" sourceLinked="0"/>
        <c:majorTickMark val="out"/>
        <c:minorTickMark val="none"/>
        <c:tickLblPos val="nextTo"/>
        <c:crossAx val="333019776"/>
        <c:crosses val="autoZero"/>
        <c:auto val="1"/>
        <c:lblAlgn val="ctr"/>
        <c:lblOffset val="100"/>
        <c:noMultiLvlLbl val="0"/>
      </c:catAx>
      <c:valAx>
        <c:axId val="333019776"/>
        <c:scaling>
          <c:orientation val="minMax"/>
        </c:scaling>
        <c:delete val="0"/>
        <c:axPos val="b"/>
        <c:numFmt formatCode="General" sourceLinked="1"/>
        <c:majorTickMark val="out"/>
        <c:minorTickMark val="none"/>
        <c:tickLblPos val="nextTo"/>
        <c:crossAx val="332985472"/>
        <c:crosses val="max"/>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Program-program yang dijalankan atau dijanjikan paling meyakinkan</c:v>
                </c:pt>
                <c:pt idx="1">
                  <c:v>Anggota keluarga semua memilih partai itu</c:v>
                </c:pt>
                <c:pt idx="2">
                  <c:v>Paling mudah diingat dan meyakinkan karena kampanyenya lewat pawai, spanduk, iklan di TV, dll.</c:v>
                </c:pt>
                <c:pt idx="3">
                  <c:v>Paling memperjuangkan kepentingan rakyat kecil</c:v>
                </c:pt>
                <c:pt idx="4">
                  <c:v>Punya pemimpin/tokoh di pusat yang paling meyakinkan</c:v>
                </c:pt>
                <c:pt idx="5">
                  <c:v>Ketemu langsung dengan calon atau orang dari partainya</c:v>
                </c:pt>
                <c:pt idx="6">
                  <c:v>Calonnya paling bagus</c:v>
                </c:pt>
                <c:pt idx="7">
                  <c:v>Sudah terbiasa memilih partai tersebut</c:v>
                </c:pt>
                <c:pt idx="8">
                  <c:v>Paling memperjuangkan agama</c:v>
                </c:pt>
                <c:pt idx="9">
                  <c:v>Partai tersebut memiliki kaitan dengan organisasi agama (NU, Muhammadiyah, dll)</c:v>
                </c:pt>
                <c:pt idx="10">
                  <c:v>Keluarga dari dulu mendukung partai tersebut</c:v>
                </c:pt>
                <c:pt idx="11">
                  <c:v>Anjuran seorang pemimpin atau tokoh di sekitar sini (RT/RW/Kepala Desa/Lurah, dll.)</c:v>
                </c:pt>
                <c:pt idx="12">
                  <c:v>Anjuran kiai/pemuka agama di daerah sini.</c:v>
                </c:pt>
                <c:pt idx="13">
                  <c:v>Paling memperjuangkan kepentingan perempuan</c:v>
                </c:pt>
                <c:pt idx="14">
                  <c:v>Tidak tahu/tidak jawab</c:v>
                </c:pt>
              </c:strCache>
            </c:strRef>
          </c:cat>
          <c:val>
            <c:numRef>
              <c:f>Sheet1!$B$2:$B$16</c:f>
              <c:numCache>
                <c:formatCode>General</c:formatCode>
                <c:ptCount val="15"/>
                <c:pt idx="0">
                  <c:v>23.098462621419181</c:v>
                </c:pt>
                <c:pt idx="1">
                  <c:v>16.280642315332745</c:v>
                </c:pt>
                <c:pt idx="2">
                  <c:v>11.052926563195042</c:v>
                </c:pt>
                <c:pt idx="3">
                  <c:v>10.963386301678488</c:v>
                </c:pt>
                <c:pt idx="4">
                  <c:v>6.2608142531291415</c:v>
                </c:pt>
                <c:pt idx="5">
                  <c:v>6.2176466796962924</c:v>
                </c:pt>
                <c:pt idx="6">
                  <c:v>5.278664405225503</c:v>
                </c:pt>
                <c:pt idx="7">
                  <c:v>3.9156591809781105</c:v>
                </c:pt>
                <c:pt idx="8">
                  <c:v>2.930028611203138</c:v>
                </c:pt>
                <c:pt idx="9">
                  <c:v>2.2903270723619622</c:v>
                </c:pt>
                <c:pt idx="10">
                  <c:v>2.1261965180704325</c:v>
                </c:pt>
                <c:pt idx="11">
                  <c:v>1.2158093521213089</c:v>
                </c:pt>
                <c:pt idx="12">
                  <c:v>0.87150101672224889</c:v>
                </c:pt>
                <c:pt idx="13">
                  <c:v>0.31755300246644291</c:v>
                </c:pt>
                <c:pt idx="14">
                  <c:v>7.1803821064001045</c:v>
                </c:pt>
              </c:numCache>
            </c:numRef>
          </c:val>
          <c:extLst>
            <c:ext xmlns:c16="http://schemas.microsoft.com/office/drawing/2014/chart" uri="{C3380CC4-5D6E-409C-BE32-E72D297353CC}">
              <c16:uniqueId val="{00000000-5F1C-4223-B21F-4FFA9D400314}"/>
            </c:ext>
          </c:extLst>
        </c:ser>
        <c:dLbls>
          <c:dLblPos val="outEnd"/>
          <c:showLegendKey val="0"/>
          <c:showVal val="1"/>
          <c:showCatName val="0"/>
          <c:showSerName val="0"/>
          <c:showPercent val="0"/>
          <c:showBubbleSize val="0"/>
        </c:dLbls>
        <c:gapWidth val="150"/>
        <c:axId val="334344576"/>
        <c:axId val="334439552"/>
      </c:barChart>
      <c:catAx>
        <c:axId val="334344576"/>
        <c:scaling>
          <c:orientation val="maxMin"/>
        </c:scaling>
        <c:delete val="0"/>
        <c:axPos val="l"/>
        <c:numFmt formatCode="General" sourceLinked="0"/>
        <c:majorTickMark val="out"/>
        <c:minorTickMark val="none"/>
        <c:tickLblPos val="nextTo"/>
        <c:txPr>
          <a:bodyPr/>
          <a:lstStyle/>
          <a:p>
            <a:pPr>
              <a:defRPr>
                <a:latin typeface="Arial Narrow" panose="020B0606020202030204" pitchFamily="34" charset="0"/>
              </a:defRPr>
            </a:pPr>
            <a:endParaRPr lang="en-US"/>
          </a:p>
        </c:txPr>
        <c:crossAx val="334439552"/>
        <c:crosses val="autoZero"/>
        <c:auto val="1"/>
        <c:lblAlgn val="ctr"/>
        <c:lblOffset val="100"/>
        <c:noMultiLvlLbl val="0"/>
      </c:catAx>
      <c:valAx>
        <c:axId val="334439552"/>
        <c:scaling>
          <c:orientation val="minMax"/>
        </c:scaling>
        <c:delete val="0"/>
        <c:axPos val="b"/>
        <c:numFmt formatCode="General" sourceLinked="1"/>
        <c:majorTickMark val="out"/>
        <c:minorTickMark val="none"/>
        <c:tickLblPos val="nextTo"/>
        <c:crossAx val="334344576"/>
        <c:crosses val="max"/>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4837" tIns="47418" rIns="94837" bIns="47418" numCol="1" anchor="t" anchorCtr="0" compatLnSpc="1">
            <a:prstTxWarp prst="textNoShape">
              <a:avLst/>
            </a:prstTxWarp>
          </a:bodyPr>
          <a:lstStyle>
            <a:lvl1pPr defTabSz="946150" eaLnBrk="0" hangingPunct="0">
              <a:defRPr sz="1200"/>
            </a:lvl1pPr>
          </a:lstStyle>
          <a:p>
            <a:pPr>
              <a:defRPr/>
            </a:pPr>
            <a:endParaRPr lang="en-GB"/>
          </a:p>
        </p:txBody>
      </p:sp>
      <p:sp>
        <p:nvSpPr>
          <p:cNvPr id="11161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4837" tIns="47418" rIns="94837" bIns="47418" numCol="1" anchor="t" anchorCtr="0" compatLnSpc="1">
            <a:prstTxWarp prst="textNoShape">
              <a:avLst/>
            </a:prstTxWarp>
          </a:bodyPr>
          <a:lstStyle>
            <a:lvl1pPr algn="r" defTabSz="946150" eaLnBrk="0" hangingPunct="0">
              <a:defRPr sz="1200"/>
            </a:lvl1pPr>
          </a:lstStyle>
          <a:p>
            <a:pPr>
              <a:defRPr/>
            </a:pPr>
            <a:fld id="{343FF4F9-D627-4720-9FCB-8A3219E9E02F}" type="datetime1">
              <a:rPr lang="en-US"/>
              <a:pPr>
                <a:defRPr/>
              </a:pPr>
              <a:t>3/6/21</a:t>
            </a:fld>
            <a:endParaRPr lang="en-US"/>
          </a:p>
        </p:txBody>
      </p:sp>
      <p:sp>
        <p:nvSpPr>
          <p:cNvPr id="11162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4837" tIns="47418" rIns="94837" bIns="47418" numCol="1" anchor="b" anchorCtr="0" compatLnSpc="1">
            <a:prstTxWarp prst="textNoShape">
              <a:avLst/>
            </a:prstTxWarp>
          </a:bodyPr>
          <a:lstStyle>
            <a:lvl1pPr defTabSz="946150" eaLnBrk="0" hangingPunct="0">
              <a:defRPr sz="1200"/>
            </a:lvl1pPr>
          </a:lstStyle>
          <a:p>
            <a:pPr>
              <a:defRPr/>
            </a:pPr>
            <a:endParaRPr lang="en-GB"/>
          </a:p>
        </p:txBody>
      </p:sp>
      <p:sp>
        <p:nvSpPr>
          <p:cNvPr id="11162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4837" tIns="47418" rIns="94837" bIns="47418" numCol="1" anchor="b" anchorCtr="0" compatLnSpc="1">
            <a:prstTxWarp prst="textNoShape">
              <a:avLst/>
            </a:prstTxWarp>
          </a:bodyPr>
          <a:lstStyle>
            <a:lvl1pPr algn="r" defTabSz="946150" eaLnBrk="0" hangingPunct="0">
              <a:defRPr sz="1200"/>
            </a:lvl1pPr>
          </a:lstStyle>
          <a:p>
            <a:pPr>
              <a:defRPr/>
            </a:pPr>
            <a:fld id="{2A37EC0C-A7BE-4657-B8D5-F0D1EFB85249}" type="slidenum">
              <a:rPr lang="en-US"/>
              <a:pPr>
                <a:defRPr/>
              </a:pPr>
              <a:t>‹#›</a:t>
            </a:fld>
            <a:endParaRPr lang="en-US"/>
          </a:p>
        </p:txBody>
      </p:sp>
    </p:spTree>
    <p:extLst>
      <p:ext uri="{BB962C8B-B14F-4D97-AF65-F5344CB8AC3E}">
        <p14:creationId xmlns:p14="http://schemas.microsoft.com/office/powerpoint/2010/main" val="413084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defTabSz="966788">
              <a:defRPr sz="1200"/>
            </a:lvl1pPr>
          </a:lstStyle>
          <a:p>
            <a:pPr>
              <a:defRPr/>
            </a:pPr>
            <a:endParaRPr lang="en-GB"/>
          </a:p>
        </p:txBody>
      </p:sp>
      <p:sp>
        <p:nvSpPr>
          <p:cNvPr id="3" name="Date Placeholder 2"/>
          <p:cNvSpPr>
            <a:spLocks noGrp="1"/>
          </p:cNvSpPr>
          <p:nvPr>
            <p:ph type="dt" idx="1"/>
          </p:nvPr>
        </p:nvSpPr>
        <p:spPr bwMode="auto">
          <a:xfrm>
            <a:off x="4143375" y="0"/>
            <a:ext cx="3170238" cy="481013"/>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lvl1pPr algn="r" defTabSz="966788">
              <a:defRPr sz="1200"/>
            </a:lvl1pPr>
          </a:lstStyle>
          <a:p>
            <a:pPr>
              <a:defRPr/>
            </a:pPr>
            <a:fld id="{869C6D02-A95A-4E20-BCE8-648913BD300C}" type="datetime1">
              <a:rPr lang="en-US"/>
              <a:pPr>
                <a:defRPr/>
              </a:pPr>
              <a:t>3/6/21</a:t>
            </a:fld>
            <a:endParaRPr lang="en-US"/>
          </a:p>
        </p:txBody>
      </p:sp>
      <p:sp>
        <p:nvSpPr>
          <p:cNvPr id="140292" name="Slide Image Placeholder 3"/>
          <p:cNvSpPr>
            <a:spLocks noGrp="1" noRot="1" noChangeAspect="1"/>
          </p:cNvSpPr>
          <p:nvPr>
            <p:ph type="sldImg" idx="2"/>
          </p:nvPr>
        </p:nvSpPr>
        <p:spPr bwMode="auto">
          <a:xfrm>
            <a:off x="1257300" y="719138"/>
            <a:ext cx="4800600" cy="36004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6639" tIns="48320" rIns="96639"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18600"/>
            <a:ext cx="3170238" cy="481013"/>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defTabSz="966788">
              <a:defRPr sz="1200"/>
            </a:lvl1pPr>
          </a:lstStyle>
          <a:p>
            <a:pPr>
              <a:defRPr/>
            </a:pPr>
            <a:endParaRPr lang="en-GB"/>
          </a:p>
        </p:txBody>
      </p:sp>
      <p:sp>
        <p:nvSpPr>
          <p:cNvPr id="7" name="Slide Number Placeholder 6"/>
          <p:cNvSpPr>
            <a:spLocks noGrp="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39" tIns="48320" rIns="96639" bIns="48320" numCol="1" anchor="b" anchorCtr="0" compatLnSpc="1">
            <a:prstTxWarp prst="textNoShape">
              <a:avLst/>
            </a:prstTxWarp>
          </a:bodyPr>
          <a:lstStyle>
            <a:lvl1pPr algn="r" defTabSz="966788">
              <a:defRPr sz="1200"/>
            </a:lvl1pPr>
          </a:lstStyle>
          <a:p>
            <a:pPr>
              <a:defRPr/>
            </a:pPr>
            <a:fld id="{03589FEC-7AF2-49DE-88AD-3078D5C078FC}" type="slidenum">
              <a:rPr lang="en-US"/>
              <a:pPr>
                <a:defRPr/>
              </a:pPr>
              <a:t>‹#›</a:t>
            </a:fld>
            <a:endParaRPr lang="en-US"/>
          </a:p>
        </p:txBody>
      </p:sp>
    </p:spTree>
    <p:extLst>
      <p:ext uri="{BB962C8B-B14F-4D97-AF65-F5344CB8AC3E}">
        <p14:creationId xmlns:p14="http://schemas.microsoft.com/office/powerpoint/2010/main" val="94255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4142775" y="9119597"/>
            <a:ext cx="3170717"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1" tIns="46004" rIns="92011" bIns="46004" anchor="b"/>
          <a:lstStyle>
            <a:lvl1pPr defTabSz="919163" eaLnBrk="0" hangingPunct="0">
              <a:defRPr>
                <a:solidFill>
                  <a:schemeClr val="tx1"/>
                </a:solidFill>
                <a:latin typeface="Arial" charset="0"/>
                <a:cs typeface="Arial" charset="0"/>
              </a:defRPr>
            </a:lvl1pPr>
            <a:lvl2pPr marL="742950" indent="-285750" defTabSz="919163" eaLnBrk="0" hangingPunct="0">
              <a:defRPr>
                <a:solidFill>
                  <a:schemeClr val="tx1"/>
                </a:solidFill>
                <a:latin typeface="Arial" charset="0"/>
                <a:cs typeface="Arial" charset="0"/>
              </a:defRPr>
            </a:lvl2pPr>
            <a:lvl3pPr marL="1143000" indent="-228600" defTabSz="919163" eaLnBrk="0" hangingPunct="0">
              <a:defRPr>
                <a:solidFill>
                  <a:schemeClr val="tx1"/>
                </a:solidFill>
                <a:latin typeface="Arial" charset="0"/>
                <a:cs typeface="Arial" charset="0"/>
              </a:defRPr>
            </a:lvl3pPr>
            <a:lvl4pPr marL="1600200" indent="-228600" defTabSz="919163" eaLnBrk="0" hangingPunct="0">
              <a:defRPr>
                <a:solidFill>
                  <a:schemeClr val="tx1"/>
                </a:solidFill>
                <a:latin typeface="Arial" charset="0"/>
                <a:cs typeface="Arial" charset="0"/>
              </a:defRPr>
            </a:lvl4pPr>
            <a:lvl5pPr marL="2057400" indent="-228600" defTabSz="919163" eaLnBrk="0" hangingPunct="0">
              <a:defRPr>
                <a:solidFill>
                  <a:schemeClr val="tx1"/>
                </a:solidFill>
                <a:latin typeface="Arial" charset="0"/>
                <a:cs typeface="Arial" charset="0"/>
              </a:defRPr>
            </a:lvl5pPr>
            <a:lvl6pPr marL="2514600" indent="-228600" defTabSz="919163" eaLnBrk="0" fontAlgn="base" hangingPunct="0">
              <a:spcBef>
                <a:spcPct val="0"/>
              </a:spcBef>
              <a:spcAft>
                <a:spcPct val="0"/>
              </a:spcAft>
              <a:defRPr>
                <a:solidFill>
                  <a:schemeClr val="tx1"/>
                </a:solidFill>
                <a:latin typeface="Arial" charset="0"/>
                <a:cs typeface="Arial" charset="0"/>
              </a:defRPr>
            </a:lvl6pPr>
            <a:lvl7pPr marL="2971800" indent="-228600" defTabSz="919163" eaLnBrk="0" fontAlgn="base" hangingPunct="0">
              <a:spcBef>
                <a:spcPct val="0"/>
              </a:spcBef>
              <a:spcAft>
                <a:spcPct val="0"/>
              </a:spcAft>
              <a:defRPr>
                <a:solidFill>
                  <a:schemeClr val="tx1"/>
                </a:solidFill>
                <a:latin typeface="Arial" charset="0"/>
                <a:cs typeface="Arial" charset="0"/>
              </a:defRPr>
            </a:lvl7pPr>
            <a:lvl8pPr marL="3429000" indent="-228600" defTabSz="919163" eaLnBrk="0" fontAlgn="base" hangingPunct="0">
              <a:spcBef>
                <a:spcPct val="0"/>
              </a:spcBef>
              <a:spcAft>
                <a:spcPct val="0"/>
              </a:spcAft>
              <a:defRPr>
                <a:solidFill>
                  <a:schemeClr val="tx1"/>
                </a:solidFill>
                <a:latin typeface="Arial" charset="0"/>
                <a:cs typeface="Arial" charset="0"/>
              </a:defRPr>
            </a:lvl8pPr>
            <a:lvl9pPr marL="3886200" indent="-228600" defTabSz="919163" eaLnBrk="0" fontAlgn="base" hangingPunct="0">
              <a:spcBef>
                <a:spcPct val="0"/>
              </a:spcBef>
              <a:spcAft>
                <a:spcPct val="0"/>
              </a:spcAft>
              <a:defRPr>
                <a:solidFill>
                  <a:schemeClr val="tx1"/>
                </a:solidFill>
                <a:latin typeface="Arial" charset="0"/>
                <a:cs typeface="Arial" charset="0"/>
              </a:defRPr>
            </a:lvl9pPr>
          </a:lstStyle>
          <a:p>
            <a:pPr algn="r" eaLnBrk="1" hangingPunct="1"/>
            <a:fld id="{CCF04109-AB40-41B6-A1C7-A44FBC5A6E18}" type="slidenum">
              <a:rPr lang="en-US" sz="1100"/>
              <a:pPr algn="r" eaLnBrk="1" hangingPunct="1"/>
              <a:t>3</a:t>
            </a:fld>
            <a:endParaRPr lang="en-US" sz="1100"/>
          </a:p>
        </p:txBody>
      </p:sp>
      <p:sp>
        <p:nvSpPr>
          <p:cNvPr id="43011" name="Rectangle 2"/>
          <p:cNvSpPr>
            <a:spLocks noGrp="1" noRot="1" noChangeAspect="1" noChangeArrowheads="1" noTextEdit="1"/>
          </p:cNvSpPr>
          <p:nvPr>
            <p:ph type="sldImg"/>
          </p:nvPr>
        </p:nvSpPr>
        <p:spPr>
          <a:xfrm>
            <a:off x="1262063" y="720725"/>
            <a:ext cx="4795837" cy="3597275"/>
          </a:xfrm>
          <a:ln/>
        </p:spPr>
      </p:sp>
      <p:sp>
        <p:nvSpPr>
          <p:cNvPr id="43012" name="Rectangle 3"/>
          <p:cNvSpPr>
            <a:spLocks noGrp="1" noChangeArrowheads="1"/>
          </p:cNvSpPr>
          <p:nvPr>
            <p:ph type="body" idx="1"/>
          </p:nvPr>
        </p:nvSpPr>
        <p:spPr>
          <a:xfrm>
            <a:off x="731179" y="4561342"/>
            <a:ext cx="5852843"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1" tIns="46004" rIns="92011" bIns="46004"/>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id-ID"/>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BE53B41E-19AD-4865-B265-064F16834737}" type="datetime1">
              <a:rPr lang="en-US"/>
              <a:pPr>
                <a:defRPr/>
              </a:pPr>
              <a:t>3/6/21</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998FA8FC-A3AE-45D7-863B-8352943B5D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0AA4812-C3FE-46A0-9374-10F04E80F302}" type="datetime1">
              <a:rPr lang="en-US"/>
              <a:pPr>
                <a:defRPr/>
              </a:pPr>
              <a:t>3/6/21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A848CC-6D90-49B6-B8B4-CA4BD81F95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E545FA5-AD11-4B4C-8096-EA554B73A1A7}" type="datetime1">
              <a:rPr lang="en-US"/>
              <a:pPr>
                <a:defRPr/>
              </a:pPr>
              <a:t>3/6/21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6E0B9A-1B6B-4DA5-947D-56C7B73BBA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9FF4CD0F-4F37-4259-96A3-ACE5A14D69B9}" type="datetime1">
              <a:rPr lang="en-US"/>
              <a:pPr>
                <a:defRPr/>
              </a:pPr>
              <a:t>3/6/21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6B1668-9608-4F8F-8C26-A732F764EE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B3C78BBE-C4DA-43A5-9FD0-A3B44F42F10F}" type="datetime1">
              <a:rPr lang="en-US"/>
              <a:pPr>
                <a:defRPr/>
              </a:pPr>
              <a:t>3/6/21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2FCEE5-9616-4953-AA17-306088FB5A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1BB23ACF-02CB-4097-8B9C-EA08C5B530F7}" type="datetime1">
              <a:rPr lang="en-US"/>
              <a:pPr>
                <a:defRPr/>
              </a:pPr>
              <a:t>3/6/21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17DB3-7EF5-4E3B-8A15-A6E15D8A68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44979792-3799-4F6A-B1EF-C686EA3B1B92}" type="datetime1">
              <a:rPr lang="en-US"/>
              <a:pPr>
                <a:defRPr/>
              </a:pPr>
              <a:t>3/6/21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4DE7992-A894-4A02-BE55-1EF08A643E8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77BF813-2EB7-4F0C-AC66-AF6D179F3B41}" type="datetime1">
              <a:rPr lang="en-US"/>
              <a:pPr>
                <a:defRPr/>
              </a:pPr>
              <a:t>3/6/21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2AC68B5-BD02-4B63-A339-6268D678A24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36C60BC-FACF-4F41-9C16-E816AD2F14F6}" type="datetime1">
              <a:rPr lang="en-US"/>
              <a:pPr>
                <a:defRPr/>
              </a:pPr>
              <a:t>3/6/21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C424E51-2473-4DA7-9756-F26E92D10B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07540E2-5D2A-4AAD-BCF0-BF47A0AFC2DC}" type="datetime1">
              <a:rPr lang="en-US"/>
              <a:pPr>
                <a:defRPr/>
              </a:pPr>
              <a:t>3/6/21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B6BDD4-A3AC-4607-AC9A-19FA52A5DF3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id-ID"/>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a:t>Click to edit Master title style</a:t>
            </a:r>
          </a:p>
        </p:txBody>
      </p:sp>
      <p:sp>
        <p:nvSpPr>
          <p:cNvPr id="11" name="Date Placeholder 4"/>
          <p:cNvSpPr>
            <a:spLocks noGrp="1"/>
          </p:cNvSpPr>
          <p:nvPr>
            <p:ph type="dt" sz="half" idx="10"/>
          </p:nvPr>
        </p:nvSpPr>
        <p:spPr/>
        <p:txBody>
          <a:bodyPr/>
          <a:lstStyle>
            <a:lvl1pPr>
              <a:defRPr/>
            </a:lvl1pPr>
          </a:lstStyle>
          <a:p>
            <a:pPr>
              <a:defRPr/>
            </a:pPr>
            <a:fld id="{D2600C3B-A982-4E68-8835-0352622B80C5}" type="datetime1">
              <a:rPr lang="en-US"/>
              <a:pPr>
                <a:defRPr/>
              </a:pPr>
              <a:t>3/6/21</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3359F4FF-32F3-44DF-B462-16185DDDDF4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id-ID"/>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9114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cs typeface="Arial" charset="0"/>
              </a:defRPr>
            </a:lvl1pPr>
          </a:lstStyle>
          <a:p>
            <a:pPr>
              <a:defRPr/>
            </a:pPr>
            <a:fld id="{0AC7BDBF-8403-47A7-90C1-D64EADB3B60F}" type="datetime1">
              <a:rPr lang="en-US"/>
              <a:pPr>
                <a:defRPr/>
              </a:pPr>
              <a:t>3/6/21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cs typeface="Arial" charset="0"/>
              </a:defRPr>
            </a:lvl1pPr>
          </a:lstStyle>
          <a:p>
            <a:pPr>
              <a:defRPr/>
            </a:pPr>
            <a:fld id="{4A04285F-56AA-4E0B-8600-D50CDF942B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07" charset="-128"/>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pitchFamily="-107" charset="-128"/>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pitchFamily="-107" charset="-128"/>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pitchFamily="-107" charset="-128"/>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pitchFamily="-107"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pitchFamily="-107" charset="-128"/>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pitchFamily="-107"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pitchFamily="-107"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pitchFamily="-107"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7"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BEBA8EAE-BF5A-486C-A8C5-ECC9F3942E4B}">
                <a14:imgProps xmlns:a14="http://schemas.microsoft.com/office/drawing/2010/main">
                  <a14:imgLayer r:embed="rId3">
                    <a14:imgEffect>
                      <a14:sharpenSoften amount="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4451" name="Subtitle 2"/>
          <p:cNvSpPr>
            <a:spLocks noGrp="1"/>
          </p:cNvSpPr>
          <p:nvPr>
            <p:ph type="subTitle" idx="4294967295"/>
          </p:nvPr>
        </p:nvSpPr>
        <p:spPr>
          <a:xfrm>
            <a:off x="685800" y="5486400"/>
            <a:ext cx="7772400" cy="1611313"/>
          </a:xfrm>
        </p:spPr>
        <p:txBody>
          <a:bodyPr lIns="45720" rIns="45720"/>
          <a:lstStyle/>
          <a:p>
            <a:pPr marL="0" indent="0" algn="ctr" eaLnBrk="1" hangingPunct="1">
              <a:lnSpc>
                <a:spcPct val="60000"/>
              </a:lnSpc>
              <a:buFont typeface="Wingdings 3" pitchFamily="18" charset="2"/>
              <a:buNone/>
            </a:pPr>
            <a:r>
              <a:rPr lang="id-ID" sz="2000" dirty="0">
                <a:solidFill>
                  <a:schemeClr val="tx2"/>
                </a:solidFill>
                <a:latin typeface="Angsana New" pitchFamily="18" charset="-34"/>
                <a:ea typeface="ＭＳ Ｐゴシック" pitchFamily="34" charset="-128"/>
              </a:rPr>
              <a:t> </a:t>
            </a:r>
            <a:br>
              <a:rPr lang="en-US" sz="2000" dirty="0">
                <a:solidFill>
                  <a:schemeClr val="tx2"/>
                </a:solidFill>
                <a:latin typeface="Angsana New" pitchFamily="18" charset="-34"/>
                <a:ea typeface="ＭＳ Ｐゴシック" pitchFamily="34" charset="-128"/>
              </a:rPr>
            </a:br>
            <a:endParaRPr lang="en-US" sz="2000" dirty="0">
              <a:solidFill>
                <a:schemeClr val="tx2"/>
              </a:solidFill>
              <a:latin typeface="Angsana New" pitchFamily="18" charset="-34"/>
              <a:ea typeface="ＭＳ Ｐゴシック" pitchFamily="34" charset="-128"/>
            </a:endParaRPr>
          </a:p>
          <a:p>
            <a:pPr marL="0" indent="0" algn="ctr" eaLnBrk="1" hangingPunct="1">
              <a:lnSpc>
                <a:spcPct val="60000"/>
              </a:lnSpc>
              <a:buFont typeface="Wingdings 3" pitchFamily="18" charset="2"/>
              <a:buNone/>
            </a:pPr>
            <a:r>
              <a:rPr lang="en-US" sz="1600" dirty="0">
                <a:solidFill>
                  <a:schemeClr val="tx2"/>
                </a:solidFill>
                <a:latin typeface="Angsana New" pitchFamily="18" charset="-34"/>
                <a:ea typeface="ＭＳ Ｐゴシック" pitchFamily="34" charset="-128"/>
              </a:rPr>
              <a:t>Jl. </a:t>
            </a:r>
            <a:r>
              <a:rPr lang="en-US" sz="1600" dirty="0" err="1">
                <a:solidFill>
                  <a:schemeClr val="tx2"/>
                </a:solidFill>
                <a:latin typeface="Angsana New" pitchFamily="18" charset="-34"/>
                <a:ea typeface="ＭＳ Ｐゴシック" pitchFamily="34" charset="-128"/>
              </a:rPr>
              <a:t>Kusumaatmaja</a:t>
            </a:r>
            <a:r>
              <a:rPr lang="en-US" sz="1600" dirty="0">
                <a:solidFill>
                  <a:schemeClr val="tx2"/>
                </a:solidFill>
                <a:latin typeface="Angsana New" pitchFamily="18" charset="-34"/>
                <a:ea typeface="ＭＳ Ｐゴシック" pitchFamily="34" charset="-128"/>
              </a:rPr>
              <a:t> No. 59, </a:t>
            </a:r>
            <a:r>
              <a:rPr lang="en-US" sz="1600" dirty="0" err="1">
                <a:solidFill>
                  <a:schemeClr val="tx2"/>
                </a:solidFill>
                <a:latin typeface="Angsana New" pitchFamily="18" charset="-34"/>
                <a:ea typeface="ＭＳ Ｐゴシック" pitchFamily="34" charset="-128"/>
              </a:rPr>
              <a:t>Menteng</a:t>
            </a:r>
            <a:r>
              <a:rPr lang="en-US" sz="1600" dirty="0">
                <a:solidFill>
                  <a:schemeClr val="tx2"/>
                </a:solidFill>
                <a:latin typeface="Angsana New" pitchFamily="18" charset="-34"/>
                <a:ea typeface="ＭＳ Ｐゴシック" pitchFamily="34" charset="-128"/>
              </a:rPr>
              <a:t>, Jakarta </a:t>
            </a:r>
            <a:r>
              <a:rPr lang="en-US" sz="1600" dirty="0" err="1">
                <a:solidFill>
                  <a:schemeClr val="tx2"/>
                </a:solidFill>
                <a:latin typeface="Angsana New" pitchFamily="18" charset="-34"/>
                <a:ea typeface="ＭＳ Ｐゴシック" pitchFamily="34" charset="-128"/>
              </a:rPr>
              <a:t>Pusat</a:t>
            </a:r>
            <a:r>
              <a:rPr lang="en-US" sz="1600" dirty="0">
                <a:solidFill>
                  <a:schemeClr val="tx2"/>
                </a:solidFill>
                <a:latin typeface="Angsana New" pitchFamily="18" charset="-34"/>
                <a:ea typeface="ＭＳ Ｐゴシック" pitchFamily="34" charset="-128"/>
              </a:rPr>
              <a:t> 10340</a:t>
            </a:r>
          </a:p>
          <a:p>
            <a:pPr marL="0" indent="0" algn="ctr" eaLnBrk="1" hangingPunct="1">
              <a:lnSpc>
                <a:spcPct val="60000"/>
              </a:lnSpc>
              <a:buFont typeface="Wingdings 3" pitchFamily="18" charset="2"/>
              <a:buNone/>
            </a:pPr>
            <a:r>
              <a:rPr lang="en-US" sz="1600" dirty="0">
                <a:solidFill>
                  <a:schemeClr val="tx2"/>
                </a:solidFill>
                <a:latin typeface="Angsana New" pitchFamily="18" charset="-34"/>
                <a:ea typeface="ＭＳ Ｐゴシック" pitchFamily="34" charset="-128"/>
              </a:rPr>
              <a:t>kontak@saifulmujani.com   |   www.saifulmujani.com</a:t>
            </a:r>
          </a:p>
          <a:p>
            <a:pPr marL="0" indent="0" algn="ctr" eaLnBrk="1" hangingPunct="1">
              <a:lnSpc>
                <a:spcPct val="60000"/>
              </a:lnSpc>
              <a:buFont typeface="Wingdings 3" pitchFamily="18" charset="2"/>
              <a:buNone/>
            </a:pPr>
            <a:endParaRPr lang="en-US" sz="1400" dirty="0">
              <a:solidFill>
                <a:schemeClr val="tx2"/>
              </a:solidFill>
              <a:latin typeface="Angsana New" pitchFamily="18" charset="-34"/>
              <a:ea typeface="ＭＳ Ｐゴシック" pitchFamily="34" charset="-128"/>
            </a:endParaRPr>
          </a:p>
        </p:txBody>
      </p:sp>
      <p:sp>
        <p:nvSpPr>
          <p:cNvPr id="104452" name="Text Box 4"/>
          <p:cNvSpPr txBox="1">
            <a:spLocks noChangeArrowheads="1"/>
          </p:cNvSpPr>
          <p:nvPr/>
        </p:nvSpPr>
        <p:spPr bwMode="auto">
          <a:xfrm>
            <a:off x="0" y="2667000"/>
            <a:ext cx="9144000" cy="1354217"/>
          </a:xfrm>
          <a:prstGeom prst="rect">
            <a:avLst/>
          </a:prstGeom>
          <a:noFill/>
          <a:ln w="9525">
            <a:noFill/>
            <a:miter lim="800000"/>
            <a:headEnd/>
            <a:tailEnd/>
          </a:ln>
        </p:spPr>
        <p:txBody>
          <a:bodyPr>
            <a:spAutoFit/>
          </a:bodyPr>
          <a:lstStyle/>
          <a:p>
            <a:pPr algn="ctr">
              <a:spcBef>
                <a:spcPts val="600"/>
              </a:spcBef>
              <a:spcAft>
                <a:spcPts val="0"/>
              </a:spcAft>
            </a:pPr>
            <a:endParaRPr lang="en-US" sz="2400" b="1" dirty="0">
              <a:solidFill>
                <a:schemeClr val="tx2"/>
              </a:solidFill>
              <a:latin typeface="Lucida Sans Unicode" pitchFamily="34" charset="0"/>
            </a:endParaRPr>
          </a:p>
          <a:p>
            <a:pPr algn="ctr">
              <a:spcBef>
                <a:spcPts val="600"/>
              </a:spcBef>
              <a:spcAft>
                <a:spcPts val="0"/>
              </a:spcAft>
            </a:pPr>
            <a:r>
              <a:rPr lang="en-US" sz="2400" b="1" dirty="0">
                <a:solidFill>
                  <a:schemeClr val="tx2"/>
                </a:solidFill>
                <a:latin typeface="Lucida Sans Unicode" pitchFamily="34" charset="0"/>
              </a:rPr>
              <a:t>EXIT POLL PILPRES DAN PILEG </a:t>
            </a:r>
          </a:p>
          <a:p>
            <a:pPr algn="ctr">
              <a:spcBef>
                <a:spcPts val="600"/>
              </a:spcBef>
              <a:spcAft>
                <a:spcPts val="0"/>
              </a:spcAft>
            </a:pPr>
            <a:r>
              <a:rPr lang="en-US" sz="2400" b="1" dirty="0">
                <a:solidFill>
                  <a:schemeClr val="tx2"/>
                </a:solidFill>
                <a:latin typeface="Lucida Sans Unicode" pitchFamily="34" charset="0"/>
              </a:rPr>
              <a:t>17 APRIL 2019 </a:t>
            </a:r>
            <a:endParaRPr lang="en-US" sz="800" b="1" dirty="0">
              <a:solidFill>
                <a:schemeClr val="tx2"/>
              </a:solidFill>
              <a:latin typeface="Lucida Sans Unicode" pitchFamily="34" charset="0"/>
            </a:endParaRPr>
          </a:p>
        </p:txBody>
      </p:sp>
      <p:pic>
        <p:nvPicPr>
          <p:cNvPr id="5126" name="Picture 6" descr="http://mazhters.com/qc19/private/assets/images/logo-lsi.png">
            <a:extLst>
              <a:ext uri="{FF2B5EF4-FFF2-40B4-BE49-F238E27FC236}">
                <a16:creationId xmlns:a16="http://schemas.microsoft.com/office/drawing/2014/main" id="{CD1AB632-B27D-412D-883E-C085E3179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71600"/>
            <a:ext cx="3429000" cy="454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fontAlgn="auto">
              <a:spcAft>
                <a:spcPts val="0"/>
              </a:spcAft>
              <a:defRPr/>
            </a:pPr>
            <a:r>
              <a:rPr lang="en-US" sz="2400">
                <a:effectLst>
                  <a:outerShdw blurRad="38100" dist="38100" dir="2700000" algn="tl">
                    <a:srgbClr val="C0C0C0"/>
                  </a:outerShdw>
                </a:effectLst>
              </a:rPr>
              <a:t>Yakin pilpres dan pileg menghasilkan pemimpin/ wakil rakyat yang membuat negara kita semakin baik?</a:t>
            </a:r>
            <a:endParaRPr lang="en-US" sz="18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1143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Seberapa yakin Ibu/Bapak bahwa hasil pemilihan Presiden-Wakil Presiden/pemilu anggota DPR ini akan menghasilkan pemimpin/wakil-wakil rakyat yang bisa membuat negara kita semakin baik ke depan? </a:t>
            </a:r>
            <a:r>
              <a:rPr lang="sv-SE" sz="1400" dirty="0">
                <a:latin typeface="Verdana" pitchFamily="34" charset="0"/>
              </a:rPr>
              <a:t>(%)</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156582521"/>
              </p:ext>
            </p:extLst>
          </p:nvPr>
        </p:nvGraphicFramePr>
        <p:xfrm>
          <a:off x="722313" y="19812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10</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5317FA95-B62C-4C37-98AF-BA0086AA0FC8}"/>
              </a:ext>
            </a:extLst>
          </p:cNvPr>
          <p:cNvSpPr txBox="1"/>
          <p:nvPr/>
        </p:nvSpPr>
        <p:spPr>
          <a:xfrm>
            <a:off x="457200" y="5635823"/>
            <a:ext cx="8229600" cy="523220"/>
          </a:xfrm>
          <a:prstGeom prst="rect">
            <a:avLst/>
          </a:prstGeom>
          <a:noFill/>
        </p:spPr>
        <p:txBody>
          <a:bodyPr wrap="square" rtlCol="0">
            <a:spAutoFit/>
          </a:bodyPr>
          <a:lstStyle/>
          <a:p>
            <a:pPr algn="ctr"/>
            <a:r>
              <a:rPr lang="en-US" sz="1400"/>
              <a:t>Mayoritas pemilih merasa sangat atau cukup yakin bahwa hasil pilpres (94.4%) dan pemilu anggota DPR (79.6%) bisa membuat negara kita semakin baik ke depan.</a:t>
            </a:r>
          </a:p>
        </p:txBody>
      </p:sp>
    </p:spTree>
    <p:extLst>
      <p:ext uri="{BB962C8B-B14F-4D97-AF65-F5344CB8AC3E}">
        <p14:creationId xmlns:p14="http://schemas.microsoft.com/office/powerpoint/2010/main" val="112371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75"/>
            <a:ext cx="9144000" cy="600075"/>
          </a:xfrm>
          <a:noFill/>
        </p:spPr>
        <p:txBody>
          <a:bodyPr wrap="square">
            <a:spAutoFit/>
          </a:bodyPr>
          <a:lstStyle/>
          <a:p>
            <a:pPr algn="ctr" eaLnBrk="1" hangingPunct="1"/>
            <a:r>
              <a:rPr lang="en-US" altLang="en-US" sz="3300">
                <a:effectLst/>
              </a:rPr>
              <a:t>PILIHAN PRESIDEN</a:t>
            </a:r>
            <a:endParaRPr lang="en-US" altLang="en-US" sz="3300" dirty="0">
              <a:effectLst/>
            </a:endParaRPr>
          </a:p>
        </p:txBody>
      </p:sp>
    </p:spTree>
    <p:extLst>
      <p:ext uri="{BB962C8B-B14F-4D97-AF65-F5344CB8AC3E}">
        <p14:creationId xmlns:p14="http://schemas.microsoft.com/office/powerpoint/2010/main" val="26536002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Pilihan Presiden-Wakil Presiden:</a:t>
            </a:r>
            <a:br>
              <a:rPr lang="en-US" sz="2800">
                <a:effectLst>
                  <a:outerShdw blurRad="38100" dist="38100" dir="2700000" algn="tl">
                    <a:srgbClr val="C0C0C0"/>
                  </a:outerShdw>
                </a:effectLst>
              </a:rPr>
            </a:br>
            <a:r>
              <a:rPr lang="en-US" sz="2000">
                <a:effectLst>
                  <a:outerShdw blurRad="38100" dist="38100" dir="2700000" algn="tl">
                    <a:srgbClr val="C0C0C0"/>
                  </a:outerShdw>
                </a:effectLst>
              </a:rPr>
              <a:t>Perbandingan Hasil Exit Poll &amp; Quick Count</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Dalam Pemilihan Presiden tadi, pasangan mana yang Ibu/Bapak pilih atau coblos atau tandai? </a:t>
            </a:r>
            <a:r>
              <a:rPr lang="sv-SE" sz="1400" dirty="0">
                <a:latin typeface="Verdana" pitchFamily="34" charset="0"/>
              </a:rPr>
              <a:t>(%)</a:t>
            </a:r>
            <a:endParaRPr lang="id-ID" sz="1200" dirty="0">
              <a:latin typeface="Verdana" pitchFamily="34" charset="0"/>
            </a:endParaRPr>
          </a:p>
        </p:txBody>
      </p:sp>
      <p:graphicFrame>
        <p:nvGraphicFramePr>
          <p:cNvPr id="10" name="Chart 9">
            <a:extLst>
              <a:ext uri="{FF2B5EF4-FFF2-40B4-BE49-F238E27FC236}">
                <a16:creationId xmlns:a16="http://schemas.microsoft.com/office/drawing/2014/main" id="{C8D8BEDD-2C4E-4A9E-BFB3-90396050ACDB}"/>
              </a:ext>
            </a:extLst>
          </p:cNvPr>
          <p:cNvGraphicFramePr/>
          <p:nvPr>
            <p:extLst>
              <p:ext uri="{D42A27DB-BD31-4B8C-83A1-F6EECF244321}">
                <p14:modId xmlns:p14="http://schemas.microsoft.com/office/powerpoint/2010/main" val="4115956126"/>
              </p:ext>
            </p:extLst>
          </p:nvPr>
        </p:nvGraphicFramePr>
        <p:xfrm>
          <a:off x="762000" y="1676400"/>
          <a:ext cx="7772400"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09601" y="5181600"/>
            <a:ext cx="7924800" cy="1107996"/>
          </a:xfrm>
          <a:prstGeom prst="rect">
            <a:avLst/>
          </a:prstGeom>
          <a:noFill/>
        </p:spPr>
        <p:txBody>
          <a:bodyPr wrap="square" rtlCol="0">
            <a:spAutoFit/>
          </a:bodyPr>
          <a:lstStyle/>
          <a:p>
            <a:pPr algn="ctr"/>
            <a:r>
              <a:rPr lang="en-US" sz="1100"/>
              <a:t>Exit poll dilakukan pada waktu pencoblosan berlangsung (07.00-12.00) dengan memilih secara acak satu orang pemilih yang baru keluar dari TPS sebagai responden. Dalam pertanyaan tentang pilihah presiden, sebanyak 14.8% responden merahasiakan jawaban atau tidak bersedia menjawab. SMRC-LSI kemudian melakukan prediksi jawaban dari responden yang tidak bersedia menjawab tersebut melalui pemodelan regresi logistik. Hasil pemodelan exit poll: Jokowi-Amin 55%, Prabowo-Sandi 45%. Prediksi exit poll sebelum rekapitulasi suara itu sangat dekat dengan hasil quick count: Jokowi-Amin 54.89%, Prabowo-Sandi 45.11%.</a:t>
            </a:r>
          </a:p>
        </p:txBody>
      </p:sp>
      <p:sp>
        <p:nvSpPr>
          <p:cNvPr id="11"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12</a:t>
            </a:fld>
            <a:endParaRPr lang="en-US" altLang="en-US" sz="1100">
              <a:latin typeface="Lucida Sans Unicode" pitchFamily="34" charset="0"/>
              <a:ea typeface="MS PGothic" pitchFamily="34" charset="-128"/>
            </a:endParaRPr>
          </a:p>
        </p:txBody>
      </p:sp>
      <p:sp>
        <p:nvSpPr>
          <p:cNvPr id="12" name="TextBox 11"/>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226149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Kapan Memutuskan Pilihan Capres?</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8382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Kapan Ibu/Bapak  memutuskan untuk memilih pasangan tersebut? (%)</a:t>
            </a:r>
          </a:p>
          <a:p>
            <a:pPr algn="ctr"/>
            <a:r>
              <a:rPr lang="sv-SE" sz="1400">
                <a:latin typeface="Verdana" pitchFamily="34" charset="0"/>
              </a:rPr>
              <a:t>(Base: Responden yang menjawab pilihan presiden)</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1437230424"/>
              </p:ext>
            </p:extLst>
          </p:nvPr>
        </p:nvGraphicFramePr>
        <p:xfrm>
          <a:off x="609600" y="1397000"/>
          <a:ext cx="7848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13</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61F3AAD8-9D1C-4004-9157-EA64C48B5221}"/>
              </a:ext>
            </a:extLst>
          </p:cNvPr>
          <p:cNvSpPr txBox="1"/>
          <p:nvPr/>
        </p:nvSpPr>
        <p:spPr>
          <a:xfrm>
            <a:off x="457200" y="5635823"/>
            <a:ext cx="8229600" cy="307777"/>
          </a:xfrm>
          <a:prstGeom prst="rect">
            <a:avLst/>
          </a:prstGeom>
          <a:noFill/>
        </p:spPr>
        <p:txBody>
          <a:bodyPr wrap="square" rtlCol="0">
            <a:spAutoFit/>
          </a:bodyPr>
          <a:lstStyle/>
          <a:p>
            <a:pPr algn="ctr"/>
            <a:r>
              <a:rPr lang="en-US" sz="1400"/>
              <a:t>Sekitar 72.2% pemilih telah memutuskan pilihan sejak beberapa bulan sebelum hari-H.</a:t>
            </a:r>
          </a:p>
        </p:txBody>
      </p:sp>
    </p:spTree>
    <p:extLst>
      <p:ext uri="{BB962C8B-B14F-4D97-AF65-F5344CB8AC3E}">
        <p14:creationId xmlns:p14="http://schemas.microsoft.com/office/powerpoint/2010/main" val="96224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Alasan memilih Capres</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8382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Mengapa Ibu/Bapak memilih pasangan Presiden-Wakil Presiden tersebut?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516732408"/>
              </p:ext>
            </p:extLst>
          </p:nvPr>
        </p:nvGraphicFramePr>
        <p:xfrm>
          <a:off x="609600" y="1447800"/>
          <a:ext cx="7848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14</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266FCA65-25FD-4B53-869D-97074C4B4F6E}"/>
              </a:ext>
            </a:extLst>
          </p:cNvPr>
          <p:cNvSpPr txBox="1"/>
          <p:nvPr/>
        </p:nvSpPr>
        <p:spPr>
          <a:xfrm>
            <a:off x="609600" y="5791200"/>
            <a:ext cx="8229600" cy="307777"/>
          </a:xfrm>
          <a:prstGeom prst="rect">
            <a:avLst/>
          </a:prstGeom>
          <a:noFill/>
        </p:spPr>
        <p:txBody>
          <a:bodyPr wrap="square" rtlCol="0">
            <a:spAutoFit/>
          </a:bodyPr>
          <a:lstStyle/>
          <a:p>
            <a:pPr algn="ctr"/>
            <a:r>
              <a:rPr lang="en-US" sz="1400"/>
              <a:t>Alasan paling utama memilih pasangan Capres adalah program-program yang meyakinkan. </a:t>
            </a:r>
          </a:p>
        </p:txBody>
      </p:sp>
    </p:spTree>
    <p:extLst>
      <p:ext uri="{BB962C8B-B14F-4D97-AF65-F5344CB8AC3E}">
        <p14:creationId xmlns:p14="http://schemas.microsoft.com/office/powerpoint/2010/main" val="340392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75"/>
            <a:ext cx="9144000" cy="600075"/>
          </a:xfrm>
          <a:noFill/>
        </p:spPr>
        <p:txBody>
          <a:bodyPr wrap="square">
            <a:spAutoFit/>
          </a:bodyPr>
          <a:lstStyle/>
          <a:p>
            <a:pPr algn="ctr" eaLnBrk="1" hangingPunct="1"/>
            <a:r>
              <a:rPr lang="en-US" altLang="en-US" sz="3300">
                <a:effectLst/>
              </a:rPr>
              <a:t>PILIHAN PARTAI</a:t>
            </a:r>
            <a:endParaRPr lang="en-US" altLang="en-US" sz="3300" dirty="0">
              <a:effectLst/>
            </a:endParaRPr>
          </a:p>
        </p:txBody>
      </p:sp>
    </p:spTree>
    <p:extLst>
      <p:ext uri="{BB962C8B-B14F-4D97-AF65-F5344CB8AC3E}">
        <p14:creationId xmlns:p14="http://schemas.microsoft.com/office/powerpoint/2010/main" val="925338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Pilihan Partai</a:t>
            </a:r>
            <a:endParaRPr lang="en-US" sz="1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1143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200">
                <a:latin typeface="Verdana" pitchFamily="34" charset="0"/>
              </a:rPr>
              <a:t>Berikut adalah nama-nama partai dan nama-nama calon anggota DPR RI dari daerah pemilihan di sini. Dalam pemilihan anggota DPR RI tadi, coba Ibu/Bapak coblos dengan jelas yang akan Ibu/Bapak pilih? Ibu/bapak boleh pergi sebentar, atau saya tinggal sebentar, ketika Ibu/Bapak mencoblos salah satu dari kartu suara ini. Kalau Ibu/Bapak sudah mencoblos, tolong masukan lagi ke envelope ini ATAU ditutup kembali surat suaranya. </a:t>
            </a:r>
            <a:r>
              <a:rPr lang="sv-SE" sz="1200" dirty="0">
                <a:latin typeface="Verdana" pitchFamily="34" charset="0"/>
              </a:rPr>
              <a:t>(%)</a:t>
            </a:r>
            <a:endParaRPr lang="id-ID" sz="1100" dirty="0">
              <a:latin typeface="Verdana" pitchFamily="34" charset="0"/>
            </a:endParaRPr>
          </a:p>
        </p:txBody>
      </p:sp>
      <p:graphicFrame>
        <p:nvGraphicFramePr>
          <p:cNvPr id="11" name="Chart 10"/>
          <p:cNvGraphicFramePr/>
          <p:nvPr>
            <p:extLst>
              <p:ext uri="{D42A27DB-BD31-4B8C-83A1-F6EECF244321}">
                <p14:modId xmlns:p14="http://schemas.microsoft.com/office/powerpoint/2010/main" val="1989373761"/>
              </p:ext>
            </p:extLst>
          </p:nvPr>
        </p:nvGraphicFramePr>
        <p:xfrm>
          <a:off x="762000" y="19050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16</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D1C1F1AA-BDC0-4DC0-9AA4-1EC4873F4ED9}"/>
              </a:ext>
            </a:extLst>
          </p:cNvPr>
          <p:cNvSpPr txBox="1"/>
          <p:nvPr/>
        </p:nvSpPr>
        <p:spPr>
          <a:xfrm>
            <a:off x="457200" y="5562600"/>
            <a:ext cx="8229600" cy="523220"/>
          </a:xfrm>
          <a:prstGeom prst="rect">
            <a:avLst/>
          </a:prstGeom>
          <a:noFill/>
        </p:spPr>
        <p:txBody>
          <a:bodyPr wrap="square" rtlCol="0">
            <a:spAutoFit/>
          </a:bodyPr>
          <a:lstStyle/>
          <a:p>
            <a:pPr algn="ctr"/>
            <a:r>
              <a:rPr lang="en-US" sz="1400"/>
              <a:t>PDIP memperoleh dukungan terbanyak, sekitar 19.5%, selanjutnya Gerindra 12.6%, dan Golkar 12.1%.</a:t>
            </a:r>
          </a:p>
        </p:txBody>
      </p:sp>
      <p:sp>
        <p:nvSpPr>
          <p:cNvPr id="8" name="TextBox 7">
            <a:extLst>
              <a:ext uri="{FF2B5EF4-FFF2-40B4-BE49-F238E27FC236}">
                <a16:creationId xmlns:a16="http://schemas.microsoft.com/office/drawing/2014/main" id="{46821D86-23C6-4B53-A6F0-3C6357D192ED}"/>
              </a:ext>
            </a:extLst>
          </p:cNvPr>
          <p:cNvSpPr txBox="1"/>
          <p:nvPr/>
        </p:nvSpPr>
        <p:spPr>
          <a:xfrm>
            <a:off x="780288" y="5986790"/>
            <a:ext cx="6553200" cy="261610"/>
          </a:xfrm>
          <a:prstGeom prst="rect">
            <a:avLst/>
          </a:prstGeom>
          <a:noFill/>
        </p:spPr>
        <p:txBody>
          <a:bodyPr wrap="square">
            <a:spAutoFit/>
          </a:bodyPr>
          <a:lstStyle/>
          <a:p>
            <a:r>
              <a:rPr lang="en-US" sz="1100">
                <a:effectLst>
                  <a:outerShdw blurRad="38100" dist="38100" dir="2700000" algn="tl">
                    <a:srgbClr val="C0C0C0"/>
                  </a:outerShdw>
                </a:effectLst>
              </a:rPr>
              <a:t>KET: analisis data dibobot hasil quick count</a:t>
            </a:r>
            <a:endParaRPr lang="en-US" sz="1100"/>
          </a:p>
        </p:txBody>
      </p:sp>
    </p:spTree>
    <p:extLst>
      <p:ext uri="{BB962C8B-B14F-4D97-AF65-F5344CB8AC3E}">
        <p14:creationId xmlns:p14="http://schemas.microsoft.com/office/powerpoint/2010/main" val="260821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Kapan Memutuskan Pilihan Partai?</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8382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Kapan Ibu/Bapak  memutuskan untuk memilih partai atau calon dari partai tersebut? (%) (Base: responden yang menjawab pilihan partai)</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494930193"/>
              </p:ext>
            </p:extLst>
          </p:nvPr>
        </p:nvGraphicFramePr>
        <p:xfrm>
          <a:off x="609600" y="1397000"/>
          <a:ext cx="7848600" cy="4318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17</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B6DB5A21-6367-4DEB-AD84-E275165F0C19}"/>
              </a:ext>
            </a:extLst>
          </p:cNvPr>
          <p:cNvSpPr txBox="1"/>
          <p:nvPr/>
        </p:nvSpPr>
        <p:spPr>
          <a:xfrm>
            <a:off x="457200" y="5712023"/>
            <a:ext cx="8229600" cy="307777"/>
          </a:xfrm>
          <a:prstGeom prst="rect">
            <a:avLst/>
          </a:prstGeom>
          <a:noFill/>
        </p:spPr>
        <p:txBody>
          <a:bodyPr wrap="square" rtlCol="0">
            <a:spAutoFit/>
          </a:bodyPr>
          <a:lstStyle/>
          <a:p>
            <a:pPr algn="ctr"/>
            <a:r>
              <a:rPr lang="en-US" sz="1400"/>
              <a:t>Sekitar 35.3% pemilih telah memutuskan pilihan partai lebih dari setahun sebelum hari-H.</a:t>
            </a:r>
          </a:p>
        </p:txBody>
      </p:sp>
    </p:spTree>
    <p:extLst>
      <p:ext uri="{BB962C8B-B14F-4D97-AF65-F5344CB8AC3E}">
        <p14:creationId xmlns:p14="http://schemas.microsoft.com/office/powerpoint/2010/main" val="5131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Alasan memilih Partai</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8382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Mengapa Ibu/Bapak memilih partai atau calon dari partai tersebut?  (%)</a:t>
            </a:r>
          </a:p>
          <a:p>
            <a:pPr algn="ctr"/>
            <a:r>
              <a:rPr lang="sv-SE" sz="1400">
                <a:latin typeface="Verdana" pitchFamily="34" charset="0"/>
              </a:rPr>
              <a:t>(Base: Responden yang menjawab pilihan partai)</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1740703074"/>
              </p:ext>
            </p:extLst>
          </p:nvPr>
        </p:nvGraphicFramePr>
        <p:xfrm>
          <a:off x="609600" y="1447800"/>
          <a:ext cx="7848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18</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0F442D26-0372-40DE-81EC-8C8F69A7D2A7}"/>
              </a:ext>
            </a:extLst>
          </p:cNvPr>
          <p:cNvSpPr txBox="1"/>
          <p:nvPr/>
        </p:nvSpPr>
        <p:spPr>
          <a:xfrm>
            <a:off x="609600" y="5791200"/>
            <a:ext cx="8229600" cy="307777"/>
          </a:xfrm>
          <a:prstGeom prst="rect">
            <a:avLst/>
          </a:prstGeom>
          <a:noFill/>
        </p:spPr>
        <p:txBody>
          <a:bodyPr wrap="square" rtlCol="0">
            <a:spAutoFit/>
          </a:bodyPr>
          <a:lstStyle/>
          <a:p>
            <a:pPr algn="ctr"/>
            <a:r>
              <a:rPr lang="en-US" sz="1400" dirty="0" err="1"/>
              <a:t>Alasan</a:t>
            </a:r>
            <a:r>
              <a:rPr lang="en-US" sz="1400" dirty="0"/>
              <a:t> paling </a:t>
            </a:r>
            <a:r>
              <a:rPr lang="en-US" sz="1400" dirty="0" err="1"/>
              <a:t>utama</a:t>
            </a:r>
            <a:r>
              <a:rPr lang="en-US" sz="1400" dirty="0"/>
              <a:t> </a:t>
            </a:r>
            <a:r>
              <a:rPr lang="en-US" sz="1400" dirty="0" err="1"/>
              <a:t>memilih</a:t>
            </a:r>
            <a:r>
              <a:rPr lang="en-US" sz="1400" dirty="0"/>
              <a:t> </a:t>
            </a:r>
            <a:r>
              <a:rPr lang="en-US" sz="1400" dirty="0" err="1"/>
              <a:t>partai</a:t>
            </a:r>
            <a:r>
              <a:rPr lang="en-US" sz="1400" dirty="0"/>
              <a:t> </a:t>
            </a:r>
            <a:r>
              <a:rPr lang="en-US" sz="1400" dirty="0" err="1"/>
              <a:t>adalah</a:t>
            </a:r>
            <a:r>
              <a:rPr lang="en-US" sz="1400" dirty="0"/>
              <a:t> program-program yang </a:t>
            </a:r>
            <a:r>
              <a:rPr lang="en-US" sz="1400" dirty="0" err="1"/>
              <a:t>meyakinkan</a:t>
            </a:r>
            <a:r>
              <a:rPr lang="en-US" sz="1400" dirty="0"/>
              <a:t>. </a:t>
            </a:r>
          </a:p>
        </p:txBody>
      </p:sp>
    </p:spTree>
    <p:extLst>
      <p:ext uri="{BB962C8B-B14F-4D97-AF65-F5344CB8AC3E}">
        <p14:creationId xmlns:p14="http://schemas.microsoft.com/office/powerpoint/2010/main" val="106310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695615"/>
            <a:ext cx="9144000" cy="1107996"/>
          </a:xfrm>
          <a:noFill/>
        </p:spPr>
        <p:txBody>
          <a:bodyPr wrap="square">
            <a:spAutoFit/>
          </a:bodyPr>
          <a:lstStyle/>
          <a:p>
            <a:pPr algn="ctr" eaLnBrk="1" hangingPunct="1"/>
            <a:r>
              <a:rPr lang="en-US" altLang="en-US" sz="3300">
                <a:effectLst/>
              </a:rPr>
              <a:t>KINERJA PRESIDEN &amp;</a:t>
            </a:r>
            <a:br>
              <a:rPr lang="en-US" altLang="en-US" sz="3300">
                <a:effectLst/>
              </a:rPr>
            </a:br>
            <a:r>
              <a:rPr lang="en-US" altLang="en-US" sz="3300">
                <a:effectLst/>
              </a:rPr>
              <a:t>KONDISI EKONOMI</a:t>
            </a:r>
            <a:endParaRPr lang="en-US" altLang="en-US" sz="3300" dirty="0">
              <a:effectLst/>
            </a:endParaRPr>
          </a:p>
        </p:txBody>
      </p:sp>
    </p:spTree>
    <p:extLst>
      <p:ext uri="{BB962C8B-B14F-4D97-AF65-F5344CB8AC3E}">
        <p14:creationId xmlns:p14="http://schemas.microsoft.com/office/powerpoint/2010/main" val="30922445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id-ID" sz="3200" b="1">
                <a:solidFill>
                  <a:schemeClr val="tx2"/>
                </a:solidFill>
                <a:latin typeface="Lucida Sans Unicode" pitchFamily="34" charset="0"/>
              </a:rPr>
              <a:t>Metodologi Exit Poll</a:t>
            </a:r>
            <a:endParaRPr lang="en-US" sz="3200" b="1">
              <a:solidFill>
                <a:schemeClr val="tx2"/>
              </a:solidFill>
              <a:latin typeface="Lucida Sans Unicode" pitchFamily="34" charset="0"/>
            </a:endParaRP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id-ID" sz="1450" dirty="0">
                <a:latin typeface="Lucida Sans Unicode" pitchFamily="34" charset="0"/>
              </a:rPr>
              <a:t>Populasi Exit Poll </a:t>
            </a:r>
            <a:r>
              <a:rPr lang="id-ID" sz="1450">
                <a:latin typeface="Lucida Sans Unicode" pitchFamily="34" charset="0"/>
              </a:rPr>
              <a:t>adalah </a:t>
            </a:r>
            <a:r>
              <a:rPr lang="en-US" sz="1450">
                <a:latin typeface="Lucida Sans Unicode" pitchFamily="34" charset="0"/>
              </a:rPr>
              <a:t>seluruh </a:t>
            </a:r>
            <a:r>
              <a:rPr lang="id-ID" sz="1450">
                <a:latin typeface="Lucida Sans Unicode" pitchFamily="34" charset="0"/>
              </a:rPr>
              <a:t>pemilih </a:t>
            </a:r>
            <a:r>
              <a:rPr lang="id-ID" sz="1450" dirty="0">
                <a:latin typeface="Lucida Sans Unicode" pitchFamily="34" charset="0"/>
              </a:rPr>
              <a:t>yang datang ke TPS </a:t>
            </a:r>
            <a:r>
              <a:rPr lang="id-ID" sz="1450">
                <a:latin typeface="Lucida Sans Unicode" pitchFamily="34" charset="0"/>
              </a:rPr>
              <a:t>dalam </a:t>
            </a:r>
            <a:r>
              <a:rPr lang="en-US" sz="1450">
                <a:latin typeface="Lucida Sans Unicode" pitchFamily="34" charset="0"/>
              </a:rPr>
              <a:t>pilpres/</a:t>
            </a:r>
            <a:r>
              <a:rPr lang="id-ID" sz="1450">
                <a:latin typeface="Lucida Sans Unicode" pitchFamily="34" charset="0"/>
              </a:rPr>
              <a:t>pemilihan umum</a:t>
            </a:r>
            <a:r>
              <a:rPr lang="en-US" sz="1450">
                <a:latin typeface="Lucida Sans Unicode" pitchFamily="34" charset="0"/>
              </a:rPr>
              <a:t> 2019</a:t>
            </a:r>
            <a:r>
              <a:rPr lang="id-ID" sz="1450">
                <a:latin typeface="Lucida Sans Unicode" pitchFamily="34" charset="0"/>
              </a:rPr>
              <a:t>.</a:t>
            </a:r>
            <a:endParaRPr lang="id-ID" sz="1450" dirty="0">
              <a:latin typeface="Lucida Sans Unicode" pitchFamily="34" charset="0"/>
            </a:endParaRPr>
          </a:p>
          <a:p>
            <a:pPr marL="347663" indent="-347663" algn="just">
              <a:spcBef>
                <a:spcPct val="40000"/>
              </a:spcBef>
              <a:buFontTx/>
              <a:buChar char="•"/>
            </a:pPr>
            <a:r>
              <a:rPr lang="id-ID" sz="1450" dirty="0">
                <a:latin typeface="Lucida Sans Unicode" pitchFamily="34" charset="0"/>
              </a:rPr>
              <a:t>Sampel dipilih dengan metode </a:t>
            </a:r>
            <a:r>
              <a:rPr lang="id-ID" sz="1450" i="1">
                <a:latin typeface="Lucida Sans Unicode" pitchFamily="34" charset="0"/>
              </a:rPr>
              <a:t>stratified </a:t>
            </a:r>
            <a:r>
              <a:rPr lang="en-US" sz="1450" i="1">
                <a:latin typeface="Lucida Sans Unicode" pitchFamily="34" charset="0"/>
              </a:rPr>
              <a:t>systematic </a:t>
            </a:r>
            <a:r>
              <a:rPr lang="id-ID" sz="1450" i="1">
                <a:latin typeface="Lucida Sans Unicode" pitchFamily="34" charset="0"/>
              </a:rPr>
              <a:t>two-stage </a:t>
            </a:r>
            <a:r>
              <a:rPr lang="id-ID" sz="1450" i="1" dirty="0">
                <a:latin typeface="Lucida Sans Unicode" pitchFamily="34" charset="0"/>
              </a:rPr>
              <a:t>random sampling</a:t>
            </a:r>
            <a:r>
              <a:rPr lang="id-ID" sz="1450" dirty="0">
                <a:latin typeface="Lucida Sans Unicode" pitchFamily="34" charset="0"/>
              </a:rPr>
              <a:t>. </a:t>
            </a:r>
          </a:p>
          <a:p>
            <a:pPr marL="347663" indent="-347663" algn="just">
              <a:spcBef>
                <a:spcPct val="40000"/>
              </a:spcBef>
              <a:buFontTx/>
              <a:buChar char="•"/>
            </a:pPr>
            <a:r>
              <a:rPr lang="id-ID" sz="1450" dirty="0">
                <a:latin typeface="Lucida Sans Unicode" pitchFamily="34" charset="0"/>
              </a:rPr>
              <a:t>Prosedur sampling exit poll:</a:t>
            </a:r>
          </a:p>
          <a:p>
            <a:pPr marL="742950" lvl="1" indent="-285750" algn="just">
              <a:spcBef>
                <a:spcPct val="40000"/>
              </a:spcBef>
              <a:buFontTx/>
              <a:buChar char="•"/>
            </a:pPr>
            <a:r>
              <a:rPr lang="id-ID" sz="1450">
                <a:latin typeface="Lucida Sans Unicode" pitchFamily="34" charset="0"/>
              </a:rPr>
              <a:t>Stratifikasi: TPS dikelompokkan menurut </a:t>
            </a:r>
            <a:r>
              <a:rPr lang="en-US" sz="1450">
                <a:latin typeface="Lucida Sans Unicode" pitchFamily="34" charset="0"/>
              </a:rPr>
              <a:t>wilayah dapil DPR RI dan status wilayah pedesaan-perkotaan</a:t>
            </a:r>
            <a:r>
              <a:rPr lang="id-ID" sz="1450">
                <a:latin typeface="Lucida Sans Unicode" pitchFamily="34" charset="0"/>
              </a:rPr>
              <a:t>.</a:t>
            </a:r>
          </a:p>
          <a:p>
            <a:pPr marL="742950" lvl="1" indent="-285750" algn="just">
              <a:spcBef>
                <a:spcPct val="40000"/>
              </a:spcBef>
              <a:buFontTx/>
              <a:buChar char="•"/>
            </a:pPr>
            <a:r>
              <a:rPr lang="id-ID" sz="1450">
                <a:latin typeface="Lucida Sans Unicode" pitchFamily="34" charset="0"/>
              </a:rPr>
              <a:t>Stage-1 : Di masing-masing </a:t>
            </a:r>
            <a:r>
              <a:rPr lang="en-US" sz="1450">
                <a:latin typeface="Lucida Sans Unicode" pitchFamily="34" charset="0"/>
              </a:rPr>
              <a:t>stratum (sub populasi yang merupakan irisan wilayah dapil dan status wilayah Desa-Kota)</a:t>
            </a:r>
            <a:r>
              <a:rPr lang="id-ID" sz="1450">
                <a:latin typeface="Lucida Sans Unicode" pitchFamily="34" charset="0"/>
              </a:rPr>
              <a:t>, TPS </a:t>
            </a:r>
            <a:r>
              <a:rPr lang="en-US" sz="1450">
                <a:latin typeface="Lucida Sans Unicode" pitchFamily="34" charset="0"/>
              </a:rPr>
              <a:t>sebagai primary sampling unit dipilih </a:t>
            </a:r>
            <a:r>
              <a:rPr lang="id-ID" sz="1450">
                <a:latin typeface="Lucida Sans Unicode" pitchFamily="34" charset="0"/>
              </a:rPr>
              <a:t>secara </a:t>
            </a:r>
            <a:r>
              <a:rPr lang="en-US" sz="1450">
                <a:latin typeface="Lucida Sans Unicode" pitchFamily="34" charset="0"/>
              </a:rPr>
              <a:t>acak dengan teknik </a:t>
            </a:r>
            <a:r>
              <a:rPr lang="en-US" sz="1450" i="1">
                <a:latin typeface="Lucida Sans Unicode" pitchFamily="34" charset="0"/>
              </a:rPr>
              <a:t>systematic </a:t>
            </a:r>
            <a:r>
              <a:rPr lang="id-ID" sz="1450" i="1">
                <a:latin typeface="Lucida Sans Unicode" pitchFamily="34" charset="0"/>
              </a:rPr>
              <a:t>random </a:t>
            </a:r>
            <a:r>
              <a:rPr lang="en-US" sz="1450" i="1">
                <a:latin typeface="Lucida Sans Unicode" pitchFamily="34" charset="0"/>
              </a:rPr>
              <a:t>sampling </a:t>
            </a:r>
            <a:r>
              <a:rPr lang="en-US" sz="1450">
                <a:latin typeface="Lucida Sans Unicode" pitchFamily="34" charset="0"/>
              </a:rPr>
              <a:t>dan dengan </a:t>
            </a:r>
            <a:r>
              <a:rPr lang="id-ID" sz="1450">
                <a:latin typeface="Lucida Sans Unicode" pitchFamily="34" charset="0"/>
              </a:rPr>
              <a:t>dengan jumlah proporsional.</a:t>
            </a:r>
            <a:r>
              <a:rPr lang="en-US" sz="1450">
                <a:latin typeface="Lucida Sans Unicode" pitchFamily="34" charset="0"/>
              </a:rPr>
              <a:t> Total dipilih 3000 TPS secara nasional.</a:t>
            </a:r>
            <a:endParaRPr lang="id-ID" sz="1450">
              <a:latin typeface="Lucida Sans Unicode" pitchFamily="34" charset="0"/>
            </a:endParaRPr>
          </a:p>
          <a:p>
            <a:pPr marL="742950" lvl="1" indent="-285750" algn="just">
              <a:spcBef>
                <a:spcPct val="40000"/>
              </a:spcBef>
              <a:buFontTx/>
              <a:buChar char="•"/>
            </a:pPr>
            <a:r>
              <a:rPr lang="id-ID" sz="1450">
                <a:latin typeface="Lucida Sans Unicode" pitchFamily="34" charset="0"/>
              </a:rPr>
              <a:t>Stage-2 </a:t>
            </a:r>
            <a:r>
              <a:rPr lang="id-ID" sz="1450" dirty="0">
                <a:latin typeface="Lucida Sans Unicode" pitchFamily="34" charset="0"/>
              </a:rPr>
              <a:t>: Di masing-masing TPS terpilih, </a:t>
            </a:r>
            <a:r>
              <a:rPr lang="id-ID" sz="1450">
                <a:latin typeface="Lucida Sans Unicode" pitchFamily="34" charset="0"/>
              </a:rPr>
              <a:t>dipilih </a:t>
            </a:r>
            <a:r>
              <a:rPr lang="en-US" sz="1450">
                <a:latin typeface="Lucida Sans Unicode" pitchFamily="34" charset="0"/>
              </a:rPr>
              <a:t>satu orang </a:t>
            </a:r>
            <a:r>
              <a:rPr lang="id-ID" sz="1450" dirty="0">
                <a:latin typeface="Lucida Sans Unicode" pitchFamily="34" charset="0"/>
              </a:rPr>
              <a:t>pemilih yang baru keluar dari </a:t>
            </a:r>
            <a:r>
              <a:rPr lang="id-ID" sz="1450">
                <a:latin typeface="Lucida Sans Unicode" pitchFamily="34" charset="0"/>
              </a:rPr>
              <a:t>TPS </a:t>
            </a:r>
            <a:r>
              <a:rPr lang="en-US" sz="1450">
                <a:latin typeface="Lucida Sans Unicode" pitchFamily="34" charset="0"/>
              </a:rPr>
              <a:t>dengan gender pemilih (laki-laki atau perempuan) dan </a:t>
            </a:r>
            <a:r>
              <a:rPr lang="id-ID" sz="1450">
                <a:latin typeface="Lucida Sans Unicode" pitchFamily="34" charset="0"/>
              </a:rPr>
              <a:t>waktu </a:t>
            </a:r>
            <a:r>
              <a:rPr lang="en-US" sz="1450">
                <a:latin typeface="Lucida Sans Unicode" pitchFamily="34" charset="0"/>
              </a:rPr>
              <a:t>keluar TPS </a:t>
            </a:r>
            <a:r>
              <a:rPr lang="id-ID" sz="1450">
                <a:latin typeface="Lucida Sans Unicode" pitchFamily="34" charset="0"/>
              </a:rPr>
              <a:t>yang </a:t>
            </a:r>
            <a:r>
              <a:rPr lang="en-US" sz="1450">
                <a:latin typeface="Lucida Sans Unicode" pitchFamily="34" charset="0"/>
              </a:rPr>
              <a:t>telah </a:t>
            </a:r>
            <a:r>
              <a:rPr lang="id-ID" sz="1450">
                <a:latin typeface="Lucida Sans Unicode" pitchFamily="34" charset="0"/>
              </a:rPr>
              <a:t>ditentukan </a:t>
            </a:r>
            <a:r>
              <a:rPr lang="en-US" sz="1450">
                <a:latin typeface="Lucida Sans Unicode" pitchFamily="34" charset="0"/>
              </a:rPr>
              <a:t>oleh pusat </a:t>
            </a:r>
            <a:r>
              <a:rPr lang="id-ID" sz="1450">
                <a:latin typeface="Lucida Sans Unicode" pitchFamily="34" charset="0"/>
              </a:rPr>
              <a:t>secara acak.</a:t>
            </a:r>
            <a:r>
              <a:rPr lang="en-US" sz="1450">
                <a:latin typeface="Lucida Sans Unicode" pitchFamily="34" charset="0"/>
              </a:rPr>
              <a:t> Maka total sampel yang direncanakan adalah 3000 responden.</a:t>
            </a:r>
          </a:p>
          <a:p>
            <a:pPr marL="347663" indent="-347663" algn="just">
              <a:spcBef>
                <a:spcPct val="40000"/>
              </a:spcBef>
              <a:buFontTx/>
              <a:buChar char="•"/>
            </a:pPr>
            <a:r>
              <a:rPr lang="id-ID" sz="1450">
                <a:latin typeface="Lucida Sans Unicode" pitchFamily="34" charset="0"/>
              </a:rPr>
              <a:t>Responden </a:t>
            </a:r>
            <a:r>
              <a:rPr lang="id-ID" sz="1450" dirty="0">
                <a:latin typeface="Lucida Sans Unicode" pitchFamily="34" charset="0"/>
              </a:rPr>
              <a:t>terpilih diwawancarai lewat tatap muka oleh pewawancara yang telah </a:t>
            </a:r>
            <a:r>
              <a:rPr lang="id-ID" sz="1450">
                <a:latin typeface="Lucida Sans Unicode" pitchFamily="34" charset="0"/>
              </a:rPr>
              <a:t>dilatih.</a:t>
            </a:r>
            <a:endParaRPr lang="en-US" sz="1450">
              <a:latin typeface="Lucida Sans Unicode" pitchFamily="34" charset="0"/>
            </a:endParaRPr>
          </a:p>
          <a:p>
            <a:pPr marL="347663" indent="-347663" algn="just">
              <a:spcBef>
                <a:spcPct val="40000"/>
              </a:spcBef>
              <a:buFontTx/>
              <a:buChar char="•"/>
            </a:pPr>
            <a:r>
              <a:rPr lang="en-US" sz="1450">
                <a:latin typeface="Lucida Sans Unicode" pitchFamily="34" charset="0"/>
              </a:rPr>
              <a:t>Total responden yang berhasil diwawancara sebanyak 2688 orang (response rate 89.6%)</a:t>
            </a:r>
            <a:endParaRPr lang="id-ID" sz="1450" dirty="0">
              <a:latin typeface="Lucida Sans Unicode" pitchFamily="34" charset="0"/>
            </a:endParaRP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3627037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2800">
                <a:effectLst>
                  <a:outerShdw blurRad="38100" dist="38100" dir="2700000" algn="tl">
                    <a:srgbClr val="C0C0C0"/>
                  </a:outerShdw>
                </a:effectLst>
              </a:rPr>
              <a:t>Kepuasan atas Kinerja Presiden Jokowi</a:t>
            </a:r>
            <a:endParaRPr lang="en-US" sz="20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Joko Widodo telah hampir lima tahun menjadi presiden kita. Secara umum, apakah sejauh ini Ibu/Bapak sangat puas, cukup puas, kurang puas, atau tidak puas sama sekali dengan kerja Presiden Joko Widodo? </a:t>
            </a:r>
            <a:r>
              <a:rPr lang="sv-SE" sz="1400" dirty="0">
                <a:latin typeface="Verdana" pitchFamily="34" charset="0"/>
              </a:rPr>
              <a:t>(%)</a:t>
            </a:r>
            <a:endParaRPr lang="id-ID" sz="1200" dirty="0">
              <a:latin typeface="Verdana" pitchFamily="34" charset="0"/>
            </a:endParaRPr>
          </a:p>
        </p:txBody>
      </p:sp>
      <p:graphicFrame>
        <p:nvGraphicFramePr>
          <p:cNvPr id="11" name="Chart 10"/>
          <p:cNvGraphicFramePr/>
          <p:nvPr>
            <p:extLst>
              <p:ext uri="{D42A27DB-BD31-4B8C-83A1-F6EECF244321}">
                <p14:modId xmlns:p14="http://schemas.microsoft.com/office/powerpoint/2010/main" val="1184262968"/>
              </p:ext>
            </p:extLst>
          </p:nvPr>
        </p:nvGraphicFramePr>
        <p:xfrm>
          <a:off x="762000" y="19050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20</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AF85533F-87BE-4669-97A3-98B38F578435}"/>
              </a:ext>
            </a:extLst>
          </p:cNvPr>
          <p:cNvSpPr txBox="1"/>
          <p:nvPr/>
        </p:nvSpPr>
        <p:spPr>
          <a:xfrm>
            <a:off x="609600" y="5562600"/>
            <a:ext cx="8229600" cy="523220"/>
          </a:xfrm>
          <a:prstGeom prst="rect">
            <a:avLst/>
          </a:prstGeom>
          <a:noFill/>
        </p:spPr>
        <p:txBody>
          <a:bodyPr wrap="square" rtlCol="0">
            <a:spAutoFit/>
          </a:bodyPr>
          <a:lstStyle/>
          <a:p>
            <a:pPr algn="ctr"/>
            <a:r>
              <a:rPr lang="en-US" sz="1400"/>
              <a:t>Yang puas dengan kinerja Jokowi sebagai presiden sekitar 67.6%, yang tidak puas 28.9%, dan yang tidak menjawab 3.5%.</a:t>
            </a:r>
          </a:p>
        </p:txBody>
      </p:sp>
    </p:spTree>
    <p:extLst>
      <p:ext uri="{BB962C8B-B14F-4D97-AF65-F5344CB8AC3E}">
        <p14:creationId xmlns:p14="http://schemas.microsoft.com/office/powerpoint/2010/main" val="40844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514177101"/>
              </p:ext>
            </p:extLst>
          </p:nvPr>
        </p:nvGraphicFramePr>
        <p:xfrm>
          <a:off x="508000" y="1295400"/>
          <a:ext cx="8170863" cy="426243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p:txBody>
          <a:bodyPr rtlCol="0">
            <a:normAutofit/>
          </a:bodyPr>
          <a:lstStyle/>
          <a:p>
            <a:pPr fontAlgn="auto">
              <a:spcAft>
                <a:spcPts val="0"/>
              </a:spcAft>
              <a:defRPr/>
            </a:pPr>
            <a:r>
              <a:rPr lang="id-ID" sz="2900">
                <a:effectLst>
                  <a:outerShdw blurRad="38100" dist="38100" dir="2700000" algn="tl">
                    <a:srgbClr val="C0C0C0"/>
                  </a:outerShdw>
                </a:effectLst>
              </a:rPr>
              <a:t>Trend Evaluasi atas Kinerja Presiden:</a:t>
            </a:r>
            <a:br>
              <a:rPr lang="id-ID" sz="2900">
                <a:effectLst>
                  <a:outerShdw blurRad="38100" dist="38100" dir="2700000" algn="tl">
                    <a:srgbClr val="C0C0C0"/>
                  </a:outerShdw>
                </a:effectLst>
              </a:rPr>
            </a:br>
            <a:r>
              <a:rPr lang="id-ID" sz="2900">
                <a:solidFill>
                  <a:srgbClr val="FF0000"/>
                </a:solidFill>
                <a:effectLst>
                  <a:outerShdw blurRad="38100" dist="38100" dir="2700000" algn="tl">
                    <a:srgbClr val="C0C0C0"/>
                  </a:outerShdw>
                </a:effectLst>
              </a:rPr>
              <a:t>Puas</a:t>
            </a:r>
            <a:r>
              <a:rPr lang="id-ID" sz="2900">
                <a:effectLst>
                  <a:outerShdw blurRad="38100" dist="38100" dir="2700000" algn="tl">
                    <a:srgbClr val="C0C0C0"/>
                  </a:outerShdw>
                </a:effectLst>
              </a:rPr>
              <a:t> dengan kinerja </a:t>
            </a:r>
            <a:r>
              <a:rPr lang="id-ID" sz="2900">
                <a:solidFill>
                  <a:srgbClr val="0033CC"/>
                </a:solidFill>
                <a:effectLst>
                  <a:outerShdw blurRad="38100" dist="38100" dir="2700000" algn="tl">
                    <a:srgbClr val="C0C0C0"/>
                  </a:outerShdw>
                </a:effectLst>
              </a:rPr>
              <a:t>Presiden</a:t>
            </a:r>
            <a:r>
              <a:rPr lang="id-ID" sz="2900">
                <a:effectLst>
                  <a:outerShdw blurRad="38100" dist="38100" dir="2700000" algn="tl">
                    <a:srgbClr val="C0C0C0"/>
                  </a:outerShdw>
                </a:effectLst>
              </a:rPr>
              <a:t> (%)</a:t>
            </a:r>
          </a:p>
        </p:txBody>
      </p:sp>
      <p:sp>
        <p:nvSpPr>
          <p:cNvPr id="8" name="Rectangle 7"/>
          <p:cNvSpPr/>
          <p:nvPr/>
        </p:nvSpPr>
        <p:spPr>
          <a:xfrm>
            <a:off x="762000" y="5486400"/>
            <a:ext cx="7772400" cy="646331"/>
          </a:xfrm>
          <a:prstGeom prst="rect">
            <a:avLst/>
          </a:prstGeom>
        </p:spPr>
        <p:txBody>
          <a:bodyPr wrap="square">
            <a:spAutoFit/>
          </a:bodyPr>
          <a:lstStyle/>
          <a:p>
            <a:pPr algn="ctr"/>
            <a:r>
              <a:rPr lang="en-US" sz="1200">
                <a:latin typeface="Verdana" pitchFamily="34" charset="0"/>
                <a:ea typeface="Verdana" pitchFamily="34" charset="0"/>
                <a:cs typeface="Arial" pitchFamily="34" charset="0"/>
              </a:rPr>
              <a:t>Kepuasan pada kinerja Jokowi sebagai Presiden saat exit poll pada hari-H, 17 April 2019, 68%, hampir sama atau sedikiit lebih rendah dibanding hasil survei 1-2 minggu sebelum pemilihan 71%. </a:t>
            </a:r>
          </a:p>
        </p:txBody>
      </p:sp>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21</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45063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id-ID" sz="2900">
                <a:effectLst>
                  <a:outerShdw blurRad="38100" dist="38100" dir="2700000" algn="tl">
                    <a:srgbClr val="C0C0C0"/>
                  </a:outerShdw>
                </a:effectLst>
              </a:rPr>
              <a:t>Kondisi Ekonomi </a:t>
            </a:r>
            <a:r>
              <a:rPr lang="en-US" sz="2900" err="1">
                <a:effectLst>
                  <a:outerShdw blurRad="38100" dist="38100" dir="2700000" algn="tl">
                    <a:srgbClr val="C0C0C0"/>
                  </a:outerShdw>
                </a:effectLst>
              </a:rPr>
              <a:t>Nasional</a:t>
            </a:r>
            <a:r>
              <a:rPr lang="en-US" sz="2900">
                <a:effectLst>
                  <a:outerShdw blurRad="38100" dist="38100" dir="2700000" algn="tl">
                    <a:srgbClr val="C0C0C0"/>
                  </a:outerShdw>
                </a:effectLst>
              </a:rPr>
              <a:t> S</a:t>
            </a:r>
            <a:r>
              <a:rPr lang="id-ID" sz="2900">
                <a:effectLst>
                  <a:outerShdw blurRad="38100" dist="38100" dir="2700000" algn="tl">
                    <a:srgbClr val="C0C0C0"/>
                  </a:outerShdw>
                </a:effectLst>
              </a:rPr>
              <a:t>ekarang </a:t>
            </a:r>
            <a:r>
              <a:rPr lang="en-US" sz="2900">
                <a:effectLst>
                  <a:outerShdw blurRad="38100" dist="38100" dir="2700000" algn="tl">
                    <a:srgbClr val="C0C0C0"/>
                  </a:outerShdw>
                </a:effectLst>
              </a:rPr>
              <a:t>D</a:t>
            </a:r>
            <a:r>
              <a:rPr lang="id-ID" sz="2900">
                <a:effectLst>
                  <a:outerShdw blurRad="38100" dist="38100" dir="2700000" algn="tl">
                    <a:srgbClr val="C0C0C0"/>
                  </a:outerShdw>
                </a:effectLst>
              </a:rPr>
              <a:t>ibanding </a:t>
            </a:r>
            <a:r>
              <a:rPr lang="en-US" sz="2900">
                <a:effectLst>
                  <a:outerShdw blurRad="38100" dist="38100" dir="2700000" algn="tl">
                    <a:srgbClr val="C0C0C0"/>
                  </a:outerShdw>
                </a:effectLst>
              </a:rPr>
              <a:t>T</a:t>
            </a:r>
            <a:r>
              <a:rPr lang="id-ID" sz="2900">
                <a:effectLst>
                  <a:outerShdw blurRad="38100" dist="38100" dir="2700000" algn="tl">
                    <a:srgbClr val="C0C0C0"/>
                  </a:outerShdw>
                </a:effectLst>
              </a:rPr>
              <a:t>ahun </a:t>
            </a:r>
            <a:r>
              <a:rPr lang="en-US" sz="2900">
                <a:effectLst>
                  <a:outerShdw blurRad="38100" dist="38100" dir="2700000" algn="tl">
                    <a:srgbClr val="C0C0C0"/>
                  </a:outerShdw>
                </a:effectLst>
              </a:rPr>
              <a:t>L</a:t>
            </a:r>
            <a:r>
              <a:rPr lang="id-ID" sz="2900">
                <a:effectLst>
                  <a:outerShdw blurRad="38100" dist="38100" dir="2700000" algn="tl">
                    <a:srgbClr val="C0C0C0"/>
                  </a:outerShdw>
                </a:effectLst>
              </a:rPr>
              <a:t>alu</a:t>
            </a:r>
            <a:endParaRPr lang="en-US" sz="2900">
              <a:effectLst>
                <a:outerShdw blurRad="38100" dist="38100" dir="2700000" algn="tl">
                  <a:srgbClr val="C0C0C0"/>
                </a:outerShdw>
              </a:effectLst>
            </a:endParaRPr>
          </a:p>
        </p:txBody>
      </p:sp>
      <p:sp>
        <p:nvSpPr>
          <p:cNvPr id="21508" name="Rectangle 4"/>
          <p:cNvSpPr>
            <a:spLocks noChangeArrowheads="1"/>
          </p:cNvSpPr>
          <p:nvPr/>
        </p:nvSpPr>
        <p:spPr bwMode="auto">
          <a:xfrm>
            <a:off x="838200" y="1295400"/>
            <a:ext cx="7669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melihat keadaan ekonomi nasional pada umumnya sekarang ini menjadi jauh lebih buruk, lebih buruk,  tidak ada perubahan, lebih baik, atau jauh lebih baik ini dibanding tahun lalu?</a:t>
            </a:r>
            <a:r>
              <a:rPr lang="en-US" sz="1300">
                <a:latin typeface="Verdana" pitchFamily="34" charset="0"/>
              </a:rPr>
              <a:t> … (%)</a:t>
            </a:r>
          </a:p>
        </p:txBody>
      </p:sp>
      <p:graphicFrame>
        <p:nvGraphicFramePr>
          <p:cNvPr id="4" name="Object 2"/>
          <p:cNvGraphicFramePr>
            <a:graphicFrameLocks noChangeAspect="1"/>
          </p:cNvGraphicFramePr>
          <p:nvPr>
            <p:extLst>
              <p:ext uri="{D42A27DB-BD31-4B8C-83A1-F6EECF244321}">
                <p14:modId xmlns:p14="http://schemas.microsoft.com/office/powerpoint/2010/main" val="1398846351"/>
              </p:ext>
            </p:extLst>
          </p:nvPr>
        </p:nvGraphicFramePr>
        <p:xfrm>
          <a:off x="533400" y="2032000"/>
          <a:ext cx="8077200" cy="36449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22</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EB3BF5F9-A900-40E5-84C5-713A867AC4B7}"/>
              </a:ext>
            </a:extLst>
          </p:cNvPr>
          <p:cNvSpPr txBox="1"/>
          <p:nvPr/>
        </p:nvSpPr>
        <p:spPr>
          <a:xfrm>
            <a:off x="609600" y="5496580"/>
            <a:ext cx="8229600" cy="523220"/>
          </a:xfrm>
          <a:prstGeom prst="rect">
            <a:avLst/>
          </a:prstGeom>
          <a:noFill/>
        </p:spPr>
        <p:txBody>
          <a:bodyPr wrap="square" rtlCol="0">
            <a:spAutoFit/>
          </a:bodyPr>
          <a:lstStyle/>
          <a:p>
            <a:pPr algn="ctr"/>
            <a:r>
              <a:rPr lang="en-US" sz="1400"/>
              <a:t>Sekitar 51% pemilih merasa kondisi ekonomi nasional sekarang lebih baik dibanding tahun lalu. Sementara yang merasa lebih buruk 22%, tidak ada perubahan 22%, dan tidak menjawab 6%.</a:t>
            </a:r>
          </a:p>
        </p:txBody>
      </p:sp>
    </p:spTree>
    <p:extLst>
      <p:ext uri="{BB962C8B-B14F-4D97-AF65-F5344CB8AC3E}">
        <p14:creationId xmlns:p14="http://schemas.microsoft.com/office/powerpoint/2010/main" val="4014867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1579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id-ID">
              <a:latin typeface="Verdana" pitchFamily="34" charset="0"/>
            </a:endParaRPr>
          </a:p>
        </p:txBody>
      </p:sp>
      <p:sp>
        <p:nvSpPr>
          <p:cNvPr id="22531" name="Rectangle 4"/>
          <p:cNvSpPr>
            <a:spLocks noChangeArrowheads="1"/>
          </p:cNvSpPr>
          <p:nvPr/>
        </p:nvSpPr>
        <p:spPr bwMode="auto">
          <a:xfrm>
            <a:off x="0" y="19081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id-ID">
              <a:latin typeface="Verdana" pitchFamily="34" charset="0"/>
            </a:endParaRPr>
          </a:p>
        </p:txBody>
      </p:sp>
      <p:graphicFrame>
        <p:nvGraphicFramePr>
          <p:cNvPr id="2" name="Object 5"/>
          <p:cNvGraphicFramePr>
            <a:graphicFrameLocks noChangeAspect="1"/>
          </p:cNvGraphicFramePr>
          <p:nvPr>
            <p:extLst>
              <p:ext uri="{D42A27DB-BD31-4B8C-83A1-F6EECF244321}">
                <p14:modId xmlns:p14="http://schemas.microsoft.com/office/powerpoint/2010/main" val="3313069124"/>
              </p:ext>
            </p:extLst>
          </p:nvPr>
        </p:nvGraphicFramePr>
        <p:xfrm>
          <a:off x="184150" y="1533526"/>
          <a:ext cx="8655050" cy="4105274"/>
        </p:xfrm>
        <a:graphic>
          <a:graphicData uri="http://schemas.openxmlformats.org/drawingml/2006/chart">
            <c:chart xmlns:c="http://schemas.openxmlformats.org/drawingml/2006/chart" xmlns:r="http://schemas.openxmlformats.org/officeDocument/2006/relationships" r:id="rId2"/>
          </a:graphicData>
        </a:graphic>
      </p:graphicFrame>
      <p:sp>
        <p:nvSpPr>
          <p:cNvPr id="22533" name="Footer Placeholder 4"/>
          <p:cNvSpPr txBox="1">
            <a:spLocks noGrp="1"/>
          </p:cNvSpPr>
          <p:nvPr/>
        </p:nvSpPr>
        <p:spPr bwMode="auto">
          <a:xfrm>
            <a:off x="5715000" y="62071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charset="0"/>
                <a:ea typeface="MS PGothic" pitchFamily="34" charset="-128"/>
              </a:defRPr>
            </a:lvl1pPr>
            <a:lvl2pPr marL="742950" indent="-285750" algn="l" eaLnBrk="0" hangingPunct="0">
              <a:defRPr>
                <a:solidFill>
                  <a:schemeClr val="tx1"/>
                </a:solidFill>
                <a:latin typeface="Arial" charset="0"/>
                <a:ea typeface="MS PGothic" pitchFamily="34" charset="-128"/>
              </a:defRPr>
            </a:lvl2pPr>
            <a:lvl3pPr marL="1143000" indent="-228600" algn="l" eaLnBrk="0" hangingPunct="0">
              <a:defRPr>
                <a:solidFill>
                  <a:schemeClr val="tx1"/>
                </a:solidFill>
                <a:latin typeface="Arial" charset="0"/>
                <a:ea typeface="MS PGothic" pitchFamily="34" charset="-128"/>
              </a:defRPr>
            </a:lvl3pPr>
            <a:lvl4pPr marL="1600200" indent="-228600" algn="l" eaLnBrk="0" hangingPunct="0">
              <a:defRPr>
                <a:solidFill>
                  <a:schemeClr val="tx1"/>
                </a:solidFill>
                <a:latin typeface="Arial" charset="0"/>
                <a:ea typeface="MS PGothic" pitchFamily="34" charset="-128"/>
              </a:defRPr>
            </a:lvl4pPr>
            <a:lvl5pPr marL="2057400" indent="-228600" algn="l"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n-US" sz="1200" i="1">
                <a:latin typeface="Lucida Sans Unicode" pitchFamily="34" charset="0"/>
              </a:rPr>
              <a:t> </a:t>
            </a:r>
          </a:p>
        </p:txBody>
      </p:sp>
      <p:sp>
        <p:nvSpPr>
          <p:cNvPr id="22534" name="Slide Number Placeholder 5"/>
          <p:cNvSpPr txBox="1">
            <a:spLocks noGrp="1"/>
          </p:cNvSpPr>
          <p:nvPr/>
        </p:nvSpPr>
        <p:spPr bwMode="auto">
          <a:xfrm>
            <a:off x="6553200" y="64738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charset="0"/>
                <a:ea typeface="MS PGothic" pitchFamily="34" charset="-128"/>
              </a:defRPr>
            </a:lvl1pPr>
            <a:lvl2pPr marL="742950" indent="-285750" algn="l" eaLnBrk="0" hangingPunct="0">
              <a:defRPr>
                <a:solidFill>
                  <a:schemeClr val="tx1"/>
                </a:solidFill>
                <a:latin typeface="Arial" charset="0"/>
                <a:ea typeface="MS PGothic" pitchFamily="34" charset="-128"/>
              </a:defRPr>
            </a:lvl2pPr>
            <a:lvl3pPr marL="1143000" indent="-228600" algn="l" eaLnBrk="0" hangingPunct="0">
              <a:defRPr>
                <a:solidFill>
                  <a:schemeClr val="tx1"/>
                </a:solidFill>
                <a:latin typeface="Arial" charset="0"/>
                <a:ea typeface="MS PGothic" pitchFamily="34" charset="-128"/>
              </a:defRPr>
            </a:lvl3pPr>
            <a:lvl4pPr marL="1600200" indent="-228600" algn="l" eaLnBrk="0" hangingPunct="0">
              <a:defRPr>
                <a:solidFill>
                  <a:schemeClr val="tx1"/>
                </a:solidFill>
                <a:latin typeface="Arial" charset="0"/>
                <a:ea typeface="MS PGothic" pitchFamily="34" charset="-128"/>
              </a:defRPr>
            </a:lvl4pPr>
            <a:lvl5pPr marL="2057400" indent="-228600" algn="l"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E1C0BDCA-1F19-42A5-8421-0FDC624B0415}" type="slidenum">
              <a:rPr lang="en-US" sz="1200">
                <a:latin typeface="Lucida Sans Unicode" pitchFamily="34" charset="0"/>
              </a:rPr>
              <a:pPr algn="r" eaLnBrk="1" hangingPunct="1"/>
              <a:t>23</a:t>
            </a:fld>
            <a:endParaRPr lang="en-US" sz="1200">
              <a:latin typeface="Lucida Sans Unicode" pitchFamily="34" charset="0"/>
            </a:endParaRPr>
          </a:p>
        </p:txBody>
      </p:sp>
      <p:sp>
        <p:nvSpPr>
          <p:cNvPr id="8" name="Title 1"/>
          <p:cNvSpPr>
            <a:spLocks noGrp="1"/>
          </p:cNvSpPr>
          <p:nvPr>
            <p:ph type="title"/>
          </p:nvPr>
        </p:nvSpPr>
        <p:spPr/>
        <p:txBody>
          <a:bodyPr bIns="91440" rtlCol="0" anchor="b">
            <a:normAutofit/>
          </a:bodyPr>
          <a:lstStyle/>
          <a:p>
            <a:pPr fontAlgn="auto">
              <a:spcAft>
                <a:spcPts val="0"/>
              </a:spcAft>
              <a:defRPr/>
            </a:pPr>
            <a:r>
              <a:rPr lang="id-ID" sz="3000" dirty="0">
                <a:effectLst>
                  <a:outerShdw blurRad="38100" dist="38100" dir="2700000" algn="tl">
                    <a:srgbClr val="C0C0C0"/>
                  </a:outerShdw>
                </a:effectLst>
              </a:rPr>
              <a:t>Kondisi Ekonomi </a:t>
            </a:r>
            <a:r>
              <a:rPr lang="en-US" sz="3000" dirty="0" err="1">
                <a:effectLst>
                  <a:outerShdw blurRad="38100" dist="38100" dir="2700000" algn="tl">
                    <a:srgbClr val="C0C0C0"/>
                  </a:outerShdw>
                </a:effectLst>
              </a:rPr>
              <a:t>Nasional</a:t>
            </a:r>
            <a:r>
              <a:rPr lang="en-US" sz="3000" dirty="0">
                <a:effectLst>
                  <a:outerShdw blurRad="38100" dist="38100" dir="2700000" algn="tl">
                    <a:srgbClr val="C0C0C0"/>
                  </a:outerShdw>
                </a:effectLst>
              </a:rPr>
              <a:t> S</a:t>
            </a:r>
            <a:r>
              <a:rPr lang="id-ID" sz="3000" dirty="0">
                <a:effectLst>
                  <a:outerShdw blurRad="38100" dist="38100" dir="2700000" algn="tl">
                    <a:srgbClr val="C0C0C0"/>
                  </a:outerShdw>
                </a:effectLst>
              </a:rPr>
              <a:t>ekarang </a:t>
            </a:r>
            <a:r>
              <a:rPr lang="en-US" sz="3000" dirty="0">
                <a:effectLst>
                  <a:outerShdw blurRad="38100" dist="38100" dir="2700000" algn="tl">
                    <a:srgbClr val="C0C0C0"/>
                  </a:outerShdw>
                </a:effectLst>
              </a:rPr>
              <a:t>D</a:t>
            </a:r>
            <a:r>
              <a:rPr lang="id-ID" sz="3000" dirty="0">
                <a:effectLst>
                  <a:outerShdw blurRad="38100" dist="38100" dir="2700000" algn="tl">
                    <a:srgbClr val="C0C0C0"/>
                  </a:outerShdw>
                </a:effectLst>
              </a:rPr>
              <a:t>ibanding </a:t>
            </a:r>
            <a:r>
              <a:rPr lang="en-US" sz="3000" dirty="0">
                <a:effectLst>
                  <a:outerShdw blurRad="38100" dist="38100" dir="2700000" algn="tl">
                    <a:srgbClr val="C0C0C0"/>
                  </a:outerShdw>
                </a:effectLst>
              </a:rPr>
              <a:t>T</a:t>
            </a:r>
            <a:r>
              <a:rPr lang="id-ID" sz="3000" dirty="0">
                <a:effectLst>
                  <a:outerShdw blurRad="38100" dist="38100" dir="2700000" algn="tl">
                    <a:srgbClr val="C0C0C0"/>
                  </a:outerShdw>
                </a:effectLst>
              </a:rPr>
              <a:t>ahun </a:t>
            </a:r>
            <a:r>
              <a:rPr lang="en-US" sz="3000" dirty="0">
                <a:effectLst>
                  <a:outerShdw blurRad="38100" dist="38100" dir="2700000" algn="tl">
                    <a:srgbClr val="C0C0C0"/>
                  </a:outerShdw>
                </a:effectLst>
              </a:rPr>
              <a:t>L</a:t>
            </a:r>
            <a:r>
              <a:rPr lang="id-ID" sz="3000" dirty="0">
                <a:effectLst>
                  <a:outerShdw blurRad="38100" dist="38100" dir="2700000" algn="tl">
                    <a:srgbClr val="C0C0C0"/>
                  </a:outerShdw>
                </a:effectLst>
              </a:rPr>
              <a:t>alu</a:t>
            </a:r>
            <a:r>
              <a:rPr lang="en-US" sz="3000" dirty="0">
                <a:effectLst>
                  <a:outerShdw blurRad="38100" dist="38100" dir="2700000" algn="tl">
                    <a:srgbClr val="C0C0C0"/>
                  </a:outerShdw>
                </a:effectLst>
              </a:rPr>
              <a:t> (%)</a:t>
            </a:r>
          </a:p>
        </p:txBody>
      </p:sp>
      <p:sp>
        <p:nvSpPr>
          <p:cNvPr id="9" name="Footer Placeholder 4"/>
          <p:cNvSpPr txBox="1">
            <a:spLocks noGrp="1"/>
          </p:cNvSpPr>
          <p:nvPr/>
        </p:nvSpPr>
        <p:spPr bwMode="auto">
          <a:xfrm>
            <a:off x="4532313" y="6372225"/>
            <a:ext cx="3581400" cy="476250"/>
          </a:xfrm>
          <a:prstGeom prst="rect">
            <a:avLst/>
          </a:prstGeom>
          <a:noFill/>
          <a:ln w="9525">
            <a:noFill/>
            <a:miter lim="800000"/>
            <a:headEnd/>
            <a:tailEnd/>
          </a:ln>
        </p:spPr>
        <p:txBody>
          <a:bodyPr anchor="ctr"/>
          <a:lstStyle/>
          <a:p>
            <a:pPr algn="r"/>
            <a:r>
              <a:rPr lang="en-US" altLang="en-US" sz="1200">
                <a:latin typeface="Lucida Sans Unicode" pitchFamily="34" charset="0"/>
                <a:ea typeface="MS PGothic" pitchFamily="34" charset="-128"/>
              </a:rPr>
              <a:t>Survei Nasional 5-8 April 2019</a:t>
            </a:r>
            <a:endParaRPr lang="en-US" altLang="en-US" sz="1200" dirty="0">
              <a:latin typeface="Lucida Sans Unicode" pitchFamily="34" charset="0"/>
              <a:ea typeface="MS PGothic" pitchFamily="34" charset="-128"/>
            </a:endParaRPr>
          </a:p>
        </p:txBody>
      </p:sp>
      <p:sp>
        <p:nvSpPr>
          <p:cNvPr id="10" name="TextBox 9">
            <a:extLst>
              <a:ext uri="{FF2B5EF4-FFF2-40B4-BE49-F238E27FC236}">
                <a16:creationId xmlns:a16="http://schemas.microsoft.com/office/drawing/2014/main" id="{5B0830C8-C78E-4BBB-8631-D1E323476961}"/>
              </a:ext>
            </a:extLst>
          </p:cNvPr>
          <p:cNvSpPr txBox="1"/>
          <p:nvPr/>
        </p:nvSpPr>
        <p:spPr>
          <a:xfrm>
            <a:off x="609600" y="5496580"/>
            <a:ext cx="8229600" cy="523220"/>
          </a:xfrm>
          <a:prstGeom prst="rect">
            <a:avLst/>
          </a:prstGeom>
          <a:noFill/>
        </p:spPr>
        <p:txBody>
          <a:bodyPr wrap="square" rtlCol="0">
            <a:spAutoFit/>
          </a:bodyPr>
          <a:lstStyle/>
          <a:p>
            <a:pPr algn="ctr"/>
            <a:r>
              <a:rPr lang="en-US" sz="1400"/>
              <a:t>Penilaian atas kondisi ekonomi dalam beberapa bulan terakhir menjelang pilpres </a:t>
            </a:r>
          </a:p>
          <a:p>
            <a:pPr algn="ctr"/>
            <a:r>
              <a:rPr lang="en-US" sz="1400"/>
              <a:t>cenderung semakin positif.</a:t>
            </a:r>
          </a:p>
        </p:txBody>
      </p:sp>
    </p:spTree>
    <p:extLst>
      <p:ext uri="{BB962C8B-B14F-4D97-AF65-F5344CB8AC3E}">
        <p14:creationId xmlns:p14="http://schemas.microsoft.com/office/powerpoint/2010/main" val="17277913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KUALITAS PERSONAL CAPRES</a:t>
            </a:r>
            <a:endParaRPr lang="en-US" altLang="en-US" sz="3300" dirty="0">
              <a:effectLst/>
            </a:endParaRPr>
          </a:p>
        </p:txBody>
      </p:sp>
    </p:spTree>
    <p:extLst>
      <p:ext uri="{BB962C8B-B14F-4D97-AF65-F5344CB8AC3E}">
        <p14:creationId xmlns:p14="http://schemas.microsoft.com/office/powerpoint/2010/main" val="42057312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Likeability Capres-Cawapres</a:t>
            </a:r>
            <a:endParaRPr lang="id-ID" sz="2900">
              <a:effectLst>
                <a:outerShdw blurRad="38100" dist="38100" dir="2700000" algn="tl">
                  <a:srgbClr val="C0C0C0"/>
                </a:outerShdw>
              </a:effectLst>
            </a:endParaRPr>
          </a:p>
        </p:txBody>
      </p:sp>
      <p:graphicFrame>
        <p:nvGraphicFramePr>
          <p:cNvPr id="3" name="Chart 2"/>
          <p:cNvGraphicFramePr/>
          <p:nvPr>
            <p:extLst>
              <p:ext uri="{D42A27DB-BD31-4B8C-83A1-F6EECF244321}">
                <p14:modId xmlns:p14="http://schemas.microsoft.com/office/powerpoint/2010/main" val="2663067964"/>
              </p:ext>
            </p:extLst>
          </p:nvPr>
        </p:nvGraphicFramePr>
        <p:xfrm>
          <a:off x="685800" y="1930400"/>
          <a:ext cx="7848600" cy="3479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25</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838200" y="1143000"/>
            <a:ext cx="7669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Seberapa suka atau tidak suka Ibu/Bapak dengan calon-calon presiden dan wakil presiden berikut ini?</a:t>
            </a:r>
            <a:r>
              <a:rPr lang="en-US" sz="1300">
                <a:latin typeface="Verdana" pitchFamily="34" charset="0"/>
              </a:rPr>
              <a:t> … (%)</a:t>
            </a: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635823"/>
            <a:ext cx="7625293" cy="307777"/>
          </a:xfrm>
          <a:prstGeom prst="rect">
            <a:avLst/>
          </a:prstGeom>
          <a:noFill/>
        </p:spPr>
        <p:txBody>
          <a:bodyPr wrap="none" rtlCol="0">
            <a:spAutoFit/>
          </a:bodyPr>
          <a:lstStyle/>
          <a:p>
            <a:r>
              <a:rPr lang="en-US" sz="1400"/>
              <a:t>Yang suka pada Jokowi sekitar 77%, lebih banyak dibanding yang suka pada Prabowo (63%).</a:t>
            </a:r>
          </a:p>
        </p:txBody>
      </p:sp>
    </p:spTree>
    <p:extLst>
      <p:ext uri="{BB962C8B-B14F-4D97-AF65-F5344CB8AC3E}">
        <p14:creationId xmlns:p14="http://schemas.microsoft.com/office/powerpoint/2010/main" val="65877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26</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pic>
        <p:nvPicPr>
          <p:cNvPr id="4098" name="Picture 2" descr="http://smrcqc19.com/private_ep/data/21_pedul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373" y="304800"/>
            <a:ext cx="8521827" cy="5427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4E9B2E-5F4C-4B2C-8F84-41AF62061B58}"/>
              </a:ext>
            </a:extLst>
          </p:cNvPr>
          <p:cNvSpPr txBox="1"/>
          <p:nvPr/>
        </p:nvSpPr>
        <p:spPr>
          <a:xfrm>
            <a:off x="1078681" y="5254823"/>
            <a:ext cx="7630615" cy="307777"/>
          </a:xfrm>
          <a:prstGeom prst="rect">
            <a:avLst/>
          </a:prstGeom>
          <a:noFill/>
        </p:spPr>
        <p:txBody>
          <a:bodyPr wrap="none" rtlCol="0">
            <a:spAutoFit/>
          </a:bodyPr>
          <a:lstStyle/>
          <a:p>
            <a:r>
              <a:rPr lang="en-US" sz="1400"/>
              <a:t>Jokowi (81.5%) dinilai unggul atas Prabowo (62.9%) dalam hal “peduli/perhatian pada rakyat”.</a:t>
            </a:r>
          </a:p>
        </p:txBody>
      </p:sp>
    </p:spTree>
    <p:extLst>
      <p:ext uri="{BB962C8B-B14F-4D97-AF65-F5344CB8AC3E}">
        <p14:creationId xmlns:p14="http://schemas.microsoft.com/office/powerpoint/2010/main" val="88101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27</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pic>
        <p:nvPicPr>
          <p:cNvPr id="3074" name="Picture 2" descr="http://smrcqc19.com/private_ep/data/22_pint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 y="228600"/>
            <a:ext cx="8829040" cy="5623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17B21-AC29-4B6F-9DB8-D4018AD2F410}"/>
              </a:ext>
            </a:extLst>
          </p:cNvPr>
          <p:cNvSpPr txBox="1"/>
          <p:nvPr/>
        </p:nvSpPr>
        <p:spPr>
          <a:xfrm>
            <a:off x="457200" y="5254823"/>
            <a:ext cx="8305800" cy="523220"/>
          </a:xfrm>
          <a:prstGeom prst="rect">
            <a:avLst/>
          </a:prstGeom>
          <a:noFill/>
        </p:spPr>
        <p:txBody>
          <a:bodyPr wrap="square" rtlCol="0">
            <a:spAutoFit/>
          </a:bodyPr>
          <a:lstStyle/>
          <a:p>
            <a:pPr algn="ctr"/>
            <a:r>
              <a:rPr lang="en-US" sz="1400"/>
              <a:t>Jokowi (77.3%) dinilai unggul atas Prabowo (65.2%) dalam hal “mampu memimpin mengatasi masalah bangsa”.</a:t>
            </a:r>
          </a:p>
        </p:txBody>
      </p:sp>
    </p:spTree>
    <p:extLst>
      <p:ext uri="{BB962C8B-B14F-4D97-AF65-F5344CB8AC3E}">
        <p14:creationId xmlns:p14="http://schemas.microsoft.com/office/powerpoint/2010/main" val="161416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28</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pic>
        <p:nvPicPr>
          <p:cNvPr id="6146" name="Picture 2" descr="http://smrcqc19.com/private_ep/data/23_dipercay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304800"/>
            <a:ext cx="8733282"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D3819D-0F15-428D-B13C-4A8C9C3F9185}"/>
              </a:ext>
            </a:extLst>
          </p:cNvPr>
          <p:cNvSpPr txBox="1"/>
          <p:nvPr/>
        </p:nvSpPr>
        <p:spPr>
          <a:xfrm>
            <a:off x="457200" y="5254823"/>
            <a:ext cx="8305800" cy="307777"/>
          </a:xfrm>
          <a:prstGeom prst="rect">
            <a:avLst/>
          </a:prstGeom>
          <a:noFill/>
        </p:spPr>
        <p:txBody>
          <a:bodyPr wrap="square" rtlCol="0">
            <a:spAutoFit/>
          </a:bodyPr>
          <a:lstStyle/>
          <a:p>
            <a:pPr algn="ctr"/>
            <a:r>
              <a:rPr lang="en-US" sz="1400"/>
              <a:t>Jokowi (72.7%) dinilai unggul atas Prabowo (60.1%) dalam hal “bisa dipercaya”.</a:t>
            </a:r>
          </a:p>
        </p:txBody>
      </p:sp>
    </p:spTree>
    <p:extLst>
      <p:ext uri="{BB962C8B-B14F-4D97-AF65-F5344CB8AC3E}">
        <p14:creationId xmlns:p14="http://schemas.microsoft.com/office/powerpoint/2010/main" val="345230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SOSIALISASI CAPRES</a:t>
            </a:r>
            <a:endParaRPr lang="en-US" altLang="en-US" sz="3300" dirty="0">
              <a:effectLst/>
            </a:endParaRPr>
          </a:p>
        </p:txBody>
      </p:sp>
    </p:spTree>
    <p:extLst>
      <p:ext uri="{BB962C8B-B14F-4D97-AF65-F5344CB8AC3E}">
        <p14:creationId xmlns:p14="http://schemas.microsoft.com/office/powerpoint/2010/main" val="892377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4" name="Text Box 42"/>
          <p:cNvSpPr txBox="1">
            <a:spLocks noChangeArrowheads="1"/>
          </p:cNvSpPr>
          <p:nvPr/>
        </p:nvSpPr>
        <p:spPr bwMode="auto">
          <a:xfrm>
            <a:off x="838200" y="304800"/>
            <a:ext cx="771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latin typeface="Verdana" pitchFamily="34" charset="0"/>
              </a:rPr>
              <a:t>Flow cha</a:t>
            </a:r>
            <a:r>
              <a:rPr lang="id-ID" sz="2800" b="1" dirty="0">
                <a:latin typeface="Verdana" pitchFamily="34" charset="0"/>
              </a:rPr>
              <a:t>r</a:t>
            </a:r>
            <a:r>
              <a:rPr lang="en-US" sz="2800" b="1" dirty="0">
                <a:latin typeface="Verdana" pitchFamily="34" charset="0"/>
              </a:rPr>
              <a:t>t </a:t>
            </a:r>
            <a:r>
              <a:rPr lang="en-US" sz="2800" b="1" dirty="0" err="1">
                <a:latin typeface="Verdana" pitchFamily="34" charset="0"/>
              </a:rPr>
              <a:t>penarikan</a:t>
            </a:r>
            <a:r>
              <a:rPr lang="en-US" sz="2800" b="1" dirty="0">
                <a:latin typeface="Verdana" pitchFamily="34" charset="0"/>
              </a:rPr>
              <a:t> </a:t>
            </a:r>
            <a:r>
              <a:rPr lang="en-US" sz="2800" b="1" dirty="0" err="1">
                <a:latin typeface="Verdana" pitchFamily="34" charset="0"/>
              </a:rPr>
              <a:t>sampel</a:t>
            </a:r>
            <a:r>
              <a:rPr lang="id-ID" sz="2800" b="1" dirty="0">
                <a:latin typeface="Verdana" pitchFamily="34" charset="0"/>
              </a:rPr>
              <a:t> exit poll</a:t>
            </a:r>
            <a:endParaRPr lang="en-US" sz="2800" b="1" dirty="0">
              <a:latin typeface="Verdana" pitchFamily="34" charset="0"/>
            </a:endParaRPr>
          </a:p>
        </p:txBody>
      </p:sp>
      <p:grpSp>
        <p:nvGrpSpPr>
          <p:cNvPr id="2" name="Group 1"/>
          <p:cNvGrpSpPr/>
          <p:nvPr/>
        </p:nvGrpSpPr>
        <p:grpSpPr>
          <a:xfrm>
            <a:off x="546100" y="1143000"/>
            <a:ext cx="8204200" cy="5131951"/>
            <a:chOff x="546100" y="1143000"/>
            <a:chExt cx="8204200" cy="5131951"/>
          </a:xfrm>
        </p:grpSpPr>
        <p:sp>
          <p:nvSpPr>
            <p:cNvPr id="24579" name="Text Box 3"/>
            <p:cNvSpPr txBox="1">
              <a:spLocks noChangeArrowheads="1"/>
            </p:cNvSpPr>
            <p:nvPr/>
          </p:nvSpPr>
          <p:spPr bwMode="auto">
            <a:xfrm>
              <a:off x="5108575" y="1397000"/>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Tahoma" pitchFamily="34" charset="0"/>
                </a:rPr>
                <a:t>Populasi </a:t>
              </a:r>
              <a:r>
                <a:rPr lang="id-ID" sz="1400">
                  <a:latin typeface="Tahoma" pitchFamily="34" charset="0"/>
                </a:rPr>
                <a:t>pemilih yang tersebar di seluruh TPS</a:t>
              </a:r>
              <a:endParaRPr lang="en-US" sz="1400" dirty="0">
                <a:latin typeface="Tahoma" pitchFamily="34" charset="0"/>
              </a:endParaRPr>
            </a:p>
          </p:txBody>
        </p:sp>
        <p:sp>
          <p:nvSpPr>
            <p:cNvPr id="24580" name="Text Box 4"/>
            <p:cNvSpPr txBox="1">
              <a:spLocks noChangeArrowheads="1"/>
            </p:cNvSpPr>
            <p:nvPr/>
          </p:nvSpPr>
          <p:spPr bwMode="auto">
            <a:xfrm>
              <a:off x="5133975" y="2349500"/>
              <a:ext cx="3616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Tahoma" pitchFamily="34" charset="0"/>
                </a:rPr>
                <a:t>Populasi di</a:t>
              </a:r>
              <a:r>
                <a:rPr lang="id-ID" sz="1400">
                  <a:latin typeface="Tahoma" pitchFamily="34" charset="0"/>
                </a:rPr>
                <a:t>kelompokkan </a:t>
              </a:r>
              <a:r>
                <a:rPr lang="en-US" sz="1400">
                  <a:latin typeface="Tahoma" pitchFamily="34" charset="0"/>
                </a:rPr>
                <a:t>menurut wilayah dapil DPR RI dan status Desa-Kota [stratifikasi]. </a:t>
              </a:r>
              <a:endParaRPr lang="en-US" sz="1400" dirty="0">
                <a:latin typeface="Tahoma" pitchFamily="34" charset="0"/>
              </a:endParaRPr>
            </a:p>
          </p:txBody>
        </p:sp>
        <p:sp>
          <p:nvSpPr>
            <p:cNvPr id="24581" name="Oval 10"/>
            <p:cNvSpPr>
              <a:spLocks noChangeArrowheads="1"/>
            </p:cNvSpPr>
            <p:nvPr/>
          </p:nvSpPr>
          <p:spPr bwMode="auto">
            <a:xfrm>
              <a:off x="966788" y="2459038"/>
              <a:ext cx="269875" cy="303212"/>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582" name="Line 11"/>
            <p:cNvSpPr>
              <a:spLocks noChangeShapeType="1"/>
            </p:cNvSpPr>
            <p:nvPr/>
          </p:nvSpPr>
          <p:spPr bwMode="auto">
            <a:xfrm flipH="1">
              <a:off x="1900238" y="1992313"/>
              <a:ext cx="947737" cy="45561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3" name="Line 12"/>
            <p:cNvSpPr>
              <a:spLocks noChangeShapeType="1"/>
            </p:cNvSpPr>
            <p:nvPr/>
          </p:nvSpPr>
          <p:spPr bwMode="auto">
            <a:xfrm>
              <a:off x="2781300" y="1992313"/>
              <a:ext cx="947738" cy="5302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4" name="Oval 15"/>
            <p:cNvSpPr>
              <a:spLocks noChangeArrowheads="1"/>
            </p:cNvSpPr>
            <p:nvPr/>
          </p:nvSpPr>
          <p:spPr bwMode="auto">
            <a:xfrm>
              <a:off x="1643063" y="2459038"/>
              <a:ext cx="269875" cy="303212"/>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585" name="Text Box 17"/>
            <p:cNvSpPr txBox="1">
              <a:spLocks noChangeArrowheads="1"/>
            </p:cNvSpPr>
            <p:nvPr/>
          </p:nvSpPr>
          <p:spPr bwMode="auto">
            <a:xfrm>
              <a:off x="601663" y="2066925"/>
              <a:ext cx="1785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a:latin typeface="Verdana" pitchFamily="34" charset="0"/>
                </a:rPr>
                <a:t>Stratum.1</a:t>
              </a:r>
              <a:endParaRPr lang="en-US" sz="1500" b="1" dirty="0">
                <a:latin typeface="Verdana" pitchFamily="34" charset="0"/>
              </a:endParaRPr>
            </a:p>
          </p:txBody>
        </p:sp>
        <p:sp>
          <p:nvSpPr>
            <p:cNvPr id="24586" name="Oval 18"/>
            <p:cNvSpPr>
              <a:spLocks noChangeArrowheads="1"/>
            </p:cNvSpPr>
            <p:nvPr/>
          </p:nvSpPr>
          <p:spPr bwMode="auto">
            <a:xfrm>
              <a:off x="3771900" y="2424113"/>
              <a:ext cx="271463" cy="303212"/>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587" name="Oval 19"/>
            <p:cNvSpPr>
              <a:spLocks noChangeArrowheads="1"/>
            </p:cNvSpPr>
            <p:nvPr/>
          </p:nvSpPr>
          <p:spPr bwMode="auto">
            <a:xfrm>
              <a:off x="4448175" y="2424113"/>
              <a:ext cx="271463" cy="303212"/>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588" name="Text Box 20"/>
            <p:cNvSpPr txBox="1">
              <a:spLocks noChangeArrowheads="1"/>
            </p:cNvSpPr>
            <p:nvPr/>
          </p:nvSpPr>
          <p:spPr bwMode="auto">
            <a:xfrm>
              <a:off x="3352800" y="2751138"/>
              <a:ext cx="17113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300" b="1">
                  <a:latin typeface="Verdana" pitchFamily="34" charset="0"/>
                </a:rPr>
                <a:t>TPS 1 … TPS m</a:t>
              </a:r>
            </a:p>
          </p:txBody>
        </p:sp>
        <p:sp>
          <p:nvSpPr>
            <p:cNvPr id="24589" name="Text Box 21"/>
            <p:cNvSpPr txBox="1">
              <a:spLocks noChangeArrowheads="1"/>
            </p:cNvSpPr>
            <p:nvPr/>
          </p:nvSpPr>
          <p:spPr bwMode="auto">
            <a:xfrm>
              <a:off x="3505200" y="2043113"/>
              <a:ext cx="1600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a:latin typeface="Verdana" pitchFamily="34" charset="0"/>
                </a:rPr>
                <a:t>Stratum.k</a:t>
              </a:r>
              <a:endParaRPr lang="en-US" sz="1500" b="1" dirty="0">
                <a:latin typeface="Verdana" pitchFamily="34" charset="0"/>
              </a:endParaRPr>
            </a:p>
          </p:txBody>
        </p:sp>
        <p:sp>
          <p:nvSpPr>
            <p:cNvPr id="24590" name="Text Box 22"/>
            <p:cNvSpPr txBox="1">
              <a:spLocks noChangeArrowheads="1"/>
            </p:cNvSpPr>
            <p:nvPr/>
          </p:nvSpPr>
          <p:spPr bwMode="auto">
            <a:xfrm>
              <a:off x="1060450" y="2441575"/>
              <a:ext cx="8112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a:latin typeface="Verdana" pitchFamily="34" charset="0"/>
                </a:rPr>
                <a:t>…</a:t>
              </a:r>
            </a:p>
          </p:txBody>
        </p:sp>
        <p:sp>
          <p:nvSpPr>
            <p:cNvPr id="24591" name="Text Box 23"/>
            <p:cNvSpPr txBox="1">
              <a:spLocks noChangeArrowheads="1"/>
            </p:cNvSpPr>
            <p:nvPr/>
          </p:nvSpPr>
          <p:spPr bwMode="auto">
            <a:xfrm>
              <a:off x="3846513" y="2419350"/>
              <a:ext cx="811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a:latin typeface="Verdana" pitchFamily="34" charset="0"/>
                </a:rPr>
                <a:t>…</a:t>
              </a:r>
            </a:p>
          </p:txBody>
        </p:sp>
        <p:sp>
          <p:nvSpPr>
            <p:cNvPr id="24592" name="Text Box 47"/>
            <p:cNvSpPr txBox="1">
              <a:spLocks noChangeArrowheads="1"/>
            </p:cNvSpPr>
            <p:nvPr/>
          </p:nvSpPr>
          <p:spPr bwMode="auto">
            <a:xfrm>
              <a:off x="596900" y="2782888"/>
              <a:ext cx="17113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300" b="1">
                  <a:latin typeface="Verdana" pitchFamily="34" charset="0"/>
                </a:rPr>
                <a:t>TPS 1 … TPS n</a:t>
              </a:r>
            </a:p>
          </p:txBody>
        </p:sp>
        <p:sp>
          <p:nvSpPr>
            <p:cNvPr id="24593" name="Line 48"/>
            <p:cNvSpPr>
              <a:spLocks noChangeShapeType="1"/>
            </p:cNvSpPr>
            <p:nvPr/>
          </p:nvSpPr>
          <p:spPr bwMode="auto">
            <a:xfrm>
              <a:off x="4191000" y="3048000"/>
              <a:ext cx="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4" name="Line 49"/>
            <p:cNvSpPr>
              <a:spLocks noChangeShapeType="1"/>
            </p:cNvSpPr>
            <p:nvPr/>
          </p:nvSpPr>
          <p:spPr bwMode="auto">
            <a:xfrm>
              <a:off x="1435100" y="3060700"/>
              <a:ext cx="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95" name="Oval 54"/>
            <p:cNvSpPr>
              <a:spLocks noChangeArrowheads="1"/>
            </p:cNvSpPr>
            <p:nvPr/>
          </p:nvSpPr>
          <p:spPr bwMode="auto">
            <a:xfrm>
              <a:off x="939800" y="4510088"/>
              <a:ext cx="271463" cy="303212"/>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596" name="Oval 55"/>
            <p:cNvSpPr>
              <a:spLocks noChangeArrowheads="1"/>
            </p:cNvSpPr>
            <p:nvPr/>
          </p:nvSpPr>
          <p:spPr bwMode="auto">
            <a:xfrm>
              <a:off x="1295400" y="4510088"/>
              <a:ext cx="271463" cy="303212"/>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597" name="Oval 57"/>
            <p:cNvSpPr>
              <a:spLocks noChangeArrowheads="1"/>
            </p:cNvSpPr>
            <p:nvPr/>
          </p:nvSpPr>
          <p:spPr bwMode="auto">
            <a:xfrm>
              <a:off x="3932238" y="4497388"/>
              <a:ext cx="271462" cy="303212"/>
            </a:xfrm>
            <a:prstGeom prst="ellipse">
              <a:avLst/>
            </a:prstGeom>
            <a:solidFill>
              <a:srgbClr val="FF0000"/>
            </a:solidFill>
            <a:ln w="9525">
              <a:solidFill>
                <a:schemeClr val="tx1"/>
              </a:solidFill>
              <a:prstDash val="sysDot"/>
              <a:miter lim="800000"/>
              <a:headEnd/>
              <a:tailEnd/>
            </a:ln>
          </p:spPr>
          <p:txBody>
            <a:bodyPr wrap="none" anchor="ctr"/>
            <a:lstStyle/>
            <a:p>
              <a:endParaRPr lang="en-GB"/>
            </a:p>
          </p:txBody>
        </p:sp>
        <p:sp>
          <p:nvSpPr>
            <p:cNvPr id="24598" name="Oval 58"/>
            <p:cNvSpPr>
              <a:spLocks noChangeArrowheads="1"/>
            </p:cNvSpPr>
            <p:nvPr/>
          </p:nvSpPr>
          <p:spPr bwMode="auto">
            <a:xfrm>
              <a:off x="4267200" y="4497388"/>
              <a:ext cx="271463" cy="303212"/>
            </a:xfrm>
            <a:prstGeom prst="ellipse">
              <a:avLst/>
            </a:prstGeom>
            <a:solidFill>
              <a:srgbClr val="FF0000"/>
            </a:solidFill>
            <a:ln w="9525">
              <a:solidFill>
                <a:schemeClr val="tx1"/>
              </a:solidFill>
              <a:prstDash val="sysDot"/>
              <a:miter lim="800000"/>
              <a:headEnd/>
              <a:tailEnd/>
            </a:ln>
          </p:spPr>
          <p:txBody>
            <a:bodyPr wrap="none" anchor="ctr"/>
            <a:lstStyle/>
            <a:p>
              <a:endParaRPr lang="en-GB"/>
            </a:p>
          </p:txBody>
        </p:sp>
        <p:sp>
          <p:nvSpPr>
            <p:cNvPr id="24599" name="Text Box 59"/>
            <p:cNvSpPr txBox="1">
              <a:spLocks noChangeArrowheads="1"/>
            </p:cNvSpPr>
            <p:nvPr/>
          </p:nvSpPr>
          <p:spPr bwMode="auto">
            <a:xfrm>
              <a:off x="5105400" y="3902075"/>
              <a:ext cx="36163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Tahoma" pitchFamily="34" charset="0"/>
                </a:rPr>
                <a:t>TPS [cluster] di </a:t>
              </a:r>
              <a:r>
                <a:rPr lang="id-ID" sz="1400">
                  <a:latin typeface="Tahoma" pitchFamily="34" charset="0"/>
                </a:rPr>
                <a:t>masing-masing </a:t>
              </a:r>
              <a:r>
                <a:rPr lang="en-US" sz="1400">
                  <a:latin typeface="Tahoma" pitchFamily="34" charset="0"/>
                </a:rPr>
                <a:t>stratum (Dapil dan desa-kota) dipilih </a:t>
              </a:r>
              <a:r>
                <a:rPr lang="id-ID" sz="1400">
                  <a:latin typeface="Tahoma" pitchFamily="34" charset="0"/>
                </a:rPr>
                <a:t>secara </a:t>
              </a:r>
              <a:r>
                <a:rPr lang="en-US" sz="1400">
                  <a:latin typeface="Tahoma" pitchFamily="34" charset="0"/>
                </a:rPr>
                <a:t>sistematik random sampling dengan jumlah proporsional</a:t>
              </a:r>
              <a:endParaRPr lang="en-US" sz="1400" dirty="0">
                <a:latin typeface="Tahoma" pitchFamily="34" charset="0"/>
              </a:endParaRPr>
            </a:p>
          </p:txBody>
        </p:sp>
        <p:sp>
          <p:nvSpPr>
            <p:cNvPr id="24600" name="Text Box 60"/>
            <p:cNvSpPr txBox="1">
              <a:spLocks noChangeArrowheads="1"/>
            </p:cNvSpPr>
            <p:nvPr/>
          </p:nvSpPr>
          <p:spPr bwMode="auto">
            <a:xfrm>
              <a:off x="3302000" y="3911600"/>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dirty="0" err="1">
                  <a:latin typeface="Verdana" pitchFamily="34" charset="0"/>
                </a:rPr>
                <a:t>Sampel</a:t>
              </a:r>
              <a:r>
                <a:rPr lang="en-US" sz="1500" b="1" dirty="0">
                  <a:latin typeface="Verdana" pitchFamily="34" charset="0"/>
                </a:rPr>
                <a:t> TPS </a:t>
              </a:r>
              <a:r>
                <a:rPr lang="en-US" sz="1500" b="1">
                  <a:latin typeface="Verdana" pitchFamily="34" charset="0"/>
                </a:rPr>
                <a:t>di stratum.k</a:t>
              </a:r>
              <a:endParaRPr lang="en-US" sz="1500" b="1" dirty="0">
                <a:latin typeface="Verdana" pitchFamily="34" charset="0"/>
              </a:endParaRPr>
            </a:p>
          </p:txBody>
        </p:sp>
        <p:sp>
          <p:nvSpPr>
            <p:cNvPr id="24601" name="Text Box 61"/>
            <p:cNvSpPr txBox="1">
              <a:spLocks noChangeArrowheads="1"/>
            </p:cNvSpPr>
            <p:nvPr/>
          </p:nvSpPr>
          <p:spPr bwMode="auto">
            <a:xfrm>
              <a:off x="546100" y="3924300"/>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500" b="1" dirty="0" err="1">
                  <a:latin typeface="Verdana" pitchFamily="34" charset="0"/>
                </a:rPr>
                <a:t>Sampel</a:t>
              </a:r>
              <a:r>
                <a:rPr lang="en-US" sz="1500" b="1" dirty="0">
                  <a:latin typeface="Verdana" pitchFamily="34" charset="0"/>
                </a:rPr>
                <a:t> TPS </a:t>
              </a:r>
              <a:r>
                <a:rPr lang="en-US" sz="1500" b="1">
                  <a:latin typeface="Verdana" pitchFamily="34" charset="0"/>
                </a:rPr>
                <a:t>di stratum.1</a:t>
              </a:r>
              <a:endParaRPr lang="en-US" sz="1500" b="1" dirty="0">
                <a:latin typeface="Verdana" pitchFamily="34" charset="0"/>
              </a:endParaRPr>
            </a:p>
          </p:txBody>
        </p:sp>
        <p:grpSp>
          <p:nvGrpSpPr>
            <p:cNvPr id="24602" name="Group 86"/>
            <p:cNvGrpSpPr>
              <a:grpSpLocks/>
            </p:cNvGrpSpPr>
            <p:nvPr/>
          </p:nvGrpSpPr>
          <p:grpSpPr bwMode="auto">
            <a:xfrm>
              <a:off x="2057400" y="1143000"/>
              <a:ext cx="1600200" cy="1066800"/>
              <a:chOff x="1296" y="1144"/>
              <a:chExt cx="1008" cy="672"/>
            </a:xfrm>
          </p:grpSpPr>
          <p:sp>
            <p:nvSpPr>
              <p:cNvPr id="24611" name="Oval 29"/>
              <p:cNvSpPr>
                <a:spLocks noChangeArrowheads="1"/>
              </p:cNvSpPr>
              <p:nvPr/>
            </p:nvSpPr>
            <p:spPr bwMode="auto">
              <a:xfrm>
                <a:off x="1296" y="1144"/>
                <a:ext cx="1008" cy="672"/>
              </a:xfrm>
              <a:prstGeom prst="ellipse">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612" name="Oval 62"/>
              <p:cNvSpPr>
                <a:spLocks noChangeArrowheads="1"/>
              </p:cNvSpPr>
              <p:nvPr/>
            </p:nvSpPr>
            <p:spPr bwMode="auto">
              <a:xfrm>
                <a:off x="2128" y="1336"/>
                <a:ext cx="171" cy="191"/>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613" name="Oval 63"/>
              <p:cNvSpPr>
                <a:spLocks noChangeArrowheads="1"/>
              </p:cNvSpPr>
              <p:nvPr/>
            </p:nvSpPr>
            <p:spPr bwMode="auto">
              <a:xfrm>
                <a:off x="1968" y="1577"/>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sp>
            <p:nvSpPr>
              <p:cNvPr id="24614" name="Oval 64"/>
              <p:cNvSpPr>
                <a:spLocks noChangeArrowheads="1"/>
              </p:cNvSpPr>
              <p:nvPr/>
            </p:nvSpPr>
            <p:spPr bwMode="auto">
              <a:xfrm>
                <a:off x="1832" y="1625"/>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15" name="Oval 65"/>
              <p:cNvSpPr>
                <a:spLocks noChangeArrowheads="1"/>
              </p:cNvSpPr>
              <p:nvPr/>
            </p:nvSpPr>
            <p:spPr bwMode="auto">
              <a:xfrm>
                <a:off x="1661" y="1625"/>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16" name="Oval 66"/>
              <p:cNvSpPr>
                <a:spLocks noChangeArrowheads="1"/>
              </p:cNvSpPr>
              <p:nvPr/>
            </p:nvSpPr>
            <p:spPr bwMode="auto">
              <a:xfrm>
                <a:off x="1757" y="1144"/>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17" name="Oval 67"/>
              <p:cNvSpPr>
                <a:spLocks noChangeArrowheads="1"/>
              </p:cNvSpPr>
              <p:nvPr/>
            </p:nvSpPr>
            <p:spPr bwMode="auto">
              <a:xfrm>
                <a:off x="1880" y="1160"/>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18" name="Oval 68"/>
              <p:cNvSpPr>
                <a:spLocks noChangeArrowheads="1"/>
              </p:cNvSpPr>
              <p:nvPr/>
            </p:nvSpPr>
            <p:spPr bwMode="auto">
              <a:xfrm>
                <a:off x="1949" y="1385"/>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sp>
            <p:nvSpPr>
              <p:cNvPr id="24619" name="Oval 69"/>
              <p:cNvSpPr>
                <a:spLocks noChangeArrowheads="1"/>
              </p:cNvSpPr>
              <p:nvPr/>
            </p:nvSpPr>
            <p:spPr bwMode="auto">
              <a:xfrm>
                <a:off x="1589" y="1320"/>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sp>
            <p:nvSpPr>
              <p:cNvPr id="24620" name="Oval 70"/>
              <p:cNvSpPr>
                <a:spLocks noChangeArrowheads="1"/>
              </p:cNvSpPr>
              <p:nvPr/>
            </p:nvSpPr>
            <p:spPr bwMode="auto">
              <a:xfrm>
                <a:off x="1605" y="1144"/>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sp>
            <p:nvSpPr>
              <p:cNvPr id="24621" name="Oval 71"/>
              <p:cNvSpPr>
                <a:spLocks noChangeArrowheads="1"/>
              </p:cNvSpPr>
              <p:nvPr/>
            </p:nvSpPr>
            <p:spPr bwMode="auto">
              <a:xfrm>
                <a:off x="1349" y="1241"/>
                <a:ext cx="171" cy="191"/>
              </a:xfrm>
              <a:prstGeom prst="ellipse">
                <a:avLst/>
              </a:prstGeom>
              <a:solidFill>
                <a:srgbClr val="FF00FF"/>
              </a:solidFill>
              <a:ln w="9525">
                <a:solidFill>
                  <a:schemeClr val="tx1"/>
                </a:solidFill>
                <a:prstDash val="sysDot"/>
                <a:miter lim="800000"/>
                <a:headEnd/>
                <a:tailEnd/>
              </a:ln>
            </p:spPr>
            <p:txBody>
              <a:bodyPr wrap="none" anchor="ctr"/>
              <a:lstStyle/>
              <a:p>
                <a:endParaRPr lang="en-GB"/>
              </a:p>
            </p:txBody>
          </p:sp>
          <p:sp>
            <p:nvSpPr>
              <p:cNvPr id="24622" name="Oval 72"/>
              <p:cNvSpPr>
                <a:spLocks noChangeArrowheads="1"/>
              </p:cNvSpPr>
              <p:nvPr/>
            </p:nvSpPr>
            <p:spPr bwMode="auto">
              <a:xfrm>
                <a:off x="1456" y="1377"/>
                <a:ext cx="171" cy="191"/>
              </a:xfrm>
              <a:prstGeom prst="ellipse">
                <a:avLst/>
              </a:prstGeom>
              <a:solidFill>
                <a:srgbClr val="FF00FF"/>
              </a:solidFill>
              <a:ln w="9525">
                <a:solidFill>
                  <a:schemeClr val="tx1"/>
                </a:solidFill>
                <a:prstDash val="sysDot"/>
                <a:miter lim="800000"/>
                <a:headEnd/>
                <a:tailEnd/>
              </a:ln>
            </p:spPr>
            <p:txBody>
              <a:bodyPr wrap="none" anchor="ctr"/>
              <a:lstStyle/>
              <a:p>
                <a:endParaRPr lang="en-GB"/>
              </a:p>
            </p:txBody>
          </p:sp>
          <p:sp>
            <p:nvSpPr>
              <p:cNvPr id="24623" name="Oval 73"/>
              <p:cNvSpPr>
                <a:spLocks noChangeArrowheads="1"/>
              </p:cNvSpPr>
              <p:nvPr/>
            </p:nvSpPr>
            <p:spPr bwMode="auto">
              <a:xfrm>
                <a:off x="2085" y="1489"/>
                <a:ext cx="171" cy="191"/>
              </a:xfrm>
              <a:prstGeom prst="ellipse">
                <a:avLst/>
              </a:prstGeom>
              <a:solidFill>
                <a:srgbClr val="FF00FF"/>
              </a:solidFill>
              <a:ln w="9525">
                <a:solidFill>
                  <a:schemeClr val="tx1"/>
                </a:solidFill>
                <a:prstDash val="sysDot"/>
                <a:miter lim="800000"/>
                <a:headEnd/>
                <a:tailEnd/>
              </a:ln>
            </p:spPr>
            <p:txBody>
              <a:bodyPr wrap="none" anchor="ctr"/>
              <a:lstStyle/>
              <a:p>
                <a:endParaRPr lang="en-GB"/>
              </a:p>
            </p:txBody>
          </p:sp>
          <p:sp>
            <p:nvSpPr>
              <p:cNvPr id="24624" name="Oval 74"/>
              <p:cNvSpPr>
                <a:spLocks noChangeArrowheads="1"/>
              </p:cNvSpPr>
              <p:nvPr/>
            </p:nvSpPr>
            <p:spPr bwMode="auto">
              <a:xfrm>
                <a:off x="1512" y="1601"/>
                <a:ext cx="171" cy="191"/>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625" name="Oval 75"/>
              <p:cNvSpPr>
                <a:spLocks noChangeArrowheads="1"/>
              </p:cNvSpPr>
              <p:nvPr/>
            </p:nvSpPr>
            <p:spPr bwMode="auto">
              <a:xfrm>
                <a:off x="1365" y="1529"/>
                <a:ext cx="171" cy="191"/>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626" name="Oval 76"/>
              <p:cNvSpPr>
                <a:spLocks noChangeArrowheads="1"/>
              </p:cNvSpPr>
              <p:nvPr/>
            </p:nvSpPr>
            <p:spPr bwMode="auto">
              <a:xfrm>
                <a:off x="1829" y="1449"/>
                <a:ext cx="171" cy="191"/>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627" name="Oval 77"/>
              <p:cNvSpPr>
                <a:spLocks noChangeArrowheads="1"/>
              </p:cNvSpPr>
              <p:nvPr/>
            </p:nvSpPr>
            <p:spPr bwMode="auto">
              <a:xfrm>
                <a:off x="1296" y="1393"/>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28" name="Oval 78"/>
              <p:cNvSpPr>
                <a:spLocks noChangeArrowheads="1"/>
              </p:cNvSpPr>
              <p:nvPr/>
            </p:nvSpPr>
            <p:spPr bwMode="auto">
              <a:xfrm>
                <a:off x="2021" y="1224"/>
                <a:ext cx="171" cy="191"/>
              </a:xfrm>
              <a:prstGeom prst="ellipse">
                <a:avLst/>
              </a:prstGeom>
              <a:solidFill>
                <a:srgbClr val="FF00FF"/>
              </a:solidFill>
              <a:ln w="9525">
                <a:solidFill>
                  <a:schemeClr val="tx1"/>
                </a:solidFill>
                <a:prstDash val="sysDot"/>
                <a:miter lim="800000"/>
                <a:headEnd/>
                <a:tailEnd/>
              </a:ln>
            </p:spPr>
            <p:txBody>
              <a:bodyPr wrap="none" anchor="ctr"/>
              <a:lstStyle/>
              <a:p>
                <a:endParaRPr lang="en-GB"/>
              </a:p>
            </p:txBody>
          </p:sp>
          <p:sp>
            <p:nvSpPr>
              <p:cNvPr id="24629" name="Oval 79"/>
              <p:cNvSpPr>
                <a:spLocks noChangeArrowheads="1"/>
              </p:cNvSpPr>
              <p:nvPr/>
            </p:nvSpPr>
            <p:spPr bwMode="auto">
              <a:xfrm>
                <a:off x="1480" y="1176"/>
                <a:ext cx="171" cy="191"/>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30" name="Oval 80"/>
              <p:cNvSpPr>
                <a:spLocks noChangeArrowheads="1"/>
              </p:cNvSpPr>
              <p:nvPr/>
            </p:nvSpPr>
            <p:spPr bwMode="auto">
              <a:xfrm>
                <a:off x="1733" y="1296"/>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sp>
            <p:nvSpPr>
              <p:cNvPr id="24631" name="Oval 81"/>
              <p:cNvSpPr>
                <a:spLocks noChangeArrowheads="1"/>
              </p:cNvSpPr>
              <p:nvPr/>
            </p:nvSpPr>
            <p:spPr bwMode="auto">
              <a:xfrm>
                <a:off x="1880" y="1288"/>
                <a:ext cx="171" cy="191"/>
              </a:xfrm>
              <a:prstGeom prst="ellipse">
                <a:avLst/>
              </a:prstGeom>
              <a:solidFill>
                <a:srgbClr val="FF00FF"/>
              </a:solidFill>
              <a:ln w="9525">
                <a:solidFill>
                  <a:schemeClr val="tx1"/>
                </a:solidFill>
                <a:prstDash val="sysDot"/>
                <a:miter lim="800000"/>
                <a:headEnd/>
                <a:tailEnd/>
              </a:ln>
            </p:spPr>
            <p:txBody>
              <a:bodyPr wrap="none" anchor="ctr"/>
              <a:lstStyle/>
              <a:p>
                <a:endParaRPr lang="en-GB"/>
              </a:p>
            </p:txBody>
          </p:sp>
          <p:sp>
            <p:nvSpPr>
              <p:cNvPr id="24632" name="Oval 82"/>
              <p:cNvSpPr>
                <a:spLocks noChangeArrowheads="1"/>
              </p:cNvSpPr>
              <p:nvPr/>
            </p:nvSpPr>
            <p:spPr bwMode="auto">
              <a:xfrm>
                <a:off x="1680" y="1456"/>
                <a:ext cx="171" cy="191"/>
              </a:xfrm>
              <a:prstGeom prst="ellipse">
                <a:avLst/>
              </a:prstGeom>
              <a:solidFill>
                <a:srgbClr val="FF5050"/>
              </a:solidFill>
              <a:ln w="9525">
                <a:solidFill>
                  <a:schemeClr val="tx1"/>
                </a:solidFill>
                <a:prstDash val="sysDot"/>
                <a:miter lim="800000"/>
                <a:headEnd/>
                <a:tailEnd/>
              </a:ln>
            </p:spPr>
            <p:txBody>
              <a:bodyPr wrap="none" anchor="ctr"/>
              <a:lstStyle/>
              <a:p>
                <a:endParaRPr lang="en-GB"/>
              </a:p>
            </p:txBody>
          </p:sp>
          <p:sp>
            <p:nvSpPr>
              <p:cNvPr id="24633" name="Oval 83"/>
              <p:cNvSpPr>
                <a:spLocks noChangeArrowheads="1"/>
              </p:cNvSpPr>
              <p:nvPr/>
            </p:nvSpPr>
            <p:spPr bwMode="auto">
              <a:xfrm>
                <a:off x="1565" y="1472"/>
                <a:ext cx="171" cy="191"/>
              </a:xfrm>
              <a:prstGeom prst="ellipse">
                <a:avLst/>
              </a:prstGeom>
              <a:solidFill>
                <a:srgbClr val="0000FF"/>
              </a:solidFill>
              <a:ln w="9525">
                <a:solidFill>
                  <a:schemeClr val="tx1"/>
                </a:solidFill>
                <a:prstDash val="sysDot"/>
                <a:miter lim="800000"/>
                <a:headEnd/>
                <a:tailEnd/>
              </a:ln>
            </p:spPr>
            <p:txBody>
              <a:bodyPr wrap="none" anchor="ctr"/>
              <a:lstStyle/>
              <a:p>
                <a:endParaRPr lang="en-GB"/>
              </a:p>
            </p:txBody>
          </p:sp>
        </p:grpSp>
        <p:sp>
          <p:nvSpPr>
            <p:cNvPr id="24603" name="Oval 85"/>
            <p:cNvSpPr>
              <a:spLocks noChangeArrowheads="1"/>
            </p:cNvSpPr>
            <p:nvPr/>
          </p:nvSpPr>
          <p:spPr bwMode="auto">
            <a:xfrm>
              <a:off x="1638300" y="4522788"/>
              <a:ext cx="271463" cy="303212"/>
            </a:xfrm>
            <a:prstGeom prst="ellipse">
              <a:avLst/>
            </a:prstGeom>
            <a:solidFill>
              <a:srgbClr val="00FF00"/>
            </a:solidFill>
            <a:ln w="9525">
              <a:solidFill>
                <a:schemeClr val="tx1"/>
              </a:solidFill>
              <a:prstDash val="sysDot"/>
              <a:miter lim="800000"/>
              <a:headEnd/>
              <a:tailEnd/>
            </a:ln>
          </p:spPr>
          <p:txBody>
            <a:bodyPr wrap="none" anchor="ctr"/>
            <a:lstStyle/>
            <a:p>
              <a:endParaRPr lang="en-GB"/>
            </a:p>
          </p:txBody>
        </p:sp>
        <p:sp>
          <p:nvSpPr>
            <p:cNvPr id="24605" name="Line 14"/>
            <p:cNvSpPr>
              <a:spLocks noChangeShapeType="1"/>
            </p:cNvSpPr>
            <p:nvPr/>
          </p:nvSpPr>
          <p:spPr bwMode="auto">
            <a:xfrm>
              <a:off x="3389313" y="4687888"/>
              <a:ext cx="0" cy="5302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06" name="Oval 24"/>
            <p:cNvSpPr>
              <a:spLocks noChangeArrowheads="1"/>
            </p:cNvSpPr>
            <p:nvPr/>
          </p:nvSpPr>
          <p:spPr bwMode="auto">
            <a:xfrm>
              <a:off x="3309937" y="5602288"/>
              <a:ext cx="271463" cy="303212"/>
            </a:xfrm>
            <a:prstGeom prst="ellipse">
              <a:avLst/>
            </a:prstGeom>
            <a:solidFill>
              <a:srgbClr val="6600FF"/>
            </a:solidFill>
            <a:ln w="9525">
              <a:solidFill>
                <a:schemeClr val="tx1"/>
              </a:solidFill>
              <a:prstDash val="sysDot"/>
              <a:miter lim="800000"/>
              <a:headEnd/>
              <a:tailEnd/>
            </a:ln>
          </p:spPr>
          <p:txBody>
            <a:bodyPr wrap="none" anchor="ctr"/>
            <a:lstStyle/>
            <a:p>
              <a:endParaRPr lang="id-ID">
                <a:latin typeface="Verdana" pitchFamily="34" charset="0"/>
              </a:endParaRPr>
            </a:p>
          </p:txBody>
        </p:sp>
        <p:sp>
          <p:nvSpPr>
            <p:cNvPr id="24607" name="Text Box 28"/>
            <p:cNvSpPr txBox="1">
              <a:spLocks noChangeArrowheads="1"/>
            </p:cNvSpPr>
            <p:nvPr/>
          </p:nvSpPr>
          <p:spPr bwMode="auto">
            <a:xfrm>
              <a:off x="2743200" y="5294313"/>
              <a:ext cx="12128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300" b="1">
                  <a:latin typeface="Verdana" pitchFamily="34" charset="0"/>
                </a:rPr>
                <a:t>R</a:t>
              </a:r>
              <a:r>
                <a:rPr lang="id-ID" sz="1300" b="1">
                  <a:latin typeface="Verdana" pitchFamily="34" charset="0"/>
                </a:rPr>
                <a:t>esponden</a:t>
              </a:r>
              <a:endParaRPr lang="en-US" sz="1300" b="1">
                <a:latin typeface="Verdana" pitchFamily="34" charset="0"/>
              </a:endParaRPr>
            </a:p>
          </p:txBody>
        </p:sp>
        <p:sp>
          <p:nvSpPr>
            <p:cNvPr id="24608" name="Line 30"/>
            <p:cNvSpPr>
              <a:spLocks noChangeShapeType="1"/>
            </p:cNvSpPr>
            <p:nvPr/>
          </p:nvSpPr>
          <p:spPr bwMode="auto">
            <a:xfrm>
              <a:off x="3389313" y="4687888"/>
              <a:ext cx="2730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9" name="Text Box 38"/>
            <p:cNvSpPr txBox="1">
              <a:spLocks noChangeArrowheads="1"/>
            </p:cNvSpPr>
            <p:nvPr/>
          </p:nvSpPr>
          <p:spPr bwMode="auto">
            <a:xfrm>
              <a:off x="5133975" y="5105400"/>
              <a:ext cx="3616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Tahoma" pitchFamily="34" charset="0"/>
                </a:rPr>
                <a:t>Di </a:t>
              </a:r>
              <a:r>
                <a:rPr lang="en-US" sz="1400" dirty="0" err="1">
                  <a:latin typeface="Tahoma" pitchFamily="34" charset="0"/>
                </a:rPr>
                <a:t>masing-masing</a:t>
              </a:r>
              <a:r>
                <a:rPr lang="en-US" sz="1400" dirty="0">
                  <a:latin typeface="Tahoma" pitchFamily="34" charset="0"/>
                </a:rPr>
                <a:t> TPS </a:t>
              </a:r>
              <a:r>
                <a:rPr lang="en-US" sz="1400" dirty="0" err="1">
                  <a:latin typeface="Tahoma" pitchFamily="34" charset="0"/>
                </a:rPr>
                <a:t>terpilih</a:t>
              </a:r>
              <a:r>
                <a:rPr lang="en-US" sz="1400" dirty="0">
                  <a:latin typeface="Tahoma" pitchFamily="34" charset="0"/>
                </a:rPr>
                <a:t> </a:t>
              </a:r>
              <a:r>
                <a:rPr lang="en-US" sz="1400" dirty="0" err="1">
                  <a:latin typeface="Tahoma" pitchFamily="34" charset="0"/>
                </a:rPr>
                <a:t>dipilih</a:t>
              </a:r>
              <a:r>
                <a:rPr lang="en-US" sz="1400" dirty="0">
                  <a:latin typeface="Tahoma" pitchFamily="34" charset="0"/>
                </a:rPr>
                <a:t> </a:t>
              </a:r>
              <a:r>
                <a:rPr lang="en-US" sz="1400" dirty="0" err="1">
                  <a:latin typeface="Tahoma" pitchFamily="34" charset="0"/>
                </a:rPr>
                <a:t>secara</a:t>
              </a:r>
              <a:r>
                <a:rPr lang="en-US" sz="1400" dirty="0">
                  <a:latin typeface="Tahoma" pitchFamily="34" charset="0"/>
                </a:rPr>
                <a:t> </a:t>
              </a:r>
              <a:r>
                <a:rPr lang="en-US" sz="1400">
                  <a:latin typeface="Tahoma" pitchFamily="34" charset="0"/>
                </a:rPr>
                <a:t>random </a:t>
              </a:r>
              <a:r>
                <a:rPr lang="en-US" sz="1400" dirty="0">
                  <a:latin typeface="Tahoma" pitchFamily="34" charset="0"/>
                </a:rPr>
                <a:t>1</a:t>
              </a:r>
              <a:r>
                <a:rPr lang="en-US" sz="1400">
                  <a:latin typeface="Tahoma" pitchFamily="34" charset="0"/>
                </a:rPr>
                <a:t> </a:t>
              </a:r>
              <a:r>
                <a:rPr lang="en-US" sz="1400" dirty="0" err="1">
                  <a:latin typeface="Tahoma" pitchFamily="34" charset="0"/>
                </a:rPr>
                <a:t>pemilih</a:t>
              </a:r>
              <a:r>
                <a:rPr lang="en-US" sz="1400" dirty="0">
                  <a:latin typeface="Tahoma" pitchFamily="34" charset="0"/>
                </a:rPr>
                <a:t> </a:t>
              </a:r>
              <a:r>
                <a:rPr lang="id-ID" sz="1400" dirty="0">
                  <a:latin typeface="Tahoma" pitchFamily="34" charset="0"/>
                </a:rPr>
                <a:t>yang baru keluar dari TPS </a:t>
              </a:r>
              <a:r>
                <a:rPr lang="en-US" sz="1400" dirty="0" err="1">
                  <a:latin typeface="Tahoma" pitchFamily="34" charset="0"/>
                </a:rPr>
                <a:t>sebagai</a:t>
              </a:r>
              <a:r>
                <a:rPr lang="en-US" sz="1400" dirty="0">
                  <a:latin typeface="Tahoma" pitchFamily="34" charset="0"/>
                </a:rPr>
                <a:t> </a:t>
              </a:r>
              <a:r>
                <a:rPr lang="en-US" sz="1400" err="1">
                  <a:latin typeface="Tahoma" pitchFamily="34" charset="0"/>
                </a:rPr>
                <a:t>responden</a:t>
              </a:r>
              <a:r>
                <a:rPr lang="en-US" sz="1400">
                  <a:latin typeface="Tahoma" pitchFamily="34" charset="0"/>
                </a:rPr>
                <a:t>. Gender responden (laki-laki atau perempuan) dan waktu keluar TPS ditentukan secara acak.</a:t>
              </a:r>
              <a:endParaRPr lang="en-US" sz="1400" dirty="0">
                <a:latin typeface="Tahoma" pitchFamily="34" charset="0"/>
              </a:endParaRPr>
            </a:p>
          </p:txBody>
        </p:sp>
      </p:grpSp>
      <p:sp>
        <p:nvSpPr>
          <p:cNvPr id="60"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a:t>
            </a:fld>
            <a:endParaRPr lang="en-US" altLang="en-US" sz="1100">
              <a:latin typeface="Lucida Sans Unicode" pitchFamily="34" charset="0"/>
              <a:ea typeface="MS PGothic" pitchFamily="34" charset="-128"/>
            </a:endParaRPr>
          </a:p>
        </p:txBody>
      </p:sp>
      <p:sp>
        <p:nvSpPr>
          <p:cNvPr id="63" name="TextBox 6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6093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di TV</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iklan pasangan capres-cawapres mana yang paling sering Ibu/Bapak lihat di TV? [HANYA SATU JAWABAN]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773079945"/>
              </p:ext>
            </p:extLst>
          </p:nvPr>
        </p:nvGraphicFramePr>
        <p:xfrm>
          <a:off x="762000" y="17526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30</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990600" y="5572780"/>
            <a:ext cx="7772400" cy="523220"/>
          </a:xfrm>
          <a:prstGeom prst="rect">
            <a:avLst/>
          </a:prstGeom>
          <a:noFill/>
        </p:spPr>
        <p:txBody>
          <a:bodyPr wrap="square" rtlCol="0">
            <a:spAutoFit/>
          </a:bodyPr>
          <a:lstStyle/>
          <a:p>
            <a:pPr algn="ctr"/>
            <a:r>
              <a:rPr lang="en-US" sz="1400" dirty="0" err="1"/>
              <a:t>Sebanyak</a:t>
            </a:r>
            <a:r>
              <a:rPr lang="en-US" sz="1400" dirty="0"/>
              <a:t> 56.3% </a:t>
            </a:r>
            <a:r>
              <a:rPr lang="en-US" sz="1400" dirty="0" err="1"/>
              <a:t>warga</a:t>
            </a:r>
            <a:r>
              <a:rPr lang="en-US" sz="1400" dirty="0"/>
              <a:t> </a:t>
            </a:r>
            <a:r>
              <a:rPr lang="en-US" sz="1400" dirty="0" err="1"/>
              <a:t>mengaku</a:t>
            </a:r>
            <a:r>
              <a:rPr lang="en-US" sz="1400" dirty="0"/>
              <a:t> paling </a:t>
            </a:r>
            <a:r>
              <a:rPr lang="en-US" sz="1400" dirty="0" err="1"/>
              <a:t>sering</a:t>
            </a:r>
            <a:r>
              <a:rPr lang="en-US" sz="1400" dirty="0"/>
              <a:t> </a:t>
            </a:r>
            <a:r>
              <a:rPr lang="en-US" sz="1400" dirty="0" err="1"/>
              <a:t>melihat</a:t>
            </a:r>
            <a:r>
              <a:rPr lang="en-US" sz="1400" dirty="0"/>
              <a:t> Joko Widodo – </a:t>
            </a:r>
            <a:r>
              <a:rPr lang="en-US" sz="1400" dirty="0" err="1"/>
              <a:t>Ma’ruf</a:t>
            </a:r>
            <a:r>
              <a:rPr lang="en-US" sz="1400" dirty="0"/>
              <a:t> Amin di tv, </a:t>
            </a:r>
            <a:r>
              <a:rPr lang="en-US" sz="1400" dirty="0" err="1"/>
              <a:t>sementara</a:t>
            </a:r>
            <a:r>
              <a:rPr lang="en-US" sz="1400" dirty="0"/>
              <a:t> Prabowo-Sandi 26.4</a:t>
            </a:r>
            <a:r>
              <a:rPr lang="en-US" sz="1400"/>
              <a:t>%. Yang </a:t>
            </a:r>
            <a:r>
              <a:rPr lang="en-US" sz="1400" dirty="0" err="1"/>
              <a:t>tidak</a:t>
            </a:r>
            <a:r>
              <a:rPr lang="en-US" sz="1400" dirty="0"/>
              <a:t> </a:t>
            </a:r>
            <a:r>
              <a:rPr lang="en-US" sz="1400" dirty="0" err="1"/>
              <a:t>tahu</a:t>
            </a:r>
            <a:r>
              <a:rPr lang="en-US" sz="1400" dirty="0"/>
              <a:t>/</a:t>
            </a:r>
            <a:r>
              <a:rPr lang="en-US" sz="1400" err="1"/>
              <a:t>tidak</a:t>
            </a:r>
            <a:r>
              <a:rPr lang="en-US" sz="1400"/>
              <a:t> menjawab 17.4% .</a:t>
            </a:r>
            <a:endParaRPr lang="en-US" sz="1400" dirty="0"/>
          </a:p>
        </p:txBody>
      </p:sp>
    </p:spTree>
    <p:extLst>
      <p:ext uri="{BB962C8B-B14F-4D97-AF65-F5344CB8AC3E}">
        <p14:creationId xmlns:p14="http://schemas.microsoft.com/office/powerpoint/2010/main" val="301097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di Internet/Media </a:t>
            </a:r>
            <a:r>
              <a:rPr lang="en-US" sz="3200" dirty="0" err="1">
                <a:effectLst>
                  <a:outerShdw blurRad="38100" dist="38100" dir="2700000" algn="tl">
                    <a:srgbClr val="C0C0C0"/>
                  </a:outerShdw>
                </a:effectLst>
              </a:rPr>
              <a:t>Sosial</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iklan pasangan capres-cawapres mana yang paling sering Ibu/Bapak baca lewat INTERNET ATAU MEDIA SOSIAL (whatsapp, facebook, youtube, instagram, twitter, line, situs berita online, dll)? [HANYA SATU JAWABAN]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4289927698"/>
              </p:ext>
            </p:extLst>
          </p:nvPr>
        </p:nvGraphicFramePr>
        <p:xfrm>
          <a:off x="762000" y="17526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31</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609600" y="5572780"/>
            <a:ext cx="8153400" cy="523220"/>
          </a:xfrm>
          <a:prstGeom prst="rect">
            <a:avLst/>
          </a:prstGeom>
          <a:noFill/>
        </p:spPr>
        <p:txBody>
          <a:bodyPr wrap="square" rtlCol="0">
            <a:spAutoFit/>
          </a:bodyPr>
          <a:lstStyle/>
          <a:p>
            <a:pPr algn="ctr"/>
            <a:r>
              <a:rPr lang="en-US" sz="1400" dirty="0" err="1"/>
              <a:t>Sebanyak</a:t>
            </a:r>
            <a:r>
              <a:rPr lang="en-US" sz="1400" dirty="0"/>
              <a:t> 37.7% </a:t>
            </a:r>
            <a:r>
              <a:rPr lang="en-US" sz="1400" dirty="0" err="1"/>
              <a:t>warga</a:t>
            </a:r>
            <a:r>
              <a:rPr lang="en-US" sz="1400" dirty="0"/>
              <a:t> </a:t>
            </a:r>
            <a:r>
              <a:rPr lang="en-US" sz="1400" dirty="0" err="1"/>
              <a:t>mengaku</a:t>
            </a:r>
            <a:r>
              <a:rPr lang="en-US" sz="1400" dirty="0"/>
              <a:t> paling </a:t>
            </a:r>
            <a:r>
              <a:rPr lang="en-US" sz="1400" dirty="0" err="1"/>
              <a:t>sering</a:t>
            </a:r>
            <a:r>
              <a:rPr lang="en-US" sz="1400" dirty="0"/>
              <a:t> </a:t>
            </a:r>
            <a:r>
              <a:rPr lang="en-US" sz="1400" dirty="0" err="1"/>
              <a:t>membaca</a:t>
            </a:r>
            <a:r>
              <a:rPr lang="en-US" sz="1400" dirty="0"/>
              <a:t> </a:t>
            </a:r>
            <a:r>
              <a:rPr lang="en-US" sz="1400" dirty="0" err="1"/>
              <a:t>iklan</a:t>
            </a:r>
            <a:r>
              <a:rPr lang="en-US" sz="1400" dirty="0"/>
              <a:t> Joko Widodo – </a:t>
            </a:r>
            <a:r>
              <a:rPr lang="en-US" sz="1400" dirty="0" err="1"/>
              <a:t>Ma’ruf</a:t>
            </a:r>
            <a:r>
              <a:rPr lang="en-US" sz="1400" dirty="0"/>
              <a:t> Amin di </a:t>
            </a:r>
            <a:r>
              <a:rPr lang="en-US" sz="1400" dirty="0">
                <a:effectLst>
                  <a:outerShdw blurRad="38100" dist="38100" dir="2700000" algn="tl">
                    <a:srgbClr val="C0C0C0"/>
                  </a:outerShdw>
                </a:effectLst>
              </a:rPr>
              <a:t>Internet/Media </a:t>
            </a:r>
            <a:r>
              <a:rPr lang="en-US" sz="1400" dirty="0" err="1">
                <a:effectLst>
                  <a:outerShdw blurRad="38100" dist="38100" dir="2700000" algn="tl">
                    <a:srgbClr val="C0C0C0"/>
                  </a:outerShdw>
                </a:effectLst>
              </a:rPr>
              <a:t>Sosial</a:t>
            </a:r>
            <a:r>
              <a:rPr lang="en-US" sz="1400" dirty="0"/>
              <a:t>, </a:t>
            </a:r>
            <a:r>
              <a:rPr lang="en-US" sz="1400" dirty="0" err="1"/>
              <a:t>sementara</a:t>
            </a:r>
            <a:r>
              <a:rPr lang="en-US" sz="1400" dirty="0"/>
              <a:t> Prabowo-Sandi 29.4</a:t>
            </a:r>
            <a:r>
              <a:rPr lang="en-US" sz="1400"/>
              <a:t>%. Yang tidak tahu/tidak menjawab 32.8%.</a:t>
            </a:r>
            <a:endParaRPr lang="en-US" sz="1400" dirty="0"/>
          </a:p>
        </p:txBody>
      </p:sp>
    </p:spTree>
    <p:extLst>
      <p:ext uri="{BB962C8B-B14F-4D97-AF65-F5344CB8AC3E}">
        <p14:creationId xmlns:p14="http://schemas.microsoft.com/office/powerpoint/2010/main" val="346004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di </a:t>
            </a:r>
            <a:r>
              <a:rPr lang="en-US" sz="3200" dirty="0" err="1">
                <a:effectLst>
                  <a:outerShdw blurRad="38100" dist="38100" dir="2700000" algn="tl">
                    <a:srgbClr val="C0C0C0"/>
                  </a:outerShdw>
                </a:effectLst>
              </a:rPr>
              <a:t>Spanduk</a:t>
            </a:r>
            <a:r>
              <a:rPr lang="en-US" sz="3200" dirty="0">
                <a:effectLst>
                  <a:outerShdw blurRad="38100" dist="38100" dir="2700000" algn="tl">
                    <a:srgbClr val="C0C0C0"/>
                  </a:outerShdw>
                </a:effectLst>
              </a:rPr>
              <a:t>/</a:t>
            </a:r>
            <a:r>
              <a:rPr lang="en-US" sz="3200" dirty="0" err="1">
                <a:effectLst>
                  <a:outerShdw blurRad="38100" dist="38100" dir="2700000" algn="tl">
                    <a:srgbClr val="C0C0C0"/>
                  </a:outerShdw>
                </a:effectLst>
              </a:rPr>
              <a:t>Stiker</a:t>
            </a:r>
            <a:r>
              <a:rPr lang="en-US" sz="3200" dirty="0">
                <a:effectLst>
                  <a:outerShdw blurRad="38100" dist="38100" dir="2700000" algn="tl">
                    <a:srgbClr val="C0C0C0"/>
                  </a:outerShdw>
                </a:effectLst>
              </a:rPr>
              <a:t>/</a:t>
            </a:r>
            <a:r>
              <a:rPr lang="en-US" sz="3200" dirty="0" err="1">
                <a:effectLst>
                  <a:outerShdw blurRad="38100" dist="38100" dir="2700000" algn="tl">
                    <a:srgbClr val="C0C0C0"/>
                  </a:outerShdw>
                </a:effectLst>
              </a:rPr>
              <a:t>Bendera</a:t>
            </a:r>
            <a:r>
              <a:rPr lang="en-US" sz="3200" dirty="0">
                <a:effectLst>
                  <a:outerShdw blurRad="38100" dist="38100" dir="2700000" algn="tl">
                    <a:srgbClr val="C0C0C0"/>
                  </a:outerShdw>
                </a:effectLst>
              </a:rPr>
              <a:t>/</a:t>
            </a:r>
            <a:r>
              <a:rPr lang="en-US" sz="3200" dirty="0" err="1">
                <a:effectLst>
                  <a:outerShdw blurRad="38100" dist="38100" dir="2700000" algn="tl">
                    <a:srgbClr val="C0C0C0"/>
                  </a:outerShdw>
                </a:effectLst>
              </a:rPr>
              <a:t>dll</a:t>
            </a:r>
            <a:r>
              <a:rPr lang="en-US" sz="3200" dirty="0">
                <a:effectLst>
                  <a:outerShdw blurRad="38100" dist="38100" dir="2700000" algn="tl">
                    <a:srgbClr val="C0C0C0"/>
                  </a:outerShdw>
                </a:effectLst>
              </a:rPr>
              <a:t>.</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spanduk/stiker/bendera/dll.  pasangan capres-cawapres mana yang paling sering Ibu/Bapak lihat di sekitar sini? [HANYA SATU JAWABAN]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2520823243"/>
              </p:ext>
            </p:extLst>
          </p:nvPr>
        </p:nvGraphicFramePr>
        <p:xfrm>
          <a:off x="762000" y="17526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32</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609600" y="5433536"/>
            <a:ext cx="8153400" cy="523220"/>
          </a:xfrm>
          <a:prstGeom prst="rect">
            <a:avLst/>
          </a:prstGeom>
          <a:noFill/>
        </p:spPr>
        <p:txBody>
          <a:bodyPr wrap="square" rtlCol="0">
            <a:spAutoFit/>
          </a:bodyPr>
          <a:lstStyle/>
          <a:p>
            <a:pPr algn="ctr"/>
            <a:r>
              <a:rPr lang="en-US" sz="1400" dirty="0" err="1"/>
              <a:t>Sebanyak</a:t>
            </a:r>
            <a:r>
              <a:rPr lang="en-US" sz="1400" dirty="0"/>
              <a:t> 37.7% </a:t>
            </a:r>
            <a:r>
              <a:rPr lang="en-US" sz="1400" dirty="0" err="1"/>
              <a:t>warga</a:t>
            </a:r>
            <a:r>
              <a:rPr lang="en-US" sz="1400" dirty="0"/>
              <a:t> </a:t>
            </a:r>
            <a:r>
              <a:rPr lang="en-US" sz="1400" dirty="0" err="1"/>
              <a:t>mengaku</a:t>
            </a:r>
            <a:r>
              <a:rPr lang="en-US" sz="1400" dirty="0"/>
              <a:t> paling </a:t>
            </a:r>
            <a:r>
              <a:rPr lang="en-US" sz="1400" dirty="0" err="1"/>
              <a:t>sering</a:t>
            </a:r>
            <a:r>
              <a:rPr lang="en-US" sz="1400" dirty="0"/>
              <a:t> </a:t>
            </a:r>
            <a:r>
              <a:rPr lang="en-US" sz="1400" dirty="0" err="1"/>
              <a:t>melihat</a:t>
            </a:r>
            <a:r>
              <a:rPr lang="en-US" sz="1400" dirty="0"/>
              <a:t> Joko Widodo – </a:t>
            </a:r>
            <a:r>
              <a:rPr lang="en-US" sz="1400" dirty="0" err="1"/>
              <a:t>Ma’ruf</a:t>
            </a:r>
            <a:r>
              <a:rPr lang="en-US" sz="1400" dirty="0"/>
              <a:t> Amin di </a:t>
            </a:r>
            <a:r>
              <a:rPr lang="en-US" sz="1400" dirty="0" err="1">
                <a:effectLst>
                  <a:outerShdw blurRad="38100" dist="38100" dir="2700000" algn="tl">
                    <a:srgbClr val="C0C0C0"/>
                  </a:outerShdw>
                </a:effectLst>
              </a:rPr>
              <a:t>spanduk</a:t>
            </a:r>
            <a:r>
              <a:rPr lang="en-US" sz="1400" dirty="0">
                <a:effectLst>
                  <a:outerShdw blurRad="38100" dist="38100" dir="2700000" algn="tl">
                    <a:srgbClr val="C0C0C0"/>
                  </a:outerShdw>
                </a:effectLst>
              </a:rPr>
              <a:t>/</a:t>
            </a:r>
            <a:r>
              <a:rPr lang="en-US" sz="1400" dirty="0" err="1">
                <a:effectLst>
                  <a:outerShdw blurRad="38100" dist="38100" dir="2700000" algn="tl">
                    <a:srgbClr val="C0C0C0"/>
                  </a:outerShdw>
                </a:effectLst>
              </a:rPr>
              <a:t>stiker</a:t>
            </a:r>
            <a:r>
              <a:rPr lang="en-US" sz="1400" dirty="0">
                <a:effectLst>
                  <a:outerShdw blurRad="38100" dist="38100" dir="2700000" algn="tl">
                    <a:srgbClr val="C0C0C0"/>
                  </a:outerShdw>
                </a:effectLst>
              </a:rPr>
              <a:t>/</a:t>
            </a:r>
            <a:r>
              <a:rPr lang="en-US" sz="1400" dirty="0" err="1">
                <a:effectLst>
                  <a:outerShdw blurRad="38100" dist="38100" dir="2700000" algn="tl">
                    <a:srgbClr val="C0C0C0"/>
                  </a:outerShdw>
                </a:effectLst>
              </a:rPr>
              <a:t>bendera</a:t>
            </a:r>
            <a:r>
              <a:rPr lang="en-US" sz="1400" dirty="0">
                <a:effectLst>
                  <a:outerShdw blurRad="38100" dist="38100" dir="2700000" algn="tl">
                    <a:srgbClr val="C0C0C0"/>
                  </a:outerShdw>
                </a:effectLst>
              </a:rPr>
              <a:t>/</a:t>
            </a:r>
            <a:r>
              <a:rPr lang="en-US" sz="1400" dirty="0" err="1">
                <a:effectLst>
                  <a:outerShdw blurRad="38100" dist="38100" dir="2700000" algn="tl">
                    <a:srgbClr val="C0C0C0"/>
                  </a:outerShdw>
                </a:effectLst>
              </a:rPr>
              <a:t>dll</a:t>
            </a:r>
            <a:r>
              <a:rPr lang="en-US" sz="1400" dirty="0">
                <a:effectLst>
                  <a:outerShdw blurRad="38100" dist="38100" dir="2700000" algn="tl">
                    <a:srgbClr val="C0C0C0"/>
                  </a:outerShdw>
                </a:effectLst>
              </a:rPr>
              <a:t>.</a:t>
            </a:r>
            <a:r>
              <a:rPr lang="en-US" sz="1400" dirty="0"/>
              <a:t>, </a:t>
            </a:r>
            <a:r>
              <a:rPr lang="en-US" sz="1400" dirty="0" err="1"/>
              <a:t>sementara</a:t>
            </a:r>
            <a:r>
              <a:rPr lang="en-US" sz="1400" dirty="0"/>
              <a:t> Prabowo-Sandi 29.7</a:t>
            </a:r>
            <a:r>
              <a:rPr lang="en-US" sz="1400"/>
              <a:t>%. Yang tidak tahu/tidak menjawab 17%.</a:t>
            </a:r>
            <a:endParaRPr lang="en-US" sz="1400" dirty="0"/>
          </a:p>
        </p:txBody>
      </p:sp>
    </p:spTree>
    <p:extLst>
      <p:ext uri="{BB962C8B-B14F-4D97-AF65-F5344CB8AC3E}">
        <p14:creationId xmlns:p14="http://schemas.microsoft.com/office/powerpoint/2010/main" val="256819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a:t>
            </a:r>
            <a:r>
              <a:rPr lang="en-US" sz="3200" dirty="0" err="1">
                <a:effectLst>
                  <a:outerShdw blurRad="38100" dist="38100" dir="2700000" algn="tl">
                    <a:srgbClr val="C0C0C0"/>
                  </a:outerShdw>
                </a:effectLst>
              </a:rPr>
              <a:t>Timses</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orang dari pasangan capres-cawapres mana yang paling sering datang atau mengunjungi Ibu/Bapak? [HANYA SATU JAWABAN]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1185770477"/>
              </p:ext>
            </p:extLst>
          </p:nvPr>
        </p:nvGraphicFramePr>
        <p:xfrm>
          <a:off x="762000" y="17526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33</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609600" y="5433536"/>
            <a:ext cx="8153400" cy="523220"/>
          </a:xfrm>
          <a:prstGeom prst="rect">
            <a:avLst/>
          </a:prstGeom>
          <a:noFill/>
        </p:spPr>
        <p:txBody>
          <a:bodyPr wrap="square" rtlCol="0">
            <a:spAutoFit/>
          </a:bodyPr>
          <a:lstStyle/>
          <a:p>
            <a:pPr algn="ctr"/>
            <a:r>
              <a:rPr lang="en-US" sz="1400" dirty="0" err="1"/>
              <a:t>Sebanyak</a:t>
            </a:r>
            <a:r>
              <a:rPr lang="en-US" sz="1400" dirty="0"/>
              <a:t> 23.8% </a:t>
            </a:r>
            <a:r>
              <a:rPr lang="en-US" sz="1400" dirty="0" err="1"/>
              <a:t>warga</a:t>
            </a:r>
            <a:r>
              <a:rPr lang="en-US" sz="1400" dirty="0"/>
              <a:t> </a:t>
            </a:r>
            <a:r>
              <a:rPr lang="en-US" sz="1400" dirty="0" err="1"/>
              <a:t>mengaku</a:t>
            </a:r>
            <a:r>
              <a:rPr lang="en-US" sz="1400" dirty="0"/>
              <a:t> paling </a:t>
            </a:r>
            <a:r>
              <a:rPr lang="en-US" sz="1400" dirty="0" err="1"/>
              <a:t>sering</a:t>
            </a:r>
            <a:r>
              <a:rPr lang="en-US" sz="1400" dirty="0"/>
              <a:t> </a:t>
            </a:r>
            <a:r>
              <a:rPr lang="en-US" sz="1400" dirty="0" err="1"/>
              <a:t>didatangi</a:t>
            </a:r>
            <a:r>
              <a:rPr lang="en-US" sz="1400" dirty="0"/>
              <a:t> </a:t>
            </a:r>
            <a:r>
              <a:rPr lang="en-US" sz="1400" dirty="0" err="1"/>
              <a:t>timses</a:t>
            </a:r>
            <a:r>
              <a:rPr lang="en-US" sz="1400" dirty="0"/>
              <a:t> Joko Widodo – </a:t>
            </a:r>
            <a:r>
              <a:rPr lang="en-US" sz="1400" dirty="0" err="1"/>
              <a:t>Ma’ruf</a:t>
            </a:r>
            <a:r>
              <a:rPr lang="en-US" sz="1400" dirty="0"/>
              <a:t> Amin, </a:t>
            </a:r>
            <a:r>
              <a:rPr lang="en-US" sz="1400" dirty="0" err="1"/>
              <a:t>sementara</a:t>
            </a:r>
            <a:r>
              <a:rPr lang="en-US" sz="1400" dirty="0"/>
              <a:t> Prabowo-Sandi 13.4</a:t>
            </a:r>
            <a:r>
              <a:rPr lang="en-US" sz="1400"/>
              <a:t>%. Yang tidak tahu/tidak menjawab 62.8%.</a:t>
            </a:r>
            <a:endParaRPr lang="en-US" sz="1400" dirty="0"/>
          </a:p>
        </p:txBody>
      </p:sp>
    </p:spTree>
    <p:extLst>
      <p:ext uri="{BB962C8B-B14F-4D97-AF65-F5344CB8AC3E}">
        <p14:creationId xmlns:p14="http://schemas.microsoft.com/office/powerpoint/2010/main" val="272248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SOSIALISASI PARTAI</a:t>
            </a:r>
            <a:endParaRPr lang="en-US" altLang="en-US" sz="3300" dirty="0">
              <a:effectLst/>
            </a:endParaRPr>
          </a:p>
        </p:txBody>
      </p:sp>
    </p:spTree>
    <p:extLst>
      <p:ext uri="{BB962C8B-B14F-4D97-AF65-F5344CB8AC3E}">
        <p14:creationId xmlns:p14="http://schemas.microsoft.com/office/powerpoint/2010/main" val="9634249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di TV</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iklan partai apa yang paling sering Ibu/Bapak lihat di TV? [HANYA SATU JAWABAN] (%)</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2761862439"/>
              </p:ext>
            </p:extLst>
          </p:nvPr>
        </p:nvGraphicFramePr>
        <p:xfrm>
          <a:off x="762000" y="1676400"/>
          <a:ext cx="7620000" cy="3429001"/>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35</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228600" y="5334000"/>
            <a:ext cx="8534400" cy="738664"/>
          </a:xfrm>
          <a:prstGeom prst="rect">
            <a:avLst/>
          </a:prstGeom>
          <a:noFill/>
        </p:spPr>
        <p:txBody>
          <a:bodyPr wrap="square" rtlCol="0">
            <a:spAutoFit/>
          </a:bodyPr>
          <a:lstStyle/>
          <a:p>
            <a:pPr algn="ctr"/>
            <a:r>
              <a:rPr lang="en-US" sz="1400" err="1"/>
              <a:t>Perindo</a:t>
            </a:r>
            <a:r>
              <a:rPr lang="en-US" sz="1400"/>
              <a:t> adalah partai yang </a:t>
            </a:r>
            <a:r>
              <a:rPr lang="en-US" sz="1400" dirty="0" err="1"/>
              <a:t>iklannya</a:t>
            </a:r>
            <a:r>
              <a:rPr lang="en-US" sz="1400" dirty="0"/>
              <a:t> paling </a:t>
            </a:r>
            <a:r>
              <a:rPr lang="en-US" sz="1400" dirty="0" err="1"/>
              <a:t>sering</a:t>
            </a:r>
            <a:r>
              <a:rPr lang="en-US" sz="1400" dirty="0"/>
              <a:t> </a:t>
            </a:r>
            <a:r>
              <a:rPr lang="en-US" sz="1400" dirty="0" err="1"/>
              <a:t>dilihat</a:t>
            </a:r>
            <a:r>
              <a:rPr lang="en-US" sz="1400" dirty="0"/>
              <a:t> di tv, 25%, </a:t>
            </a:r>
            <a:r>
              <a:rPr lang="en-US" sz="1400" dirty="0" err="1"/>
              <a:t>kemudian</a:t>
            </a:r>
            <a:r>
              <a:rPr lang="en-US" sz="1400" dirty="0"/>
              <a:t> PDIP 13.2%, </a:t>
            </a:r>
            <a:r>
              <a:rPr lang="en-US" sz="1400" dirty="0" err="1"/>
              <a:t>Gerindra</a:t>
            </a:r>
            <a:r>
              <a:rPr lang="en-US" sz="1400" dirty="0"/>
              <a:t> 10%, PSI 9.3%, </a:t>
            </a:r>
            <a:r>
              <a:rPr lang="en-US" sz="1400" dirty="0" err="1"/>
              <a:t>Golkar</a:t>
            </a:r>
            <a:r>
              <a:rPr lang="en-US" sz="1400" dirty="0"/>
              <a:t> 6.2%, </a:t>
            </a:r>
            <a:r>
              <a:rPr lang="en-US" sz="1400" dirty="0" err="1"/>
              <a:t>Nasdem</a:t>
            </a:r>
            <a:r>
              <a:rPr lang="en-US" sz="1400" dirty="0"/>
              <a:t> 5.8%, dan </a:t>
            </a:r>
            <a:r>
              <a:rPr lang="en-US" sz="1400" dirty="0" err="1"/>
              <a:t>partai</a:t>
            </a:r>
            <a:r>
              <a:rPr lang="en-US" sz="1400" dirty="0"/>
              <a:t> lain di </a:t>
            </a:r>
            <a:r>
              <a:rPr lang="en-US" sz="1400" dirty="0" err="1"/>
              <a:t>bawah</a:t>
            </a:r>
            <a:r>
              <a:rPr lang="en-US" sz="1400" dirty="0"/>
              <a:t> 5%. Ada 18.3% yang </a:t>
            </a:r>
            <a:r>
              <a:rPr lang="en-US" sz="1400" dirty="0" err="1"/>
              <a:t>tidak</a:t>
            </a:r>
            <a:r>
              <a:rPr lang="en-US" sz="1400" dirty="0"/>
              <a:t> </a:t>
            </a:r>
            <a:r>
              <a:rPr lang="en-US" sz="1400" dirty="0" err="1"/>
              <a:t>tahu</a:t>
            </a:r>
            <a:r>
              <a:rPr lang="en-US" sz="1400" dirty="0"/>
              <a:t>/</a:t>
            </a:r>
            <a:r>
              <a:rPr lang="en-US" sz="1400" dirty="0" err="1"/>
              <a:t>tidak</a:t>
            </a:r>
            <a:r>
              <a:rPr lang="en-US" sz="1400" dirty="0"/>
              <a:t> </a:t>
            </a:r>
            <a:r>
              <a:rPr lang="en-US" sz="1400" dirty="0" err="1"/>
              <a:t>menjawab</a:t>
            </a:r>
            <a:r>
              <a:rPr lang="en-US" sz="1400" dirty="0"/>
              <a:t>.</a:t>
            </a:r>
          </a:p>
        </p:txBody>
      </p:sp>
    </p:spTree>
    <p:extLst>
      <p:ext uri="{BB962C8B-B14F-4D97-AF65-F5344CB8AC3E}">
        <p14:creationId xmlns:p14="http://schemas.microsoft.com/office/powerpoint/2010/main" val="378547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di Internet/Media </a:t>
            </a:r>
            <a:r>
              <a:rPr lang="en-US" sz="3200" dirty="0" err="1">
                <a:effectLst>
                  <a:outerShdw blurRad="38100" dist="38100" dir="2700000" algn="tl">
                    <a:srgbClr val="C0C0C0"/>
                  </a:outerShdw>
                </a:effectLst>
              </a:rPr>
              <a:t>Sosial</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iklan partai apa yang paling sering Ibu/Bapak baca lewat INTERNET ATAU MEDIA SOSIAL (whatsapp, facebook, youtube, instagram, twitter, line, situs berita online, dll)? [HANYA SATU JAWABAN] (%)</a:t>
            </a:r>
            <a:endParaRPr lang="id-ID" sz="1200" dirty="0">
              <a:latin typeface="Verdana" pitchFamily="34" charset="0"/>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36</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8" name="Chart 7">
            <a:extLst>
              <a:ext uri="{FF2B5EF4-FFF2-40B4-BE49-F238E27FC236}">
                <a16:creationId xmlns:a16="http://schemas.microsoft.com/office/drawing/2014/main" id="{76AD3F76-C55C-4027-8BC7-A5EBA9B62074}"/>
              </a:ext>
            </a:extLst>
          </p:cNvPr>
          <p:cNvGraphicFramePr/>
          <p:nvPr>
            <p:extLst>
              <p:ext uri="{D42A27DB-BD31-4B8C-83A1-F6EECF244321}">
                <p14:modId xmlns:p14="http://schemas.microsoft.com/office/powerpoint/2010/main" val="1324411985"/>
              </p:ext>
            </p:extLst>
          </p:nvPr>
        </p:nvGraphicFramePr>
        <p:xfrm>
          <a:off x="762000" y="1828799"/>
          <a:ext cx="7620000" cy="34290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C318DBE-0A85-4EFE-B23E-414F92530E97}"/>
              </a:ext>
            </a:extLst>
          </p:cNvPr>
          <p:cNvSpPr txBox="1"/>
          <p:nvPr/>
        </p:nvSpPr>
        <p:spPr>
          <a:xfrm>
            <a:off x="228600" y="5334000"/>
            <a:ext cx="8534400" cy="523220"/>
          </a:xfrm>
          <a:prstGeom prst="rect">
            <a:avLst/>
          </a:prstGeom>
          <a:noFill/>
        </p:spPr>
        <p:txBody>
          <a:bodyPr wrap="square" rtlCol="0">
            <a:spAutoFit/>
          </a:bodyPr>
          <a:lstStyle/>
          <a:p>
            <a:pPr algn="ctr"/>
            <a:r>
              <a:rPr lang="en-US" sz="1400"/>
              <a:t>PDIP adalah partai yang </a:t>
            </a:r>
            <a:r>
              <a:rPr lang="en-US" sz="1400" dirty="0" err="1"/>
              <a:t>iklannya</a:t>
            </a:r>
            <a:r>
              <a:rPr lang="en-US" sz="1400" dirty="0"/>
              <a:t> paling </a:t>
            </a:r>
            <a:r>
              <a:rPr lang="en-US" sz="1400" dirty="0" err="1"/>
              <a:t>sering</a:t>
            </a:r>
            <a:r>
              <a:rPr lang="en-US" sz="1400" dirty="0"/>
              <a:t> </a:t>
            </a:r>
            <a:r>
              <a:rPr lang="en-US" sz="1400" dirty="0" err="1"/>
              <a:t>dibaca</a:t>
            </a:r>
            <a:r>
              <a:rPr lang="en-US" sz="1400" dirty="0"/>
              <a:t> di internet/</a:t>
            </a:r>
            <a:r>
              <a:rPr lang="en-US" sz="1400" dirty="0" err="1"/>
              <a:t>medsos</a:t>
            </a:r>
            <a:r>
              <a:rPr lang="en-US" sz="1400" dirty="0"/>
              <a:t>, 13.3%, </a:t>
            </a:r>
            <a:r>
              <a:rPr lang="en-US" sz="1400" dirty="0" err="1"/>
              <a:t>kemudian</a:t>
            </a:r>
            <a:r>
              <a:rPr lang="en-US" sz="1400" dirty="0"/>
              <a:t> </a:t>
            </a:r>
            <a:r>
              <a:rPr lang="en-US" sz="1400" dirty="0" err="1"/>
              <a:t>Gerindra</a:t>
            </a:r>
            <a:r>
              <a:rPr lang="en-US" sz="1400" dirty="0"/>
              <a:t> 11.1%, </a:t>
            </a:r>
            <a:r>
              <a:rPr lang="en-US" sz="1400" dirty="0" err="1"/>
              <a:t>Perindo</a:t>
            </a:r>
            <a:r>
              <a:rPr lang="en-US" sz="1400" dirty="0"/>
              <a:t> 7.7% dan </a:t>
            </a:r>
            <a:r>
              <a:rPr lang="en-US" sz="1400" dirty="0" err="1"/>
              <a:t>partai</a:t>
            </a:r>
            <a:r>
              <a:rPr lang="en-US" sz="1400" dirty="0"/>
              <a:t> lain di </a:t>
            </a:r>
            <a:r>
              <a:rPr lang="en-US" sz="1400" dirty="0" err="1"/>
              <a:t>bawah</a:t>
            </a:r>
            <a:r>
              <a:rPr lang="en-US" sz="1400" dirty="0"/>
              <a:t> 5%. Ada 42.9% yang </a:t>
            </a:r>
            <a:r>
              <a:rPr lang="en-US" sz="1400" dirty="0" err="1"/>
              <a:t>tidak</a:t>
            </a:r>
            <a:r>
              <a:rPr lang="en-US" sz="1400" dirty="0"/>
              <a:t> </a:t>
            </a:r>
            <a:r>
              <a:rPr lang="en-US" sz="1400" dirty="0" err="1"/>
              <a:t>tahu</a:t>
            </a:r>
            <a:r>
              <a:rPr lang="en-US" sz="1400" dirty="0"/>
              <a:t>/</a:t>
            </a:r>
            <a:r>
              <a:rPr lang="en-US" sz="1400" dirty="0" err="1"/>
              <a:t>tidak</a:t>
            </a:r>
            <a:r>
              <a:rPr lang="en-US" sz="1400" dirty="0"/>
              <a:t> </a:t>
            </a:r>
            <a:r>
              <a:rPr lang="en-US" sz="1400" dirty="0" err="1"/>
              <a:t>menjawab</a:t>
            </a:r>
            <a:r>
              <a:rPr lang="en-US" sz="1400" dirty="0"/>
              <a:t>.</a:t>
            </a:r>
          </a:p>
        </p:txBody>
      </p:sp>
    </p:spTree>
    <p:extLst>
      <p:ext uri="{BB962C8B-B14F-4D97-AF65-F5344CB8AC3E}">
        <p14:creationId xmlns:p14="http://schemas.microsoft.com/office/powerpoint/2010/main" val="2844945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000" err="1">
                <a:effectLst>
                  <a:outerShdw blurRad="38100" dist="38100" dir="2700000" algn="tl">
                    <a:srgbClr val="C0C0C0"/>
                  </a:outerShdw>
                </a:effectLst>
              </a:rPr>
              <a:t>Sosialisasi</a:t>
            </a:r>
            <a:r>
              <a:rPr lang="en-US" sz="3000">
                <a:effectLst>
                  <a:outerShdw blurRad="38100" dist="38100" dir="2700000" algn="tl">
                    <a:srgbClr val="C0C0C0"/>
                  </a:outerShdw>
                </a:effectLst>
              </a:rPr>
              <a:t> di Spanduk</a:t>
            </a:r>
            <a:r>
              <a:rPr lang="en-US" sz="3000" dirty="0">
                <a:effectLst>
                  <a:outerShdw blurRad="38100" dist="38100" dir="2700000" algn="tl">
                    <a:srgbClr val="C0C0C0"/>
                  </a:outerShdw>
                </a:effectLst>
              </a:rPr>
              <a:t>/</a:t>
            </a:r>
            <a:r>
              <a:rPr lang="en-US" sz="3000" dirty="0" err="1">
                <a:effectLst>
                  <a:outerShdw blurRad="38100" dist="38100" dir="2700000" algn="tl">
                    <a:srgbClr val="C0C0C0"/>
                  </a:outerShdw>
                </a:effectLst>
              </a:rPr>
              <a:t>Stiker</a:t>
            </a:r>
            <a:r>
              <a:rPr lang="en-US" sz="3000" dirty="0">
                <a:effectLst>
                  <a:outerShdw blurRad="38100" dist="38100" dir="2700000" algn="tl">
                    <a:srgbClr val="C0C0C0"/>
                  </a:outerShdw>
                </a:effectLst>
              </a:rPr>
              <a:t>/</a:t>
            </a:r>
            <a:r>
              <a:rPr lang="en-US" sz="3000" dirty="0" err="1">
                <a:effectLst>
                  <a:outerShdw blurRad="38100" dist="38100" dir="2700000" algn="tl">
                    <a:srgbClr val="C0C0C0"/>
                  </a:outerShdw>
                </a:effectLst>
              </a:rPr>
              <a:t>Bendera</a:t>
            </a:r>
            <a:r>
              <a:rPr lang="en-US" sz="3000" dirty="0">
                <a:effectLst>
                  <a:outerShdw blurRad="38100" dist="38100" dir="2700000" algn="tl">
                    <a:srgbClr val="C0C0C0"/>
                  </a:outerShdw>
                </a:effectLst>
              </a:rPr>
              <a:t>/</a:t>
            </a:r>
            <a:r>
              <a:rPr lang="en-US" sz="3000" dirty="0" err="1">
                <a:effectLst>
                  <a:outerShdw blurRad="38100" dist="38100" dir="2700000" algn="tl">
                    <a:srgbClr val="C0C0C0"/>
                  </a:outerShdw>
                </a:effectLst>
              </a:rPr>
              <a:t>dll</a:t>
            </a:r>
            <a:r>
              <a:rPr lang="en-US" sz="3000" dirty="0">
                <a:effectLst>
                  <a:outerShdw blurRad="38100" dist="38100" dir="2700000" algn="tl">
                    <a:srgbClr val="C0C0C0"/>
                  </a:outerShdw>
                </a:effectLst>
              </a:rPr>
              <a:t>.</a:t>
            </a: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spanduk/stiker/bendera/dll.  partai mana yang paling sering Ibu/Bapak lihat di sekitar sini? [HANYA SATU JAWABAN] (%)</a:t>
            </a:r>
            <a:endParaRPr lang="id-ID" sz="1200" dirty="0">
              <a:latin typeface="Verdana" pitchFamily="34" charset="0"/>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37</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8" name="Chart 7">
            <a:extLst>
              <a:ext uri="{FF2B5EF4-FFF2-40B4-BE49-F238E27FC236}">
                <a16:creationId xmlns:a16="http://schemas.microsoft.com/office/drawing/2014/main" id="{47FA8899-DA01-4D4C-AA9E-EA2CC8F4F6A0}"/>
              </a:ext>
            </a:extLst>
          </p:cNvPr>
          <p:cNvGraphicFramePr/>
          <p:nvPr>
            <p:extLst>
              <p:ext uri="{D42A27DB-BD31-4B8C-83A1-F6EECF244321}">
                <p14:modId xmlns:p14="http://schemas.microsoft.com/office/powerpoint/2010/main" val="1169428402"/>
              </p:ext>
            </p:extLst>
          </p:nvPr>
        </p:nvGraphicFramePr>
        <p:xfrm>
          <a:off x="762000" y="1676400"/>
          <a:ext cx="7620000" cy="34290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CB351DF-7F1F-4142-9DC2-369524B96114}"/>
              </a:ext>
            </a:extLst>
          </p:cNvPr>
          <p:cNvSpPr txBox="1"/>
          <p:nvPr/>
        </p:nvSpPr>
        <p:spPr>
          <a:xfrm>
            <a:off x="228600" y="5334000"/>
            <a:ext cx="8534400" cy="738664"/>
          </a:xfrm>
          <a:prstGeom prst="rect">
            <a:avLst/>
          </a:prstGeom>
          <a:noFill/>
        </p:spPr>
        <p:txBody>
          <a:bodyPr wrap="square" rtlCol="0">
            <a:spAutoFit/>
          </a:bodyPr>
          <a:lstStyle/>
          <a:p>
            <a:pPr algn="ctr"/>
            <a:r>
              <a:rPr lang="en-US" sz="1400"/>
              <a:t>PDIP adalah partai yang </a:t>
            </a:r>
            <a:r>
              <a:rPr lang="en-US" sz="1400" dirty="0"/>
              <a:t>paling </a:t>
            </a:r>
            <a:r>
              <a:rPr lang="en-US" sz="1400" dirty="0" err="1"/>
              <a:t>sering</a:t>
            </a:r>
            <a:r>
              <a:rPr lang="en-US" sz="1400" dirty="0"/>
              <a:t> </a:t>
            </a:r>
            <a:r>
              <a:rPr lang="en-US" sz="1400" dirty="0" err="1"/>
              <a:t>dilihat</a:t>
            </a:r>
            <a:r>
              <a:rPr lang="en-US" sz="1400" dirty="0"/>
              <a:t> di </a:t>
            </a:r>
            <a:r>
              <a:rPr lang="en-US" sz="1400" dirty="0" err="1"/>
              <a:t>spanduk</a:t>
            </a:r>
            <a:r>
              <a:rPr lang="en-US" sz="1400" dirty="0"/>
              <a:t>/</a:t>
            </a:r>
            <a:r>
              <a:rPr lang="en-US" sz="1400" dirty="0" err="1"/>
              <a:t>stiker</a:t>
            </a:r>
            <a:r>
              <a:rPr lang="en-US" sz="1400" dirty="0"/>
              <a:t>/</a:t>
            </a:r>
            <a:r>
              <a:rPr lang="en-US" sz="1400" dirty="0" err="1"/>
              <a:t>bendera</a:t>
            </a:r>
            <a:r>
              <a:rPr lang="en-US" sz="1400" dirty="0"/>
              <a:t>/</a:t>
            </a:r>
            <a:r>
              <a:rPr lang="en-US" sz="1400" dirty="0" err="1"/>
              <a:t>dll</a:t>
            </a:r>
            <a:r>
              <a:rPr lang="en-US" sz="1400" dirty="0"/>
              <a:t>., 25%, </a:t>
            </a:r>
            <a:r>
              <a:rPr lang="en-US" sz="1400" dirty="0" err="1"/>
              <a:t>kemudian</a:t>
            </a:r>
            <a:r>
              <a:rPr lang="en-US" sz="1400" dirty="0"/>
              <a:t> </a:t>
            </a:r>
            <a:r>
              <a:rPr lang="en-US" sz="1400" dirty="0" err="1"/>
              <a:t>Golkar</a:t>
            </a:r>
            <a:r>
              <a:rPr lang="en-US" sz="1400" dirty="0"/>
              <a:t> 11.4%, </a:t>
            </a:r>
            <a:r>
              <a:rPr lang="en-US" sz="1400" dirty="0" err="1"/>
              <a:t>Gerindra</a:t>
            </a:r>
            <a:r>
              <a:rPr lang="en-US" sz="1400" dirty="0"/>
              <a:t> 11.3%, PKB 7.7%, PKS 5.9%, </a:t>
            </a:r>
            <a:r>
              <a:rPr lang="en-US" sz="1400" dirty="0" err="1"/>
              <a:t>Demokrat</a:t>
            </a:r>
            <a:r>
              <a:rPr lang="en-US" sz="1400" dirty="0"/>
              <a:t> 5.4%, </a:t>
            </a:r>
            <a:r>
              <a:rPr lang="en-US" sz="1400" dirty="0" err="1"/>
              <a:t>Nasdem</a:t>
            </a:r>
            <a:r>
              <a:rPr lang="en-US" sz="1400" dirty="0"/>
              <a:t> 5.3%, dan </a:t>
            </a:r>
            <a:r>
              <a:rPr lang="en-US" sz="1400" dirty="0" err="1"/>
              <a:t>partai</a:t>
            </a:r>
            <a:r>
              <a:rPr lang="en-US" sz="1400" dirty="0"/>
              <a:t> lain di </a:t>
            </a:r>
            <a:r>
              <a:rPr lang="en-US" sz="1400" dirty="0" err="1"/>
              <a:t>bawah</a:t>
            </a:r>
            <a:r>
              <a:rPr lang="en-US" sz="1400" dirty="0"/>
              <a:t> 5%. Ada 16.3% yang </a:t>
            </a:r>
            <a:r>
              <a:rPr lang="en-US" sz="1400" dirty="0" err="1"/>
              <a:t>tidak</a:t>
            </a:r>
            <a:r>
              <a:rPr lang="en-US" sz="1400" dirty="0"/>
              <a:t> </a:t>
            </a:r>
            <a:r>
              <a:rPr lang="en-US" sz="1400" dirty="0" err="1"/>
              <a:t>tahu</a:t>
            </a:r>
            <a:r>
              <a:rPr lang="en-US" sz="1400" dirty="0"/>
              <a:t>/</a:t>
            </a:r>
            <a:r>
              <a:rPr lang="en-US" sz="1400" dirty="0" err="1"/>
              <a:t>tidak</a:t>
            </a:r>
            <a:r>
              <a:rPr lang="en-US" sz="1400" dirty="0"/>
              <a:t> </a:t>
            </a:r>
            <a:r>
              <a:rPr lang="en-US" sz="1400" dirty="0" err="1"/>
              <a:t>menjawab</a:t>
            </a:r>
            <a:r>
              <a:rPr lang="en-US" sz="1400" dirty="0"/>
              <a:t>.</a:t>
            </a:r>
          </a:p>
        </p:txBody>
      </p:sp>
    </p:spTree>
    <p:extLst>
      <p:ext uri="{BB962C8B-B14F-4D97-AF65-F5344CB8AC3E}">
        <p14:creationId xmlns:p14="http://schemas.microsoft.com/office/powerpoint/2010/main" val="34793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dirty="0" err="1">
                <a:effectLst>
                  <a:outerShdw blurRad="38100" dist="38100" dir="2700000" algn="tl">
                    <a:srgbClr val="C0C0C0"/>
                  </a:outerShdw>
                </a:effectLst>
              </a:rPr>
              <a:t>Sosialisasi</a:t>
            </a:r>
            <a:r>
              <a:rPr lang="en-US" sz="3200" dirty="0">
                <a:effectLst>
                  <a:outerShdw blurRad="38100" dist="38100" dir="2700000" algn="tl">
                    <a:srgbClr val="C0C0C0"/>
                  </a:outerShdw>
                </a:effectLst>
              </a:rPr>
              <a:t> </a:t>
            </a:r>
            <a:r>
              <a:rPr lang="en-US" sz="3200" dirty="0" err="1">
                <a:effectLst>
                  <a:outerShdw blurRad="38100" dist="38100" dir="2700000" algn="tl">
                    <a:srgbClr val="C0C0C0"/>
                  </a:outerShdw>
                </a:effectLst>
              </a:rPr>
              <a:t>Timses</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dirty="0">
                <a:latin typeface="Verdana" pitchFamily="34" charset="0"/>
              </a:rPr>
              <a:t>Dalam sebulan terakhir, orang dari partai mana yang paling sering datang atau mengunjungi Ibu/Bapak? [HANYA SATU JAWABAN] (%)</a:t>
            </a:r>
            <a:endParaRPr lang="id-ID" sz="1200" dirty="0">
              <a:latin typeface="Verdana" pitchFamily="34" charset="0"/>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38</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8" name="Chart 7">
            <a:extLst>
              <a:ext uri="{FF2B5EF4-FFF2-40B4-BE49-F238E27FC236}">
                <a16:creationId xmlns:a16="http://schemas.microsoft.com/office/drawing/2014/main" id="{498765E9-5287-48F5-BD89-69DFFBC54415}"/>
              </a:ext>
            </a:extLst>
          </p:cNvPr>
          <p:cNvGraphicFramePr/>
          <p:nvPr>
            <p:extLst>
              <p:ext uri="{D42A27DB-BD31-4B8C-83A1-F6EECF244321}">
                <p14:modId xmlns:p14="http://schemas.microsoft.com/office/powerpoint/2010/main" val="2820885205"/>
              </p:ext>
            </p:extLst>
          </p:nvPr>
        </p:nvGraphicFramePr>
        <p:xfrm>
          <a:off x="762000" y="1676400"/>
          <a:ext cx="7620000" cy="34290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D4DCFD0-5780-419C-A4F1-A233A65D8665}"/>
              </a:ext>
            </a:extLst>
          </p:cNvPr>
          <p:cNvSpPr txBox="1"/>
          <p:nvPr/>
        </p:nvSpPr>
        <p:spPr>
          <a:xfrm>
            <a:off x="228600" y="5334000"/>
            <a:ext cx="8534400" cy="523220"/>
          </a:xfrm>
          <a:prstGeom prst="rect">
            <a:avLst/>
          </a:prstGeom>
          <a:noFill/>
        </p:spPr>
        <p:txBody>
          <a:bodyPr wrap="square" rtlCol="0">
            <a:spAutoFit/>
          </a:bodyPr>
          <a:lstStyle/>
          <a:p>
            <a:pPr algn="ctr"/>
            <a:r>
              <a:rPr lang="en-US" sz="1400"/>
              <a:t>PDIP adalah partai yang timsesnya </a:t>
            </a:r>
            <a:r>
              <a:rPr lang="en-US" sz="1400" dirty="0"/>
              <a:t>paling </a:t>
            </a:r>
            <a:r>
              <a:rPr lang="en-US" sz="1400" dirty="0" err="1"/>
              <a:t>sering</a:t>
            </a:r>
            <a:r>
              <a:rPr lang="en-US" sz="1400" dirty="0"/>
              <a:t> </a:t>
            </a:r>
            <a:r>
              <a:rPr lang="en-US" sz="1400" err="1"/>
              <a:t>datang</a:t>
            </a:r>
            <a:r>
              <a:rPr lang="en-US" sz="1400"/>
              <a:t> mengunjungi pemilih, </a:t>
            </a:r>
            <a:r>
              <a:rPr lang="en-US" sz="1400" dirty="0"/>
              <a:t>12.5%, </a:t>
            </a:r>
            <a:r>
              <a:rPr lang="en-US" sz="1400" dirty="0" err="1"/>
              <a:t>kemudian</a:t>
            </a:r>
            <a:r>
              <a:rPr lang="en-US" sz="1400" dirty="0"/>
              <a:t> </a:t>
            </a:r>
            <a:r>
              <a:rPr lang="en-US" sz="1400" dirty="0" err="1"/>
              <a:t>Golkar</a:t>
            </a:r>
            <a:r>
              <a:rPr lang="en-US" sz="1400" dirty="0"/>
              <a:t> 6.4%, </a:t>
            </a:r>
            <a:r>
              <a:rPr lang="en-US" sz="1400" dirty="0" err="1"/>
              <a:t>Gerindra</a:t>
            </a:r>
            <a:r>
              <a:rPr lang="en-US" sz="1400" dirty="0"/>
              <a:t> 6%, dan </a:t>
            </a:r>
            <a:r>
              <a:rPr lang="en-US" sz="1400" dirty="0" err="1"/>
              <a:t>partai</a:t>
            </a:r>
            <a:r>
              <a:rPr lang="en-US" sz="1400" dirty="0"/>
              <a:t> lain di </a:t>
            </a:r>
            <a:r>
              <a:rPr lang="en-US" sz="1400" dirty="0" err="1"/>
              <a:t>bawah</a:t>
            </a:r>
            <a:r>
              <a:rPr lang="en-US" sz="1400" dirty="0"/>
              <a:t> 5%. Ada 52.7% yang </a:t>
            </a:r>
            <a:r>
              <a:rPr lang="en-US" sz="1400" dirty="0" err="1"/>
              <a:t>tidak</a:t>
            </a:r>
            <a:r>
              <a:rPr lang="en-US" sz="1400" dirty="0"/>
              <a:t> </a:t>
            </a:r>
            <a:r>
              <a:rPr lang="en-US" sz="1400" dirty="0" err="1"/>
              <a:t>tahu</a:t>
            </a:r>
            <a:r>
              <a:rPr lang="en-US" sz="1400" dirty="0"/>
              <a:t>/</a:t>
            </a:r>
            <a:r>
              <a:rPr lang="en-US" sz="1400" dirty="0" err="1"/>
              <a:t>tidak</a:t>
            </a:r>
            <a:r>
              <a:rPr lang="en-US" sz="1400" dirty="0"/>
              <a:t> </a:t>
            </a:r>
            <a:r>
              <a:rPr lang="en-US" sz="1400" dirty="0" err="1"/>
              <a:t>menjawab</a:t>
            </a:r>
            <a:r>
              <a:rPr lang="en-US" sz="1400" dirty="0"/>
              <a:t>.</a:t>
            </a:r>
          </a:p>
        </p:txBody>
      </p:sp>
    </p:spTree>
    <p:extLst>
      <p:ext uri="{BB962C8B-B14F-4D97-AF65-F5344CB8AC3E}">
        <p14:creationId xmlns:p14="http://schemas.microsoft.com/office/powerpoint/2010/main" val="349989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ISU NEGATIF PADA JOKOWI</a:t>
            </a:r>
            <a:endParaRPr lang="en-US" altLang="en-US" sz="3300" dirty="0">
              <a:effectLst/>
            </a:endParaRPr>
          </a:p>
        </p:txBody>
      </p:sp>
    </p:spTree>
    <p:extLst>
      <p:ext uri="{BB962C8B-B14F-4D97-AF65-F5344CB8AC3E}">
        <p14:creationId xmlns:p14="http://schemas.microsoft.com/office/powerpoint/2010/main" val="1084394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75"/>
            <a:ext cx="9144000" cy="600075"/>
          </a:xfrm>
          <a:noFill/>
        </p:spPr>
        <p:txBody>
          <a:bodyPr wrap="square">
            <a:spAutoFit/>
          </a:bodyPr>
          <a:lstStyle/>
          <a:p>
            <a:pPr algn="ctr" eaLnBrk="1" hangingPunct="1"/>
            <a:r>
              <a:rPr lang="en-US" altLang="en-US" sz="3300">
                <a:effectLst/>
              </a:rPr>
              <a:t>PROFIL DEMOGRAFI SAMPEL</a:t>
            </a:r>
            <a:endParaRPr lang="en-US" altLang="en-US" sz="3300" dirty="0">
              <a:effectLst/>
            </a:endParaRPr>
          </a:p>
        </p:txBody>
      </p:sp>
    </p:spTree>
    <p:extLst>
      <p:ext uri="{BB962C8B-B14F-4D97-AF65-F5344CB8AC3E}">
        <p14:creationId xmlns:p14="http://schemas.microsoft.com/office/powerpoint/2010/main" val="327251631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“Jokowi PKI”</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40</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Joko Widodo (Jokowi) adalah orang Partai Komunis Indonesia (PKI) atau setidaknya terkait dengan PKI?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44% pemilih tahu atau pernah dengar isu tentang Jokowi PKI. Dari yang tahu atau pernah dengar isu tersebut, yang percaya 19%, tidak percaya 69%, dan tidak menjawab 12%.</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393022607"/>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437565322"/>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156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“Jokowi Kaki Tangan RRC”</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41</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Jokowi Widodo (Jokowi) adalah kaki tangan Negara Republik Rakyat China (RRC)?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35% pemilih tahu atau pernah dengar isu bahwa Jokowi kaki tangan RRC. Dari yang tahu atau pernah dengar isu tersebut, yang percaya 33%, tidak percaya 56%, dan tidak menjawab 11%.</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2908433293"/>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1200492305"/>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139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“Jokowi Anti-Islam”</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42</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Joko Widodo (Jokowi) anti Islam atau umat Islam?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34% pemilih tahu atau pernah dengar isu bahwa Jokowi anti-Islam. Dari yang tahu atau pernah dengar isu tersebut, yang percaya 19%, tidak percaya 72%, dan tidak menjawab 9%.</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4007534864"/>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2993632025"/>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21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“Jokowi Otoriter”</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43</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Presiden Joko Widodo (Jokowi) otoriter atau sewenang-wenang terhadap warga negara?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523220"/>
          </a:xfrm>
          <a:prstGeom prst="rect">
            <a:avLst/>
          </a:prstGeom>
          <a:noFill/>
        </p:spPr>
        <p:txBody>
          <a:bodyPr wrap="square" rtlCol="0">
            <a:spAutoFit/>
          </a:bodyPr>
          <a:lstStyle/>
          <a:p>
            <a:pPr algn="ctr"/>
            <a:r>
              <a:rPr lang="en-US" sz="1400"/>
              <a:t>Sekitar 25% pemilih tahu atau pernah dengar isu bahwa Jokowi otoriter. Dari yang tahu atau pernah dengar isu tersebut, yang percaya 29%, tidak percaya 64%, dan tidak menjawab 7%.</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3921516104"/>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1841430804"/>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860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ISU NEGATIF PADA PRABOWO</a:t>
            </a:r>
            <a:endParaRPr lang="en-US" altLang="en-US" sz="3300" dirty="0">
              <a:effectLst/>
            </a:endParaRPr>
          </a:p>
        </p:txBody>
      </p:sp>
    </p:spTree>
    <p:extLst>
      <p:ext uri="{BB962C8B-B14F-4D97-AF65-F5344CB8AC3E}">
        <p14:creationId xmlns:p14="http://schemas.microsoft.com/office/powerpoint/2010/main" val="22586865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“Keluarga Prabowo Nonmuslim”</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45</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a:t>
            </a:r>
            <a:r>
              <a:rPr lang="pl-PL" sz="1300">
                <a:latin typeface="Verdana" pitchFamily="34" charset="0"/>
              </a:rPr>
              <a:t>Ibu, kakak dan adik Prabowo Subianto beragama Kristen/Katolik</a:t>
            </a:r>
            <a:r>
              <a:rPr lang="sv-SE" sz="1300">
                <a:latin typeface="Verdana" pitchFamily="34" charset="0"/>
              </a:rPr>
              <a:t>?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37% pemilih tahu atau pernah dengar isu tentang keluarga Prabowo Nonmuslim. Dari yang tahu atau pernah dengar isu tersebut, yang percaya 71%, tidak percaya 18%, dan tidak menjawab 11%.</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2430014769"/>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1779975277"/>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775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“Prabowo Terlibat Penculikan Aktivis”</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46</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a:t>
            </a:r>
            <a:r>
              <a:rPr lang="pl-PL" sz="1300">
                <a:latin typeface="Verdana" pitchFamily="34" charset="0"/>
              </a:rPr>
              <a:t>Prabowo Subianto terlibat dalam peristiwa penculikan dan penghilangan paksa aktivis demokrasi pada tahun 1997-1998</a:t>
            </a:r>
            <a:r>
              <a:rPr lang="sv-SE" sz="1300">
                <a:latin typeface="Verdana" pitchFamily="34" charset="0"/>
              </a:rPr>
              <a:t>?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38% pemilih tahu atau pernah dengar isu Prabowo terlibat penculikan aktivis demokrasi. Dari yang tahu atau pernah dengar isu tersebut, yang percaya 46%, tidak percaya 37%, dan tidak menjawab 17%.</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927391076"/>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262256535"/>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766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“Prabowo Dipecat dari Tentara”</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47</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200">
                <a:latin typeface="Verdana" pitchFamily="34" charset="0"/>
              </a:rPr>
              <a:t>Apakah Ibu/Bapak tahu atau pernah dengar kabar atau pendapat bahwa </a:t>
            </a:r>
            <a:r>
              <a:rPr lang="pl-PL" sz="1200">
                <a:latin typeface="Verdana" pitchFamily="34" charset="0"/>
              </a:rPr>
              <a:t>Prabowo Subianto diberhentikan dari Tentara ketika ia hampir di puncak jabatannya sebagai tentara, yakni Letnan Jendral, pada usia masih muda (47 tahun) pada 1998 karena terkait dengan penculikan sejumlah aktivis demokrasi itu</a:t>
            </a:r>
            <a:r>
              <a:rPr lang="sv-SE" sz="1200">
                <a:latin typeface="Verdana" pitchFamily="34" charset="0"/>
              </a:rPr>
              <a:t>? </a:t>
            </a:r>
            <a:endParaRPr lang="en-US" sz="12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39% pemilih tahu atau pernah dengar isu Prabowo dipecat dari tentara. Dari yang tahu atau pernah dengar isu tersebut, yang percaya 59%, tidak percaya 28%, dan tidak menjawab 13%.</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1207895865"/>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245077070"/>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7759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sz="2900">
                <a:effectLst>
                  <a:outerShdw blurRad="38100" dist="38100" dir="2700000" algn="tl">
                    <a:srgbClr val="C0C0C0"/>
                  </a:outerShdw>
                </a:effectLst>
              </a:rPr>
              <a:t>Isu “Prabowo Temperamental”</a:t>
            </a:r>
            <a:endParaRPr lang="id-ID" sz="2900">
              <a:effectLst>
                <a:outerShdw blurRad="38100" dist="38100" dir="2700000" algn="tl">
                  <a:srgbClr val="C0C0C0"/>
                </a:outerShdw>
              </a:effectLst>
            </a:endParaRPr>
          </a:p>
        </p:txBody>
      </p:sp>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48</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Rectangle 4">
            <a:extLst>
              <a:ext uri="{FF2B5EF4-FFF2-40B4-BE49-F238E27FC236}">
                <a16:creationId xmlns:a16="http://schemas.microsoft.com/office/drawing/2014/main" id="{AAC4D56E-E6A9-4F01-8F2D-69DBDA6373B7}"/>
              </a:ext>
            </a:extLst>
          </p:cNvPr>
          <p:cNvSpPr>
            <a:spLocks noChangeArrowheads="1"/>
          </p:cNvSpPr>
          <p:nvPr/>
        </p:nvSpPr>
        <p:spPr bwMode="auto">
          <a:xfrm>
            <a:off x="533400" y="1219200"/>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300">
                <a:latin typeface="Verdana" pitchFamily="34" charset="0"/>
              </a:rPr>
              <a:t>Apakah Ibu/Bapak tahu atau pernah dengar kabar atau pendapat bahwa </a:t>
            </a:r>
            <a:r>
              <a:rPr lang="pl-PL" sz="1300">
                <a:latin typeface="Verdana" pitchFamily="34" charset="0"/>
              </a:rPr>
              <a:t>Prabowo Subianto orangnya temperamental, mudah emosional, atau tidak stabil mentalnya</a:t>
            </a:r>
            <a:r>
              <a:rPr lang="sv-SE" sz="1300">
                <a:latin typeface="Verdana" pitchFamily="34" charset="0"/>
              </a:rPr>
              <a:t>? </a:t>
            </a:r>
            <a:endParaRPr lang="en-US" sz="1300">
              <a:latin typeface="Verdana" pitchFamily="34" charset="0"/>
            </a:endParaRPr>
          </a:p>
        </p:txBody>
      </p:sp>
      <p:sp>
        <p:nvSpPr>
          <p:cNvPr id="2" name="TextBox 1">
            <a:extLst>
              <a:ext uri="{FF2B5EF4-FFF2-40B4-BE49-F238E27FC236}">
                <a16:creationId xmlns:a16="http://schemas.microsoft.com/office/drawing/2014/main" id="{E9D0A614-9D9D-4F79-8F21-128F45E44C73}"/>
              </a:ext>
            </a:extLst>
          </p:cNvPr>
          <p:cNvSpPr txBox="1"/>
          <p:nvPr/>
        </p:nvSpPr>
        <p:spPr>
          <a:xfrm>
            <a:off x="1078681" y="5486400"/>
            <a:ext cx="7477053" cy="738664"/>
          </a:xfrm>
          <a:prstGeom prst="rect">
            <a:avLst/>
          </a:prstGeom>
          <a:noFill/>
        </p:spPr>
        <p:txBody>
          <a:bodyPr wrap="square" rtlCol="0">
            <a:spAutoFit/>
          </a:bodyPr>
          <a:lstStyle/>
          <a:p>
            <a:pPr algn="ctr"/>
            <a:r>
              <a:rPr lang="en-US" sz="1400"/>
              <a:t>Sekitar 47% pemilih tahu atau pernah dengar isu Prabowo bersifat temperamental. Dari yang tahu atau pernah dengar isu tersebut, yang percaya 74%, tidak percaya 20%, dan tidak menjawab 6%.</a:t>
            </a:r>
          </a:p>
        </p:txBody>
      </p:sp>
      <p:sp>
        <p:nvSpPr>
          <p:cNvPr id="9" name="TextBox 8">
            <a:extLst>
              <a:ext uri="{FF2B5EF4-FFF2-40B4-BE49-F238E27FC236}">
                <a16:creationId xmlns:a16="http://schemas.microsoft.com/office/drawing/2014/main" id="{79DE4BD7-4AF7-4ECC-BE8F-71438677B8CB}"/>
              </a:ext>
            </a:extLst>
          </p:cNvPr>
          <p:cNvSpPr txBox="1"/>
          <p:nvPr/>
        </p:nvSpPr>
        <p:spPr>
          <a:xfrm>
            <a:off x="5388866" y="1364903"/>
            <a:ext cx="3297934" cy="692497"/>
          </a:xfrm>
          <a:prstGeom prst="rect">
            <a:avLst/>
          </a:prstGeom>
          <a:noFill/>
        </p:spPr>
        <p:txBody>
          <a:bodyPr wrap="square">
            <a:spAutoFit/>
          </a:bodyPr>
          <a:lstStyle/>
          <a:p>
            <a:pPr algn="ctr"/>
            <a:r>
              <a:rPr lang="sv-SE" sz="1300">
                <a:latin typeface="Verdana" pitchFamily="34" charset="0"/>
              </a:rPr>
              <a:t>Jika tahu, Apakah Ibu/Bapak percaya dengan kabar atau pendapat tersebut?</a:t>
            </a:r>
            <a:r>
              <a:rPr lang="en-US" sz="1300">
                <a:latin typeface="Verdana" pitchFamily="34" charset="0"/>
              </a:rPr>
              <a:t> … (%)</a:t>
            </a:r>
            <a:endParaRPr lang="en-US" sz="1300"/>
          </a:p>
        </p:txBody>
      </p:sp>
      <p:graphicFrame>
        <p:nvGraphicFramePr>
          <p:cNvPr id="10" name="Chart 9">
            <a:extLst>
              <a:ext uri="{FF2B5EF4-FFF2-40B4-BE49-F238E27FC236}">
                <a16:creationId xmlns:a16="http://schemas.microsoft.com/office/drawing/2014/main" id="{4BF605CD-E5BC-4CC5-AA62-49084F6330D5}"/>
              </a:ext>
            </a:extLst>
          </p:cNvPr>
          <p:cNvGraphicFramePr/>
          <p:nvPr>
            <p:extLst>
              <p:ext uri="{D42A27DB-BD31-4B8C-83A1-F6EECF244321}">
                <p14:modId xmlns:p14="http://schemas.microsoft.com/office/powerpoint/2010/main" val="3853227978"/>
              </p:ext>
            </p:extLst>
          </p:nvPr>
        </p:nvGraphicFramePr>
        <p:xfrm>
          <a:off x="838200" y="2184400"/>
          <a:ext cx="32004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Arrow: Right 10">
            <a:extLst>
              <a:ext uri="{FF2B5EF4-FFF2-40B4-BE49-F238E27FC236}">
                <a16:creationId xmlns:a16="http://schemas.microsoft.com/office/drawing/2014/main" id="{01194F9F-9D06-4CD6-AFA2-5C5B7416AE5F}"/>
              </a:ext>
            </a:extLst>
          </p:cNvPr>
          <p:cNvSpPr/>
          <p:nvPr/>
        </p:nvSpPr>
        <p:spPr>
          <a:xfrm>
            <a:off x="4267200" y="2971800"/>
            <a:ext cx="762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Jika Ya…</a:t>
            </a:r>
          </a:p>
        </p:txBody>
      </p:sp>
      <p:graphicFrame>
        <p:nvGraphicFramePr>
          <p:cNvPr id="16" name="Chart 15">
            <a:extLst>
              <a:ext uri="{FF2B5EF4-FFF2-40B4-BE49-F238E27FC236}">
                <a16:creationId xmlns:a16="http://schemas.microsoft.com/office/drawing/2014/main" id="{DDADB89F-684A-4612-9DA2-C186F8082CC6}"/>
              </a:ext>
            </a:extLst>
          </p:cNvPr>
          <p:cNvGraphicFramePr/>
          <p:nvPr>
            <p:extLst>
              <p:ext uri="{D42A27DB-BD31-4B8C-83A1-F6EECF244321}">
                <p14:modId xmlns:p14="http://schemas.microsoft.com/office/powerpoint/2010/main" val="2115396980"/>
              </p:ext>
            </p:extLst>
          </p:nvPr>
        </p:nvGraphicFramePr>
        <p:xfrm>
          <a:off x="5257800" y="2159000"/>
          <a:ext cx="3297934"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978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695615"/>
            <a:ext cx="9144000" cy="1107996"/>
          </a:xfrm>
          <a:noFill/>
        </p:spPr>
        <p:txBody>
          <a:bodyPr wrap="square">
            <a:spAutoFit/>
          </a:bodyPr>
          <a:lstStyle/>
          <a:p>
            <a:pPr algn="ctr" eaLnBrk="1" hangingPunct="1"/>
            <a:r>
              <a:rPr lang="en-US" altLang="en-US" sz="3300">
                <a:effectLst/>
              </a:rPr>
              <a:t>BREAKDOWN PILIHAN KEPADA </a:t>
            </a:r>
            <a:br>
              <a:rPr lang="en-US" altLang="en-US" sz="3300">
                <a:effectLst/>
              </a:rPr>
            </a:br>
            <a:r>
              <a:rPr lang="en-US" altLang="en-US" sz="3300">
                <a:effectLst/>
              </a:rPr>
              <a:t>CALON PRESIDEN DAN PARTAI POLITIK</a:t>
            </a:r>
            <a:endParaRPr lang="en-US" altLang="en-US" sz="3300" dirty="0">
              <a:effectLst/>
            </a:endParaRPr>
          </a:p>
        </p:txBody>
      </p:sp>
    </p:spTree>
    <p:extLst>
      <p:ext uri="{BB962C8B-B14F-4D97-AF65-F5344CB8AC3E}">
        <p14:creationId xmlns:p14="http://schemas.microsoft.com/office/powerpoint/2010/main" val="9320511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531907FB-6F92-4939-9550-DC499B515953}"/>
              </a:ext>
            </a:extLst>
          </p:cNvPr>
          <p:cNvSpPr txBox="1">
            <a:spLocks noChangeArrowheads="1"/>
          </p:cNvSpPr>
          <p:nvPr/>
        </p:nvSpPr>
        <p:spPr bwMode="auto">
          <a:xfrm>
            <a:off x="304801" y="388203"/>
            <a:ext cx="8458200"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2800" b="1">
                <a:solidFill>
                  <a:schemeClr val="tx2"/>
                </a:solidFill>
                <a:effectLst>
                  <a:outerShdw blurRad="38100" dist="38100" dir="2700000" algn="tl">
                    <a:srgbClr val="DDDDDD"/>
                  </a:outerShdw>
                </a:effectLst>
                <a:latin typeface="Lucida Sans Unicode" charset="0"/>
              </a:rPr>
              <a:t>Profil </a:t>
            </a:r>
            <a:r>
              <a:rPr lang="id-ID" sz="2800" b="1">
                <a:solidFill>
                  <a:schemeClr val="tx2"/>
                </a:solidFill>
                <a:effectLst>
                  <a:outerShdw blurRad="38100" dist="38100" dir="2700000" algn="tl">
                    <a:srgbClr val="DDDDDD"/>
                  </a:outerShdw>
                </a:effectLst>
                <a:latin typeface="Lucida Sans Unicode" charset="0"/>
              </a:rPr>
              <a:t>Demografi </a:t>
            </a:r>
            <a:r>
              <a:rPr lang="en-US" sz="2800" b="1">
                <a:solidFill>
                  <a:schemeClr val="tx2"/>
                </a:solidFill>
                <a:effectLst>
                  <a:outerShdw blurRad="38100" dist="38100" dir="2700000" algn="tl">
                    <a:srgbClr val="DDDDDD"/>
                  </a:outerShdw>
                </a:effectLst>
                <a:latin typeface="Lucida Sans Unicode" charset="0"/>
              </a:rPr>
              <a:t>Sampel Dibanding Populasi</a:t>
            </a:r>
            <a:endParaRPr lang="en-US" sz="2800" b="1" dirty="0">
              <a:solidFill>
                <a:schemeClr val="tx2"/>
              </a:solidFill>
              <a:effectLst>
                <a:outerShdw blurRad="38100" dist="38100" dir="2700000" algn="tl">
                  <a:srgbClr val="DDDDDD"/>
                </a:outerShdw>
              </a:effectLst>
              <a:latin typeface="Lucida Sans Unicode" charset="0"/>
            </a:endParaRPr>
          </a:p>
        </p:txBody>
      </p:sp>
      <p:graphicFrame>
        <p:nvGraphicFramePr>
          <p:cNvPr id="8" name="Object 2">
            <a:extLst>
              <a:ext uri="{FF2B5EF4-FFF2-40B4-BE49-F238E27FC236}">
                <a16:creationId xmlns:a16="http://schemas.microsoft.com/office/drawing/2014/main" id="{EF76039E-CA47-4927-A0D1-0131A5884395}"/>
              </a:ext>
            </a:extLst>
          </p:cNvPr>
          <p:cNvGraphicFramePr>
            <a:graphicFrameLocks noChangeAspect="1"/>
          </p:cNvGraphicFramePr>
          <p:nvPr>
            <p:extLst>
              <p:ext uri="{D42A27DB-BD31-4B8C-83A1-F6EECF244321}">
                <p14:modId xmlns:p14="http://schemas.microsoft.com/office/powerpoint/2010/main" val="3076974898"/>
              </p:ext>
            </p:extLst>
          </p:nvPr>
        </p:nvGraphicFramePr>
        <p:xfrm>
          <a:off x="914400" y="993775"/>
          <a:ext cx="7543800" cy="2549525"/>
        </p:xfrm>
        <a:graphic>
          <a:graphicData uri="http://schemas.openxmlformats.org/presentationml/2006/ole">
            <mc:AlternateContent xmlns:mc="http://schemas.openxmlformats.org/markup-compatibility/2006">
              <mc:Choice xmlns:v="urn:schemas-microsoft-com:vml" Requires="v">
                <p:oleObj spid="_x0000_s1028" name="Worksheet" r:id="rId3" imgW="5898093" imgH="2042049" progId="Excel.Sheet.8">
                  <p:embed/>
                </p:oleObj>
              </mc:Choice>
              <mc:Fallback>
                <p:oleObj name="Worksheet" r:id="rId3" imgW="5898093" imgH="2042049" progId="Excel.Sheet.8">
                  <p:embed/>
                  <p:pic>
                    <p:nvPicPr>
                      <p:cNvPr id="0" name=""/>
                      <p:cNvPicPr>
                        <a:picLocks noChangeAspect="1" noChangeArrowheads="1"/>
                      </p:cNvPicPr>
                      <p:nvPr/>
                    </p:nvPicPr>
                    <p:blipFill>
                      <a:blip r:embed="rId4"/>
                      <a:srcRect/>
                      <a:stretch>
                        <a:fillRect/>
                      </a:stretch>
                    </p:blipFill>
                    <p:spPr bwMode="auto">
                      <a:xfrm>
                        <a:off x="914400" y="993775"/>
                        <a:ext cx="7543800" cy="2549525"/>
                      </a:xfrm>
                      <a:prstGeom prst="rect">
                        <a:avLst/>
                      </a:prstGeom>
                      <a:noFill/>
                      <a:ln>
                        <a:noFill/>
                      </a:ln>
                      <a:effectLst/>
                    </p:spPr>
                  </p:pic>
                </p:oleObj>
              </mc:Fallback>
            </mc:AlternateContent>
          </a:graphicData>
        </a:graphic>
      </p:graphicFrame>
      <p:sp>
        <p:nvSpPr>
          <p:cNvPr id="3" name="TextBox 2"/>
          <p:cNvSpPr txBox="1"/>
          <p:nvPr/>
        </p:nvSpPr>
        <p:spPr>
          <a:xfrm>
            <a:off x="685800" y="4191000"/>
            <a:ext cx="8077201" cy="553998"/>
          </a:xfrm>
          <a:prstGeom prst="rect">
            <a:avLst/>
          </a:prstGeom>
          <a:noFill/>
        </p:spPr>
        <p:txBody>
          <a:bodyPr wrap="square" rtlCol="0">
            <a:spAutoFit/>
          </a:bodyPr>
          <a:lstStyle/>
          <a:p>
            <a:r>
              <a:rPr lang="en-US" sz="1000"/>
              <a:t>KET:</a:t>
            </a:r>
          </a:p>
          <a:p>
            <a:pPr marL="173038" indent="-173038">
              <a:buFont typeface="Arial" pitchFamily="34" charset="0"/>
              <a:buChar char="•"/>
            </a:pPr>
            <a:r>
              <a:rPr lang="en-US" sz="1000"/>
              <a:t>Profil desa-kota populasi bersumber dari data total pemilih per desa/kelurahan dari KPU yang dilengkapi dengan informasi status desa-kota per desa/kelurahan dari BPS.</a:t>
            </a:r>
          </a:p>
        </p:txBody>
      </p:sp>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757433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Pilihan kepada Pasangan Capres Menurut Demografi</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50</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2" name="Object 1">
            <a:extLst>
              <a:ext uri="{FF2B5EF4-FFF2-40B4-BE49-F238E27FC236}">
                <a16:creationId xmlns:a16="http://schemas.microsoft.com/office/drawing/2014/main" id="{C2CAA490-4EBA-4682-B632-7F06D9F42D80}"/>
              </a:ext>
            </a:extLst>
          </p:cNvPr>
          <p:cNvGraphicFramePr>
            <a:graphicFrameLocks noChangeAspect="1"/>
          </p:cNvGraphicFramePr>
          <p:nvPr>
            <p:extLst>
              <p:ext uri="{D42A27DB-BD31-4B8C-83A1-F6EECF244321}">
                <p14:modId xmlns:p14="http://schemas.microsoft.com/office/powerpoint/2010/main" val="2066244757"/>
              </p:ext>
            </p:extLst>
          </p:nvPr>
        </p:nvGraphicFramePr>
        <p:xfrm>
          <a:off x="1890713" y="1371600"/>
          <a:ext cx="5113337" cy="3698875"/>
        </p:xfrm>
        <a:graphic>
          <a:graphicData uri="http://schemas.openxmlformats.org/presentationml/2006/ole">
            <mc:AlternateContent xmlns:mc="http://schemas.openxmlformats.org/markup-compatibility/2006">
              <mc:Choice xmlns:v="urn:schemas-microsoft-com:vml" Requires="v">
                <p:oleObj spid="_x0000_s3076" name="Worksheet" r:id="rId3" imgW="4130111" imgH="2986961" progId="Excel.Sheet.12">
                  <p:embed/>
                </p:oleObj>
              </mc:Choice>
              <mc:Fallback>
                <p:oleObj name="Worksheet" r:id="rId3" imgW="4130111" imgH="2986961" progId="Excel.Sheet.12">
                  <p:embed/>
                  <p:pic>
                    <p:nvPicPr>
                      <p:cNvPr id="0" name=""/>
                      <p:cNvPicPr/>
                      <p:nvPr/>
                    </p:nvPicPr>
                    <p:blipFill>
                      <a:blip r:embed="rId4"/>
                      <a:stretch>
                        <a:fillRect/>
                      </a:stretch>
                    </p:blipFill>
                    <p:spPr>
                      <a:xfrm>
                        <a:off x="1890713" y="1371600"/>
                        <a:ext cx="5113337" cy="36988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7C9A082-AB60-42F4-A707-FD7520FB1EE3}"/>
              </a:ext>
            </a:extLst>
          </p:cNvPr>
          <p:cNvSpPr txBox="1"/>
          <p:nvPr/>
        </p:nvSpPr>
        <p:spPr>
          <a:xfrm>
            <a:off x="2286000" y="5834390"/>
            <a:ext cx="5171494" cy="261610"/>
          </a:xfrm>
          <a:prstGeom prst="rect">
            <a:avLst/>
          </a:prstGeom>
          <a:noFill/>
        </p:spPr>
        <p:txBody>
          <a:bodyPr wrap="square">
            <a:spAutoFit/>
          </a:bodyPr>
          <a:lstStyle/>
          <a:p>
            <a:pPr algn="ctr"/>
            <a:r>
              <a:rPr lang="en-US" sz="1100">
                <a:solidFill>
                  <a:schemeClr val="tx2"/>
                </a:solidFill>
                <a:latin typeface="Lucida Sans Unicode" pitchFamily="34" charset="0"/>
              </a:rPr>
              <a:t>KET: analisis data dibobot hasil quick count pilpres.</a:t>
            </a:r>
          </a:p>
        </p:txBody>
      </p:sp>
      <p:sp>
        <p:nvSpPr>
          <p:cNvPr id="10" name="TextBox 9">
            <a:extLst>
              <a:ext uri="{FF2B5EF4-FFF2-40B4-BE49-F238E27FC236}">
                <a16:creationId xmlns:a16="http://schemas.microsoft.com/office/drawing/2014/main" id="{682410FB-F361-4B16-9DD1-352209BB9F62}"/>
              </a:ext>
            </a:extLst>
          </p:cNvPr>
          <p:cNvSpPr txBox="1"/>
          <p:nvPr/>
        </p:nvSpPr>
        <p:spPr>
          <a:xfrm>
            <a:off x="1078681" y="5181600"/>
            <a:ext cx="7477053" cy="523220"/>
          </a:xfrm>
          <a:prstGeom prst="rect">
            <a:avLst/>
          </a:prstGeom>
          <a:noFill/>
        </p:spPr>
        <p:txBody>
          <a:bodyPr wrap="square" rtlCol="0">
            <a:spAutoFit/>
          </a:bodyPr>
          <a:lstStyle/>
          <a:p>
            <a:pPr algn="ctr"/>
            <a:r>
              <a:rPr lang="en-US" sz="1400"/>
              <a:t>Jokowi-Amin unggul atas Prabowo-Sandi di setiap segmen gender, desa-kota, dan kelompok umur.</a:t>
            </a:r>
          </a:p>
        </p:txBody>
      </p:sp>
    </p:spTree>
    <p:extLst>
      <p:ext uri="{BB962C8B-B14F-4D97-AF65-F5344CB8AC3E}">
        <p14:creationId xmlns:p14="http://schemas.microsoft.com/office/powerpoint/2010/main" val="33028029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Pilihan kepada Pasangan Capres Menurut Demografi</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51</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2" name="Object 1">
            <a:extLst>
              <a:ext uri="{FF2B5EF4-FFF2-40B4-BE49-F238E27FC236}">
                <a16:creationId xmlns:a16="http://schemas.microsoft.com/office/drawing/2014/main" id="{C2CAA490-4EBA-4682-B632-7F06D9F42D80}"/>
              </a:ext>
            </a:extLst>
          </p:cNvPr>
          <p:cNvGraphicFramePr>
            <a:graphicFrameLocks noChangeAspect="1"/>
          </p:cNvGraphicFramePr>
          <p:nvPr>
            <p:extLst>
              <p:ext uri="{D42A27DB-BD31-4B8C-83A1-F6EECF244321}">
                <p14:modId xmlns:p14="http://schemas.microsoft.com/office/powerpoint/2010/main" val="4217043366"/>
              </p:ext>
            </p:extLst>
          </p:nvPr>
        </p:nvGraphicFramePr>
        <p:xfrm>
          <a:off x="2347913" y="1143001"/>
          <a:ext cx="4205287" cy="3909438"/>
        </p:xfrm>
        <a:graphic>
          <a:graphicData uri="http://schemas.openxmlformats.org/presentationml/2006/ole">
            <mc:AlternateContent xmlns:mc="http://schemas.openxmlformats.org/markup-compatibility/2006">
              <mc:Choice xmlns:v="urn:schemas-microsoft-com:vml" Requires="v">
                <p:oleObj spid="_x0000_s4100" name="Worksheet" r:id="rId3" imgW="4130111" imgH="3840622" progId="Excel.Sheet.12">
                  <p:embed/>
                </p:oleObj>
              </mc:Choice>
              <mc:Fallback>
                <p:oleObj name="Worksheet" r:id="rId3" imgW="4130111" imgH="3840622" progId="Excel.Sheet.12">
                  <p:embed/>
                  <p:pic>
                    <p:nvPicPr>
                      <p:cNvPr id="2" name="Object 1">
                        <a:extLst>
                          <a:ext uri="{FF2B5EF4-FFF2-40B4-BE49-F238E27FC236}">
                            <a16:creationId xmlns:a16="http://schemas.microsoft.com/office/drawing/2014/main" id="{C2CAA490-4EBA-4682-B632-7F06D9F42D80}"/>
                          </a:ext>
                        </a:extLst>
                      </p:cNvPr>
                      <p:cNvPicPr/>
                      <p:nvPr/>
                    </p:nvPicPr>
                    <p:blipFill>
                      <a:blip r:embed="rId4"/>
                      <a:stretch>
                        <a:fillRect/>
                      </a:stretch>
                    </p:blipFill>
                    <p:spPr>
                      <a:xfrm>
                        <a:off x="2347913" y="1143001"/>
                        <a:ext cx="4205287" cy="390943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CADF09A-7FB2-4D52-8BD6-C54A6BA89DFA}"/>
              </a:ext>
            </a:extLst>
          </p:cNvPr>
          <p:cNvSpPr txBox="1"/>
          <p:nvPr/>
        </p:nvSpPr>
        <p:spPr>
          <a:xfrm>
            <a:off x="1676400" y="5986790"/>
            <a:ext cx="5171494" cy="261610"/>
          </a:xfrm>
          <a:prstGeom prst="rect">
            <a:avLst/>
          </a:prstGeom>
          <a:noFill/>
        </p:spPr>
        <p:txBody>
          <a:bodyPr wrap="square">
            <a:spAutoFit/>
          </a:bodyPr>
          <a:lstStyle/>
          <a:p>
            <a:pPr algn="ctr"/>
            <a:r>
              <a:rPr lang="en-US" sz="1100">
                <a:solidFill>
                  <a:schemeClr val="tx2"/>
                </a:solidFill>
                <a:latin typeface="Lucida Sans Unicode" pitchFamily="34" charset="0"/>
              </a:rPr>
              <a:t>KET: analisis data dibobot hasil quick count pilpres</a:t>
            </a:r>
          </a:p>
        </p:txBody>
      </p:sp>
      <p:sp>
        <p:nvSpPr>
          <p:cNvPr id="9" name="TextBox 8">
            <a:extLst>
              <a:ext uri="{FF2B5EF4-FFF2-40B4-BE49-F238E27FC236}">
                <a16:creationId xmlns:a16="http://schemas.microsoft.com/office/drawing/2014/main" id="{237B0F7A-DE23-4A85-A5EB-2A6A5A61D725}"/>
              </a:ext>
            </a:extLst>
          </p:cNvPr>
          <p:cNvSpPr txBox="1"/>
          <p:nvPr/>
        </p:nvSpPr>
        <p:spPr>
          <a:xfrm>
            <a:off x="685800" y="5181600"/>
            <a:ext cx="7477053" cy="738664"/>
          </a:xfrm>
          <a:prstGeom prst="rect">
            <a:avLst/>
          </a:prstGeom>
          <a:noFill/>
        </p:spPr>
        <p:txBody>
          <a:bodyPr wrap="square" rtlCol="0">
            <a:spAutoFit/>
          </a:bodyPr>
          <a:lstStyle/>
          <a:p>
            <a:pPr algn="ctr"/>
            <a:r>
              <a:rPr lang="en-US" sz="1400"/>
              <a:t>Jokowi-Amin unggul pada kelompok pemilih berpendidikan SLTA ke bawah, etnis Jawa, dan Nonmuslim. Prabowo-Sandi unggul pada kelompok pemilih berpendidikan tinggi, etnis luar jawa, dan relatif seimbang dengan Jokowi-Amin pada pemilih Muslim.</a:t>
            </a:r>
          </a:p>
        </p:txBody>
      </p:sp>
    </p:spTree>
    <p:extLst>
      <p:ext uri="{BB962C8B-B14F-4D97-AF65-F5344CB8AC3E}">
        <p14:creationId xmlns:p14="http://schemas.microsoft.com/office/powerpoint/2010/main" val="41451644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Pilihan kepada Pasangan Capres Menurut Pilihan Partai</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52</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2" name="Object 1">
            <a:extLst>
              <a:ext uri="{FF2B5EF4-FFF2-40B4-BE49-F238E27FC236}">
                <a16:creationId xmlns:a16="http://schemas.microsoft.com/office/drawing/2014/main" id="{C2CAA490-4EBA-4682-B632-7F06D9F42D80}"/>
              </a:ext>
            </a:extLst>
          </p:cNvPr>
          <p:cNvGraphicFramePr>
            <a:graphicFrameLocks noChangeAspect="1"/>
          </p:cNvGraphicFramePr>
          <p:nvPr>
            <p:extLst>
              <p:ext uri="{D42A27DB-BD31-4B8C-83A1-F6EECF244321}">
                <p14:modId xmlns:p14="http://schemas.microsoft.com/office/powerpoint/2010/main" val="1342391629"/>
              </p:ext>
            </p:extLst>
          </p:nvPr>
        </p:nvGraphicFramePr>
        <p:xfrm>
          <a:off x="1828800" y="1325563"/>
          <a:ext cx="5716588" cy="4008437"/>
        </p:xfrm>
        <a:graphic>
          <a:graphicData uri="http://schemas.openxmlformats.org/presentationml/2006/ole">
            <mc:AlternateContent xmlns:mc="http://schemas.openxmlformats.org/markup-compatibility/2006">
              <mc:Choice xmlns:v="urn:schemas-microsoft-com:vml" Requires="v">
                <p:oleObj spid="_x0000_s5124" name="Worksheet" r:id="rId3" imgW="4130111" imgH="2895711" progId="Excel.Sheet.12">
                  <p:embed/>
                </p:oleObj>
              </mc:Choice>
              <mc:Fallback>
                <p:oleObj name="Worksheet" r:id="rId3" imgW="4130111" imgH="2895711" progId="Excel.Sheet.12">
                  <p:embed/>
                  <p:pic>
                    <p:nvPicPr>
                      <p:cNvPr id="2" name="Object 1">
                        <a:extLst>
                          <a:ext uri="{FF2B5EF4-FFF2-40B4-BE49-F238E27FC236}">
                            <a16:creationId xmlns:a16="http://schemas.microsoft.com/office/drawing/2014/main" id="{C2CAA490-4EBA-4682-B632-7F06D9F42D80}"/>
                          </a:ext>
                        </a:extLst>
                      </p:cNvPr>
                      <p:cNvPicPr/>
                      <p:nvPr/>
                    </p:nvPicPr>
                    <p:blipFill>
                      <a:blip r:embed="rId4"/>
                      <a:stretch>
                        <a:fillRect/>
                      </a:stretch>
                    </p:blipFill>
                    <p:spPr>
                      <a:xfrm>
                        <a:off x="1828800" y="1325563"/>
                        <a:ext cx="5716588" cy="40084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CADF09A-7FB2-4D52-8BD6-C54A6BA89DFA}"/>
              </a:ext>
            </a:extLst>
          </p:cNvPr>
          <p:cNvSpPr txBox="1"/>
          <p:nvPr/>
        </p:nvSpPr>
        <p:spPr>
          <a:xfrm>
            <a:off x="1981200" y="6062990"/>
            <a:ext cx="5171494" cy="261610"/>
          </a:xfrm>
          <a:prstGeom prst="rect">
            <a:avLst/>
          </a:prstGeom>
          <a:noFill/>
        </p:spPr>
        <p:txBody>
          <a:bodyPr wrap="square">
            <a:spAutoFit/>
          </a:bodyPr>
          <a:lstStyle/>
          <a:p>
            <a:pPr algn="ctr"/>
            <a:r>
              <a:rPr lang="en-US" sz="1100">
                <a:solidFill>
                  <a:schemeClr val="tx2"/>
                </a:solidFill>
                <a:latin typeface="Lucida Sans Unicode" pitchFamily="34" charset="0"/>
              </a:rPr>
              <a:t>KET: analisis data dibobot hasil quick count pilpres</a:t>
            </a:r>
          </a:p>
        </p:txBody>
      </p:sp>
      <p:sp>
        <p:nvSpPr>
          <p:cNvPr id="9" name="TextBox 8">
            <a:extLst>
              <a:ext uri="{FF2B5EF4-FFF2-40B4-BE49-F238E27FC236}">
                <a16:creationId xmlns:a16="http://schemas.microsoft.com/office/drawing/2014/main" id="{9EBF3990-F8C1-42F5-A53D-8AB3B515A82E}"/>
              </a:ext>
            </a:extLst>
          </p:cNvPr>
          <p:cNvSpPr txBox="1"/>
          <p:nvPr/>
        </p:nvSpPr>
        <p:spPr>
          <a:xfrm>
            <a:off x="904947" y="5420380"/>
            <a:ext cx="7477053" cy="523220"/>
          </a:xfrm>
          <a:prstGeom prst="rect">
            <a:avLst/>
          </a:prstGeom>
          <a:noFill/>
        </p:spPr>
        <p:txBody>
          <a:bodyPr wrap="square" rtlCol="0">
            <a:spAutoFit/>
          </a:bodyPr>
          <a:lstStyle/>
          <a:p>
            <a:pPr algn="ctr"/>
            <a:r>
              <a:rPr lang="en-US" sz="1400"/>
              <a:t>Jokowi-Amin unggul pada massa pemilih PKB, PDIP, Golkar, NasDem, PPP. Prabowo-Sandi unggul pada massa pemilih Gerindra, PKS, PAN, dan Demokrat.</a:t>
            </a:r>
          </a:p>
        </p:txBody>
      </p:sp>
    </p:spTree>
    <p:extLst>
      <p:ext uri="{BB962C8B-B14F-4D97-AF65-F5344CB8AC3E}">
        <p14:creationId xmlns:p14="http://schemas.microsoft.com/office/powerpoint/2010/main" val="17700594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Pilihan kepada Partai Politik Menurut Demografi</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53</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graphicFrame>
        <p:nvGraphicFramePr>
          <p:cNvPr id="2" name="Object 1">
            <a:extLst>
              <a:ext uri="{FF2B5EF4-FFF2-40B4-BE49-F238E27FC236}">
                <a16:creationId xmlns:a16="http://schemas.microsoft.com/office/drawing/2014/main" id="{0BB9FD74-B640-4433-9825-56ECCC687829}"/>
              </a:ext>
            </a:extLst>
          </p:cNvPr>
          <p:cNvGraphicFramePr>
            <a:graphicFrameLocks noChangeAspect="1"/>
          </p:cNvGraphicFramePr>
          <p:nvPr>
            <p:extLst>
              <p:ext uri="{D42A27DB-BD31-4B8C-83A1-F6EECF244321}">
                <p14:modId xmlns:p14="http://schemas.microsoft.com/office/powerpoint/2010/main" val="1880146555"/>
              </p:ext>
            </p:extLst>
          </p:nvPr>
        </p:nvGraphicFramePr>
        <p:xfrm>
          <a:off x="609600" y="1231900"/>
          <a:ext cx="7827963" cy="4568825"/>
        </p:xfrm>
        <a:graphic>
          <a:graphicData uri="http://schemas.openxmlformats.org/presentationml/2006/ole">
            <mc:AlternateContent xmlns:mc="http://schemas.openxmlformats.org/markup-compatibility/2006">
              <mc:Choice xmlns:v="urn:schemas-microsoft-com:vml" Requires="v">
                <p:oleObj spid="_x0000_s6148" name="Worksheet" r:id="rId3" imgW="8892646" imgH="5189338" progId="Excel.Sheet.12">
                  <p:embed/>
                </p:oleObj>
              </mc:Choice>
              <mc:Fallback>
                <p:oleObj name="Worksheet" r:id="rId3" imgW="8892646" imgH="5189338" progId="Excel.Sheet.12">
                  <p:embed/>
                  <p:pic>
                    <p:nvPicPr>
                      <p:cNvPr id="0" name=""/>
                      <p:cNvPicPr/>
                      <p:nvPr/>
                    </p:nvPicPr>
                    <p:blipFill>
                      <a:blip r:embed="rId4"/>
                      <a:stretch>
                        <a:fillRect/>
                      </a:stretch>
                    </p:blipFill>
                    <p:spPr>
                      <a:xfrm>
                        <a:off x="609600" y="1231900"/>
                        <a:ext cx="7827963" cy="45688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01EEE91-F429-4210-AD8D-332CC9372E36}"/>
              </a:ext>
            </a:extLst>
          </p:cNvPr>
          <p:cNvSpPr txBox="1"/>
          <p:nvPr/>
        </p:nvSpPr>
        <p:spPr>
          <a:xfrm>
            <a:off x="1676400" y="5910590"/>
            <a:ext cx="5171494" cy="261610"/>
          </a:xfrm>
          <a:prstGeom prst="rect">
            <a:avLst/>
          </a:prstGeom>
          <a:noFill/>
        </p:spPr>
        <p:txBody>
          <a:bodyPr wrap="square">
            <a:spAutoFit/>
          </a:bodyPr>
          <a:lstStyle/>
          <a:p>
            <a:pPr algn="ctr"/>
            <a:r>
              <a:rPr lang="en-US" sz="1100">
                <a:solidFill>
                  <a:schemeClr val="tx2"/>
                </a:solidFill>
                <a:latin typeface="Lucida Sans Unicode" pitchFamily="34" charset="0"/>
              </a:rPr>
              <a:t>KET: analisis data dibobot hasil quick count pileg</a:t>
            </a:r>
          </a:p>
        </p:txBody>
      </p:sp>
    </p:spTree>
    <p:extLst>
      <p:ext uri="{BB962C8B-B14F-4D97-AF65-F5344CB8AC3E}">
        <p14:creationId xmlns:p14="http://schemas.microsoft.com/office/powerpoint/2010/main" val="411949392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31"/>
            <a:ext cx="9144000" cy="600164"/>
          </a:xfrm>
          <a:noFill/>
        </p:spPr>
        <p:txBody>
          <a:bodyPr wrap="square">
            <a:spAutoFit/>
          </a:bodyPr>
          <a:lstStyle/>
          <a:p>
            <a:pPr algn="ctr" eaLnBrk="1" hangingPunct="1"/>
            <a:r>
              <a:rPr lang="en-US" altLang="en-US" sz="3300">
                <a:effectLst/>
              </a:rPr>
              <a:t>KESIMPULAN</a:t>
            </a:r>
            <a:endParaRPr lang="en-US" altLang="en-US" sz="3300" dirty="0">
              <a:effectLst/>
            </a:endParaRPr>
          </a:p>
        </p:txBody>
      </p:sp>
    </p:spTree>
    <p:extLst>
      <p:ext uri="{BB962C8B-B14F-4D97-AF65-F5344CB8AC3E}">
        <p14:creationId xmlns:p14="http://schemas.microsoft.com/office/powerpoint/2010/main" val="21451043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Kesimpulan</a:t>
            </a: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en-US" sz="2400">
                <a:latin typeface="Lucida Sans Unicode" pitchFamily="34" charset="0"/>
              </a:rPr>
              <a:t>Pelaksanaan pemilu dan pilpres 2019 dinilai sangat positif oleh pemilih pada umumnya. </a:t>
            </a:r>
          </a:p>
          <a:p>
            <a:pPr marL="347663" indent="-347663" algn="just">
              <a:spcBef>
                <a:spcPct val="40000"/>
              </a:spcBef>
              <a:buFontTx/>
              <a:buChar char="•"/>
            </a:pPr>
            <a:r>
              <a:rPr lang="en-US" sz="2400">
                <a:latin typeface="Lucida Sans Unicode" pitchFamily="34" charset="0"/>
              </a:rPr>
              <a:t>Hampir semua pemilih menilai pemilu dan pilpres telah berjalan dengan sangat atau cukup jurdil (94%), dan merasa sangat atau cukup puas dengan pelaksanaan pemilu dan pilpres (92.9%).</a:t>
            </a:r>
          </a:p>
          <a:p>
            <a:pPr marL="347663" indent="-347663" algn="just">
              <a:spcBef>
                <a:spcPct val="40000"/>
              </a:spcBef>
              <a:buFontTx/>
              <a:buChar char="•"/>
            </a:pPr>
            <a:r>
              <a:rPr lang="en-US" sz="2400">
                <a:latin typeface="Lucida Sans Unicode" pitchFamily="34" charset="0"/>
              </a:rPr>
              <a:t>Mayoritas pemilih optimistis bahwa hasil pilpres (94.4%) dan pemilu anggota DPR (79.6%) bisa membuat negara kita semakin baik ke depan.</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55</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322378664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Kesimpulan</a:t>
            </a: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en-US" sz="2000">
                <a:latin typeface="Lucida Sans Unicode" pitchFamily="34" charset="0"/>
              </a:rPr>
              <a:t>Hasil exitpoll menunjukkan pasangan Jokowi-Amin mendapat dukungan sekitar 55%, unggul atas pasangan Prabowo-Sandi 45%. </a:t>
            </a:r>
          </a:p>
          <a:p>
            <a:pPr marL="347663" indent="-347663" algn="just">
              <a:spcBef>
                <a:spcPct val="40000"/>
              </a:spcBef>
              <a:buFontTx/>
              <a:buChar char="•"/>
            </a:pPr>
            <a:r>
              <a:rPr lang="en-US" sz="2000">
                <a:latin typeface="Lucida Sans Unicode" pitchFamily="34" charset="0"/>
              </a:rPr>
              <a:t>Keunggulan Jokowi atas Prabowo ini konsisten dengan sejumlah faktor berikut:</a:t>
            </a:r>
          </a:p>
          <a:p>
            <a:pPr marL="804863" lvl="1" indent="-347663" algn="just">
              <a:spcBef>
                <a:spcPct val="40000"/>
              </a:spcBef>
              <a:buFontTx/>
              <a:buChar char="•"/>
            </a:pPr>
            <a:r>
              <a:rPr lang="en-US" sz="2000">
                <a:latin typeface="Lucida Sans Unicode" pitchFamily="34" charset="0"/>
              </a:rPr>
              <a:t>Kualitas personal Jokowi (empati, integritas, kapabilitas) dinilai lebih positif dari Prabowo. </a:t>
            </a:r>
          </a:p>
          <a:p>
            <a:pPr marL="804863" lvl="1" indent="-347663" algn="just">
              <a:spcBef>
                <a:spcPct val="40000"/>
              </a:spcBef>
              <a:buFontTx/>
              <a:buChar char="•"/>
            </a:pPr>
            <a:r>
              <a:rPr lang="en-US" sz="2000">
                <a:latin typeface="Lucida Sans Unicode" pitchFamily="34" charset="0"/>
              </a:rPr>
              <a:t>Pemilih umumnya merasa puas dengan kinerja Jokowi sebagai presiden (67.6%), dan lebih banyak merasa kondisi ekonomi lebih baik (51%) dibanding yang merasa menjadi lebih buruk (22%). </a:t>
            </a:r>
          </a:p>
          <a:p>
            <a:pPr marL="804863" lvl="1" indent="-347663" algn="just">
              <a:spcBef>
                <a:spcPct val="40000"/>
              </a:spcBef>
              <a:buFontTx/>
              <a:buChar char="•"/>
            </a:pPr>
            <a:r>
              <a:rPr lang="en-US" sz="2000">
                <a:latin typeface="Lucida Sans Unicode" pitchFamily="34" charset="0"/>
              </a:rPr>
              <a:t>Jokowi unggul atas Prabowo dalam sosialisasi di berbagai media (tv, internet, atribut luar ruang, kunjungan tim sukses).</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56</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19503217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Kesimpulan</a:t>
            </a: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en-US" sz="2000">
                <a:latin typeface="Lucida Sans Unicode" pitchFamily="34" charset="0"/>
              </a:rPr>
              <a:t>Ada variasi dukungan kepada calon presiden menurut demografi, khususnya pendidikan, etnisitas dan agama. </a:t>
            </a:r>
          </a:p>
          <a:p>
            <a:pPr marL="347663" indent="-347663" algn="just">
              <a:spcBef>
                <a:spcPct val="40000"/>
              </a:spcBef>
              <a:buFontTx/>
              <a:buChar char="•"/>
            </a:pPr>
            <a:r>
              <a:rPr lang="en-US" sz="2000">
                <a:latin typeface="Lucida Sans Unicode" pitchFamily="34" charset="0"/>
              </a:rPr>
              <a:t>Jokowi unggul pada kelompok pemilih berpendidikan SLTA ke bawah, etnis Jawa, dan berlatar belakang agama Nonmuslim. Sebaliknya Prabowo unggul pada kelompok pemilih berpendidikan tinggi, dan etnis luar Jawa. </a:t>
            </a:r>
          </a:p>
          <a:p>
            <a:pPr marL="347663" indent="-347663" algn="just">
              <a:spcBef>
                <a:spcPct val="40000"/>
              </a:spcBef>
              <a:buFontTx/>
              <a:buChar char="•"/>
            </a:pPr>
            <a:r>
              <a:rPr lang="en-US" sz="2000">
                <a:latin typeface="Lucida Sans Unicode" pitchFamily="34" charset="0"/>
              </a:rPr>
              <a:t>Pada kelompok pemilih Muslim, dukungan untuk Jokowi dan Prabowo tidak berbeda signifikan.</a:t>
            </a:r>
          </a:p>
          <a:p>
            <a:pPr marL="347663" indent="-347663" algn="just">
              <a:spcBef>
                <a:spcPct val="40000"/>
              </a:spcBef>
              <a:buFontTx/>
              <a:buChar char="•"/>
            </a:pPr>
            <a:r>
              <a:rPr lang="en-US" sz="2000">
                <a:latin typeface="Lucida Sans Unicode" pitchFamily="34" charset="0"/>
              </a:rPr>
              <a:t>Variasi dukungan kepada calon presiden juga terlihat dari sisi pemilih partai. </a:t>
            </a:r>
          </a:p>
          <a:p>
            <a:pPr marL="347663" indent="-347663" algn="just">
              <a:spcBef>
                <a:spcPct val="40000"/>
              </a:spcBef>
              <a:buFontTx/>
              <a:buChar char="•"/>
            </a:pPr>
            <a:r>
              <a:rPr lang="en-US" sz="2000">
                <a:latin typeface="Lucida Sans Unicode" pitchFamily="34" charset="0"/>
              </a:rPr>
              <a:t>Jokowi unggul pada massa pemilih partai-partai pengusungnya, khususnya pada massa pemilih PDIP (94%). Begitu juga Prabowo, ia unggul pada massa pemilih partai pengusungnya, khususnya massa pemilih PKS (89%) dan Gerindra (88%).</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57</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327723875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Kesimpulan</a:t>
            </a: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en-US" sz="2000">
                <a:latin typeface="Lucida Sans Unicode" pitchFamily="34" charset="0"/>
              </a:rPr>
              <a:t>Dalam pilihan terhadap partai, PDIP mendapat dukungan terbanyak dengan suara sekitar 19.5%, disusul Gerindra 12.6%, Golkar 12.1%. Partai-partai lain mendapat dukungan di bawah 10%.</a:t>
            </a:r>
          </a:p>
          <a:p>
            <a:pPr marL="347663" indent="-347663" algn="just">
              <a:spcBef>
                <a:spcPct val="40000"/>
              </a:spcBef>
              <a:buFontTx/>
              <a:buChar char="•"/>
            </a:pPr>
            <a:r>
              <a:rPr lang="en-US" sz="2000">
                <a:latin typeface="Lucida Sans Unicode" pitchFamily="34" charset="0"/>
              </a:rPr>
              <a:t>Dukungan pada partai politik bervariasi menurut demografi, khususnya dari sisi agama.</a:t>
            </a:r>
          </a:p>
          <a:p>
            <a:pPr marL="347663" indent="-347663" algn="just">
              <a:spcBef>
                <a:spcPct val="40000"/>
              </a:spcBef>
              <a:buFontTx/>
              <a:buChar char="•"/>
            </a:pPr>
            <a:r>
              <a:rPr lang="en-US" sz="2000">
                <a:latin typeface="Lucida Sans Unicode" pitchFamily="34" charset="0"/>
              </a:rPr>
              <a:t>Meskipun unggul di berbagai lapisan demografi, dukungan kepada PDIP dari pemilih Nonmuslim (48.4%) lebih kuat dibanding dari pemilih Muslim (15.9%).</a:t>
            </a:r>
          </a:p>
          <a:p>
            <a:pPr marL="347663" indent="-347663" algn="just">
              <a:spcBef>
                <a:spcPct val="40000"/>
              </a:spcBef>
              <a:buFontTx/>
              <a:buChar char="•"/>
            </a:pPr>
            <a:r>
              <a:rPr lang="en-US" sz="2000">
                <a:latin typeface="Lucida Sans Unicode" pitchFamily="34" charset="0"/>
              </a:rPr>
              <a:t>Sementara itu dukungan untuk partai-partai berbasis massa Islam (PKS, PAN, PKB, PPP, PBB) lebih banyak datang dari pemilih Muslim, dan hampir tidak mendapat dukungan dari pemilih Nonmuslim. </a:t>
            </a:r>
          </a:p>
          <a:p>
            <a:pPr marL="347663" indent="-347663" algn="just">
              <a:spcBef>
                <a:spcPct val="40000"/>
              </a:spcBef>
              <a:buFontTx/>
              <a:buChar char="•"/>
            </a:pPr>
            <a:endParaRPr lang="en-US" sz="2000">
              <a:latin typeface="Lucida Sans Unicode" pitchFamily="34" charset="0"/>
            </a:endParaRP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58</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351609917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304800"/>
            <a:ext cx="7772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Lucida Sans Unicode" pitchFamily="34" charset="0"/>
              </a:rPr>
              <a:t>Kesimpulan</a:t>
            </a:r>
          </a:p>
        </p:txBody>
      </p:sp>
      <p:sp>
        <p:nvSpPr>
          <p:cNvPr id="23555" name="Rectangle 5"/>
          <p:cNvSpPr>
            <a:spLocks noChangeArrowheads="1"/>
          </p:cNvSpPr>
          <p:nvPr/>
        </p:nvSpPr>
        <p:spPr bwMode="auto">
          <a:xfrm>
            <a:off x="685800" y="11430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algn="just">
              <a:spcBef>
                <a:spcPct val="40000"/>
              </a:spcBef>
              <a:buFontTx/>
              <a:buChar char="•"/>
            </a:pPr>
            <a:r>
              <a:rPr lang="en-US" sz="2000">
                <a:latin typeface="Lucida Sans Unicode" pitchFamily="34" charset="0"/>
              </a:rPr>
              <a:t>Berbagai isu negatif tentang kedua calon presiden banyak tersebar kepada pemilih, dan beberapa di antaranya tergolong kabar bohong (hoax): Jokowi PKI (44%), kaki tangan RRC (35%), dan anti-Islam (34%). </a:t>
            </a:r>
          </a:p>
          <a:p>
            <a:pPr marL="347663" indent="-347663" algn="just">
              <a:spcBef>
                <a:spcPct val="40000"/>
              </a:spcBef>
              <a:buFontTx/>
              <a:buChar char="•"/>
            </a:pPr>
            <a:r>
              <a:rPr lang="en-US" sz="2000">
                <a:latin typeface="Lucida Sans Unicode" pitchFamily="34" charset="0"/>
              </a:rPr>
              <a:t>Dari yang terpapar oleh hoax tersebut, ternyata cukup banyak yang mempercayainya.</a:t>
            </a:r>
          </a:p>
          <a:p>
            <a:pPr marL="347663" indent="-347663" algn="just">
              <a:spcBef>
                <a:spcPct val="40000"/>
              </a:spcBef>
              <a:buFontTx/>
              <a:buChar char="•"/>
            </a:pPr>
            <a:r>
              <a:rPr lang="en-US" sz="2000">
                <a:latin typeface="Lucida Sans Unicode" pitchFamily="34" charset="0"/>
              </a:rPr>
              <a:t>Besarnya penyebaran hoax ini harus menjadi perhatian bagi seluruh stake holder pemilu. Harus ada upaya untuk terus menekannya agar pemilu kita kedepan menjadi lebih berkualitas.</a:t>
            </a:r>
          </a:p>
        </p:txBody>
      </p:sp>
      <p:sp>
        <p:nvSpPr>
          <p:cNvPr id="7"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59</a:t>
            </a:fld>
            <a:endParaRPr lang="en-US" altLang="en-US" sz="1100">
              <a:latin typeface="Lucida Sans Unicode" pitchFamily="34" charset="0"/>
              <a:ea typeface="MS PGothic" pitchFamily="34" charset="-128"/>
            </a:endParaRPr>
          </a:p>
        </p:txBody>
      </p:sp>
      <p:sp>
        <p:nvSpPr>
          <p:cNvPr id="8" name="TextBox 7"/>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7837198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531907FB-6F92-4939-9550-DC499B515953}"/>
              </a:ext>
            </a:extLst>
          </p:cNvPr>
          <p:cNvSpPr txBox="1">
            <a:spLocks noChangeArrowheads="1"/>
          </p:cNvSpPr>
          <p:nvPr/>
        </p:nvSpPr>
        <p:spPr bwMode="auto">
          <a:xfrm>
            <a:off x="304801" y="228600"/>
            <a:ext cx="8458200" cy="461665"/>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2400" b="1">
                <a:solidFill>
                  <a:schemeClr val="tx2"/>
                </a:solidFill>
                <a:effectLst>
                  <a:outerShdw blurRad="38100" dist="38100" dir="2700000" algn="tl">
                    <a:srgbClr val="DDDDDD"/>
                  </a:outerShdw>
                </a:effectLst>
                <a:latin typeface="Lucida Sans Unicode" charset="0"/>
              </a:rPr>
              <a:t>…Lanjutan: Perbandingan Profil </a:t>
            </a:r>
            <a:r>
              <a:rPr lang="id-ID" sz="2400" b="1">
                <a:solidFill>
                  <a:schemeClr val="tx2"/>
                </a:solidFill>
                <a:effectLst>
                  <a:outerShdw blurRad="38100" dist="38100" dir="2700000" algn="tl">
                    <a:srgbClr val="DDDDDD"/>
                  </a:outerShdw>
                </a:effectLst>
                <a:latin typeface="Lucida Sans Unicode" charset="0"/>
              </a:rPr>
              <a:t>Demografi</a:t>
            </a:r>
            <a:endParaRPr lang="en-US" sz="2400" b="1" dirty="0">
              <a:solidFill>
                <a:schemeClr val="tx2"/>
              </a:solidFill>
              <a:effectLst>
                <a:outerShdw blurRad="38100" dist="38100" dir="2700000" algn="tl">
                  <a:srgbClr val="DDDDDD"/>
                </a:outerShdw>
              </a:effectLst>
              <a:latin typeface="Lucida Sans Unicode"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80389541"/>
              </p:ext>
            </p:extLst>
          </p:nvPr>
        </p:nvGraphicFramePr>
        <p:xfrm>
          <a:off x="738256" y="1066800"/>
          <a:ext cx="7588113" cy="3962400"/>
        </p:xfrm>
        <a:graphic>
          <a:graphicData uri="http://schemas.openxmlformats.org/presentationml/2006/ole">
            <mc:AlternateContent xmlns:mc="http://schemas.openxmlformats.org/markup-compatibility/2006">
              <mc:Choice xmlns:v="urn:schemas-microsoft-com:vml" Requires="v">
                <p:oleObj spid="_x0000_s2052" name="Worksheet" r:id="rId3" imgW="6210265" imgH="3192914" progId="Excel.Sheet.8">
                  <p:embed/>
                </p:oleObj>
              </mc:Choice>
              <mc:Fallback>
                <p:oleObj name="Worksheet" r:id="rId3" imgW="6210265" imgH="3192914" progId="Excel.Sheet.8">
                  <p:embed/>
                  <p:pic>
                    <p:nvPicPr>
                      <p:cNvPr id="0" name="Object 3"/>
                      <p:cNvPicPr>
                        <a:picLocks noChangeAspect="1" noChangeArrowheads="1"/>
                      </p:cNvPicPr>
                      <p:nvPr/>
                    </p:nvPicPr>
                    <p:blipFill>
                      <a:blip r:embed="rId4"/>
                      <a:srcRect/>
                      <a:stretch>
                        <a:fillRect/>
                      </a:stretch>
                    </p:blipFill>
                    <p:spPr bwMode="auto">
                      <a:xfrm>
                        <a:off x="738256" y="1066800"/>
                        <a:ext cx="7588113" cy="3962400"/>
                      </a:xfrm>
                      <a:prstGeom prst="rect">
                        <a:avLst/>
                      </a:prstGeom>
                      <a:noFill/>
                      <a:ln>
                        <a:noFill/>
                      </a:ln>
                    </p:spPr>
                  </p:pic>
                </p:oleObj>
              </mc:Fallback>
            </mc:AlternateContent>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6</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Tree>
    <p:extLst>
      <p:ext uri="{BB962C8B-B14F-4D97-AF65-F5344CB8AC3E}">
        <p14:creationId xmlns:p14="http://schemas.microsoft.com/office/powerpoint/2010/main" val="2469730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75"/>
            <a:ext cx="9144000" cy="600075"/>
          </a:xfrm>
          <a:noFill/>
        </p:spPr>
        <p:txBody>
          <a:bodyPr wrap="square">
            <a:spAutoFit/>
          </a:bodyPr>
          <a:lstStyle/>
          <a:p>
            <a:pPr algn="ctr" eaLnBrk="1" hangingPunct="1"/>
            <a:r>
              <a:rPr lang="en-US" altLang="en-US" sz="3300" dirty="0">
                <a:effectLst/>
              </a:rPr>
              <a:t>TERIMA KASIH</a:t>
            </a:r>
          </a:p>
        </p:txBody>
      </p:sp>
    </p:spTree>
    <p:extLst>
      <p:ext uri="{BB962C8B-B14F-4D97-AF65-F5344CB8AC3E}">
        <p14:creationId xmlns:p14="http://schemas.microsoft.com/office/powerpoint/2010/main" val="13523884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idx="4294967295"/>
          </p:nvPr>
        </p:nvSpPr>
        <p:spPr bwMode="auto">
          <a:xfrm>
            <a:off x="0" y="2949575"/>
            <a:ext cx="9144000" cy="600075"/>
          </a:xfrm>
          <a:noFill/>
        </p:spPr>
        <p:txBody>
          <a:bodyPr wrap="square">
            <a:spAutoFit/>
          </a:bodyPr>
          <a:lstStyle/>
          <a:p>
            <a:pPr algn="ctr" eaLnBrk="1" hangingPunct="1"/>
            <a:r>
              <a:rPr lang="en-US" altLang="en-US" sz="3300">
                <a:effectLst/>
              </a:rPr>
              <a:t>KUALITAS PEMILU</a:t>
            </a:r>
            <a:endParaRPr lang="en-US" altLang="en-US" sz="3300" dirty="0">
              <a:effectLst/>
            </a:endParaRPr>
          </a:p>
        </p:txBody>
      </p:sp>
    </p:spTree>
    <p:extLst>
      <p:ext uri="{BB962C8B-B14F-4D97-AF65-F5344CB8AC3E}">
        <p14:creationId xmlns:p14="http://schemas.microsoft.com/office/powerpoint/2010/main" val="1250040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a:effectLst>
                  <a:outerShdw blurRad="38100" dist="38100" dir="2700000" algn="tl">
                    <a:srgbClr val="C0C0C0"/>
                  </a:outerShdw>
                </a:effectLst>
              </a:rPr>
              <a:t>Pemilu Jurdil</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Menurut Ibu/Bapak, secara umum seberapa Jurdil atau Jujur, Adil, Bebas, Langsung, dan Rahasia Pemilihan Umum dan Pemilihan Presiden-Wakil Presiden yang dilaksanakan hari ini? </a:t>
            </a:r>
            <a:r>
              <a:rPr lang="sv-SE" sz="1400" dirty="0">
                <a:latin typeface="Verdana" pitchFamily="34" charset="0"/>
              </a:rPr>
              <a:t>(%)</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2092067577"/>
              </p:ext>
            </p:extLst>
          </p:nvPr>
        </p:nvGraphicFramePr>
        <p:xfrm>
          <a:off x="762000" y="19050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8</a:t>
            </a:fld>
            <a:endParaRPr lang="en-US" altLang="en-US" sz="1100">
              <a:latin typeface="Lucida Sans Unicode" pitchFamily="34" charset="0"/>
              <a:ea typeface="MS PGothic" pitchFamily="34" charset="-128"/>
            </a:endParaRPr>
          </a:p>
        </p:txBody>
      </p:sp>
      <p:sp>
        <p:nvSpPr>
          <p:cNvPr id="13" name="TextBox 12"/>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4" name="TextBox 3">
            <a:extLst>
              <a:ext uri="{FF2B5EF4-FFF2-40B4-BE49-F238E27FC236}">
                <a16:creationId xmlns:a16="http://schemas.microsoft.com/office/drawing/2014/main" id="{48FD9CCA-B1FB-4F60-95FF-D7AEDF8195F2}"/>
              </a:ext>
            </a:extLst>
          </p:cNvPr>
          <p:cNvSpPr txBox="1"/>
          <p:nvPr/>
        </p:nvSpPr>
        <p:spPr>
          <a:xfrm>
            <a:off x="990600" y="5635823"/>
            <a:ext cx="7893508" cy="307777"/>
          </a:xfrm>
          <a:prstGeom prst="rect">
            <a:avLst/>
          </a:prstGeom>
          <a:noFill/>
        </p:spPr>
        <p:txBody>
          <a:bodyPr wrap="none" rtlCol="0">
            <a:spAutoFit/>
          </a:bodyPr>
          <a:lstStyle/>
          <a:p>
            <a:r>
              <a:rPr lang="en-US" sz="1400"/>
              <a:t>Hampir semua pemilih (94%) menilai pemilu dan pilpres berjalan dengan sangat atau cukup jurdil.</a:t>
            </a:r>
          </a:p>
        </p:txBody>
      </p:sp>
    </p:spTree>
    <p:extLst>
      <p:ext uri="{BB962C8B-B14F-4D97-AF65-F5344CB8AC3E}">
        <p14:creationId xmlns:p14="http://schemas.microsoft.com/office/powerpoint/2010/main" val="259174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fontAlgn="auto">
              <a:spcAft>
                <a:spcPts val="0"/>
              </a:spcAft>
              <a:defRPr/>
            </a:pPr>
            <a:r>
              <a:rPr lang="en-US" sz="3200">
                <a:effectLst>
                  <a:outerShdw blurRad="38100" dist="38100" dir="2700000" algn="tl">
                    <a:srgbClr val="C0C0C0"/>
                  </a:outerShdw>
                </a:effectLst>
              </a:rPr>
              <a:t>Kepuasan atas pelaksanaan Pemilu</a:t>
            </a:r>
            <a:endParaRPr lang="en-US" sz="2400" dirty="0">
              <a:effectLst>
                <a:outerShdw blurRad="38100" dist="38100" dir="2700000" algn="tl">
                  <a:srgbClr val="C0C0C0"/>
                </a:outerShdw>
              </a:effectLst>
            </a:endParaRPr>
          </a:p>
        </p:txBody>
      </p:sp>
      <p:sp>
        <p:nvSpPr>
          <p:cNvPr id="159749" name="Rectangle 4"/>
          <p:cNvSpPr>
            <a:spLocks noChangeArrowheads="1"/>
          </p:cNvSpPr>
          <p:nvPr/>
        </p:nvSpPr>
        <p:spPr bwMode="auto">
          <a:xfrm>
            <a:off x="609600" y="9906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sv-SE" sz="1400">
                <a:latin typeface="Verdana" pitchFamily="34" charset="0"/>
              </a:rPr>
              <a:t>Secara umum seberapa puas atau seberapa tidak puaskah Ibu/Bapak dengan pelaksanaan Pemilihan Umum dan Pemilihan Presiden-Wakil Presiden sekarang ini? </a:t>
            </a:r>
            <a:r>
              <a:rPr lang="sv-SE" sz="1400" dirty="0">
                <a:latin typeface="Verdana" pitchFamily="34" charset="0"/>
              </a:rPr>
              <a:t>(%)</a:t>
            </a:r>
            <a:endParaRPr lang="id-ID" sz="1200" dirty="0">
              <a:latin typeface="Verdana" pitchFamily="34" charset="0"/>
            </a:endParaRPr>
          </a:p>
        </p:txBody>
      </p:sp>
      <p:graphicFrame>
        <p:nvGraphicFramePr>
          <p:cNvPr id="3" name="Chart 2"/>
          <p:cNvGraphicFramePr/>
          <p:nvPr>
            <p:extLst>
              <p:ext uri="{D42A27DB-BD31-4B8C-83A1-F6EECF244321}">
                <p14:modId xmlns:p14="http://schemas.microsoft.com/office/powerpoint/2010/main" val="3048921584"/>
              </p:ext>
            </p:extLst>
          </p:nvPr>
        </p:nvGraphicFramePr>
        <p:xfrm>
          <a:off x="762000" y="1905000"/>
          <a:ext cx="7620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p:cNvSpPr>
            <a:spLocks noGrp="1"/>
          </p:cNvSpPr>
          <p:nvPr>
            <p:ph type="sldNum" sz="quarter" idx="12"/>
          </p:nvPr>
        </p:nvSpPr>
        <p:spPr bwMode="auto">
          <a:xfrm>
            <a:off x="8318500" y="6311265"/>
            <a:ext cx="762000" cy="384175"/>
          </a:xfrm>
          <a:noFill/>
          <a:ln>
            <a:miter lim="800000"/>
            <a:headEnd/>
            <a:tailEnd/>
          </a:ln>
        </p:spPr>
        <p:txBody>
          <a:bodyPr anchor="ctr"/>
          <a:lstStyle/>
          <a:p>
            <a:pPr algn="ctr"/>
            <a:fld id="{4EEEDF94-5780-480E-982F-803597008B0B}" type="slidenum">
              <a:rPr lang="en-US" altLang="en-US" sz="1100" smtClean="0">
                <a:latin typeface="Lucida Sans Unicode" pitchFamily="34" charset="0"/>
                <a:ea typeface="MS PGothic" pitchFamily="34" charset="-128"/>
              </a:rPr>
              <a:pPr algn="ctr"/>
              <a:t>9</a:t>
            </a:fld>
            <a:endParaRPr lang="en-US" altLang="en-US" sz="1100">
              <a:latin typeface="Lucida Sans Unicode" pitchFamily="34" charset="0"/>
              <a:ea typeface="MS PGothic" pitchFamily="34" charset="-128"/>
            </a:endParaRPr>
          </a:p>
        </p:txBody>
      </p:sp>
      <p:sp>
        <p:nvSpPr>
          <p:cNvPr id="10" name="TextBox 9"/>
          <p:cNvSpPr txBox="1"/>
          <p:nvPr/>
        </p:nvSpPr>
        <p:spPr>
          <a:xfrm>
            <a:off x="6248400" y="6352401"/>
            <a:ext cx="1915909" cy="276999"/>
          </a:xfrm>
          <a:prstGeom prst="rect">
            <a:avLst/>
          </a:prstGeom>
          <a:noFill/>
        </p:spPr>
        <p:txBody>
          <a:bodyPr wrap="none" rtlCol="0">
            <a:spAutoFit/>
          </a:bodyPr>
          <a:lstStyle/>
          <a:p>
            <a:r>
              <a:rPr lang="en-US" sz="1200">
                <a:latin typeface="+mj-lt"/>
              </a:rPr>
              <a:t>Exit Poll 17 April 2019</a:t>
            </a:r>
          </a:p>
        </p:txBody>
      </p:sp>
      <p:sp>
        <p:nvSpPr>
          <p:cNvPr id="7" name="TextBox 6">
            <a:extLst>
              <a:ext uri="{FF2B5EF4-FFF2-40B4-BE49-F238E27FC236}">
                <a16:creationId xmlns:a16="http://schemas.microsoft.com/office/drawing/2014/main" id="{3C93D382-9ACE-475E-8982-C8E99AB7D828}"/>
              </a:ext>
            </a:extLst>
          </p:cNvPr>
          <p:cNvSpPr txBox="1"/>
          <p:nvPr/>
        </p:nvSpPr>
        <p:spPr>
          <a:xfrm>
            <a:off x="457200" y="5635823"/>
            <a:ext cx="8449749" cy="307777"/>
          </a:xfrm>
          <a:prstGeom prst="rect">
            <a:avLst/>
          </a:prstGeom>
          <a:noFill/>
        </p:spPr>
        <p:txBody>
          <a:bodyPr wrap="none" rtlCol="0">
            <a:spAutoFit/>
          </a:bodyPr>
          <a:lstStyle/>
          <a:p>
            <a:r>
              <a:rPr lang="en-US" sz="1400"/>
              <a:t>Hampir semua pemilih (92.9%) merasa sangat atau cukup puas dengan pelaksanaan pemilu dan pilpres.</a:t>
            </a:r>
          </a:p>
        </p:txBody>
      </p:sp>
    </p:spTree>
    <p:extLst>
      <p:ext uri="{BB962C8B-B14F-4D97-AF65-F5344CB8AC3E}">
        <p14:creationId xmlns:p14="http://schemas.microsoft.com/office/powerpoint/2010/main" val="36092606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Origin</Template>
  <TotalTime>20331</TotalTime>
  <Words>3454</Words>
  <Application>Microsoft Macintosh PowerPoint</Application>
  <PresentationFormat>On-screen Show (4:3)</PresentationFormat>
  <Paragraphs>305</Paragraphs>
  <Slides>60</Slides>
  <Notes>1</Notes>
  <HiddenSlides>0</HiddenSlides>
  <MMClips>0</MMClips>
  <ScaleCrop>false</ScaleCrop>
  <HeadingPairs>
    <vt:vector size="10"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ariant>
        <vt:lpstr>Custom Shows</vt:lpstr>
      </vt:variant>
      <vt:variant>
        <vt:i4>1</vt:i4>
      </vt:variant>
    </vt:vector>
  </HeadingPairs>
  <TitlesOfParts>
    <vt:vector size="71" baseType="lpstr">
      <vt:lpstr>Angsana New</vt:lpstr>
      <vt:lpstr>Arial</vt:lpstr>
      <vt:lpstr>Calibri</vt:lpstr>
      <vt:lpstr>Lucida Sans Unicode</vt:lpstr>
      <vt:lpstr>Tahoma</vt:lpstr>
      <vt:lpstr>Verdana</vt:lpstr>
      <vt:lpstr>Wingdings 2</vt:lpstr>
      <vt:lpstr>Wingdings 3</vt:lpstr>
      <vt:lpstr>Concourse</vt:lpstr>
      <vt:lpstr>Worksheet</vt:lpstr>
      <vt:lpstr>PowerPoint Presentation</vt:lpstr>
      <vt:lpstr>PowerPoint Presentation</vt:lpstr>
      <vt:lpstr>PowerPoint Presentation</vt:lpstr>
      <vt:lpstr>PROFIL DEMOGRAFI SAMPEL</vt:lpstr>
      <vt:lpstr>PowerPoint Presentation</vt:lpstr>
      <vt:lpstr>PowerPoint Presentation</vt:lpstr>
      <vt:lpstr>KUALITAS PEMILU</vt:lpstr>
      <vt:lpstr>Pemilu Jurdil</vt:lpstr>
      <vt:lpstr>Kepuasan atas pelaksanaan Pemilu</vt:lpstr>
      <vt:lpstr>Yakin pilpres dan pileg menghasilkan pemimpin/ wakil rakyat yang membuat negara kita semakin baik?</vt:lpstr>
      <vt:lpstr>PILIHAN PRESIDEN</vt:lpstr>
      <vt:lpstr>Pilihan Presiden-Wakil Presiden: Perbandingan Hasil Exit Poll &amp; Quick Count</vt:lpstr>
      <vt:lpstr>Kapan Memutuskan Pilihan Capres?</vt:lpstr>
      <vt:lpstr>Alasan memilih Capres</vt:lpstr>
      <vt:lpstr>PILIHAN PARTAI</vt:lpstr>
      <vt:lpstr>Pilihan Partai</vt:lpstr>
      <vt:lpstr>Kapan Memutuskan Pilihan Partai?</vt:lpstr>
      <vt:lpstr>Alasan memilih Partai</vt:lpstr>
      <vt:lpstr>KINERJA PRESIDEN &amp; KONDISI EKONOMI</vt:lpstr>
      <vt:lpstr>Kepuasan atas Kinerja Presiden Jokowi</vt:lpstr>
      <vt:lpstr>Trend Evaluasi atas Kinerja Presiden: Puas dengan kinerja Presiden (%)</vt:lpstr>
      <vt:lpstr>Kondisi Ekonomi Nasional Sekarang Dibanding Tahun Lalu</vt:lpstr>
      <vt:lpstr>Kondisi Ekonomi Nasional Sekarang Dibanding Tahun Lalu (%)</vt:lpstr>
      <vt:lpstr>KUALITAS PERSONAL CAPRES</vt:lpstr>
      <vt:lpstr>Likeability Capres-Cawapres</vt:lpstr>
      <vt:lpstr>PowerPoint Presentation</vt:lpstr>
      <vt:lpstr>PowerPoint Presentation</vt:lpstr>
      <vt:lpstr>PowerPoint Presentation</vt:lpstr>
      <vt:lpstr>SOSIALISASI CAPRES</vt:lpstr>
      <vt:lpstr>Sosialisasi di TV</vt:lpstr>
      <vt:lpstr>Sosialisasi di Internet/Media Sosial</vt:lpstr>
      <vt:lpstr>Sosialisasi di Spanduk/Stiker/Bendera/dll.</vt:lpstr>
      <vt:lpstr>Sosialisasi Timses</vt:lpstr>
      <vt:lpstr>SOSIALISASI PARTAI</vt:lpstr>
      <vt:lpstr>Sosialisasi di TV</vt:lpstr>
      <vt:lpstr>Sosialisasi di Internet/Media Sosial</vt:lpstr>
      <vt:lpstr>Sosialisasi di Spanduk/Stiker/Bendera/dll.</vt:lpstr>
      <vt:lpstr>Sosialisasi Timses</vt:lpstr>
      <vt:lpstr>ISU NEGATIF PADA JOKOWI</vt:lpstr>
      <vt:lpstr>Isu “Jokowi PKI”</vt:lpstr>
      <vt:lpstr>Isu “Jokowi Kaki Tangan RRC”</vt:lpstr>
      <vt:lpstr>Isu “Jokowi Anti-Islam”</vt:lpstr>
      <vt:lpstr>Isu “Jokowi Otoriter”</vt:lpstr>
      <vt:lpstr>ISU NEGATIF PADA PRABOWO</vt:lpstr>
      <vt:lpstr>Isu “Keluarga Prabowo Nonmuslim”</vt:lpstr>
      <vt:lpstr>Isu “Prabowo Terlibat Penculikan Aktivis”</vt:lpstr>
      <vt:lpstr>Isu “Prabowo Dipecat dari Tentara”</vt:lpstr>
      <vt:lpstr>Isu “Prabowo Temperamental”</vt:lpstr>
      <vt:lpstr>BREAKDOWN PILIHAN KEPADA  CALON PRESIDEN DAN PARTAI POLITIK</vt:lpstr>
      <vt:lpstr>PowerPoint Presentation</vt:lpstr>
      <vt:lpstr>PowerPoint Presentation</vt:lpstr>
      <vt:lpstr>PowerPoint Presentation</vt:lpstr>
      <vt:lpstr>PowerPoint Presentation</vt:lpstr>
      <vt:lpstr>KESIMPULAN</vt:lpstr>
      <vt:lpstr>PowerPoint Presentation</vt:lpstr>
      <vt:lpstr>PowerPoint Presentation</vt:lpstr>
      <vt:lpstr>PowerPoint Presentation</vt:lpstr>
      <vt:lpstr>PowerPoint Presentation</vt:lpstr>
      <vt:lpstr>PowerPoint Presentation</vt:lpstr>
      <vt:lpstr>TERIMA KASIH</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MASALAH CALON PRESIDEN POPULER</dc:title>
  <dc:creator>Saiful</dc:creator>
  <cp:lastModifiedBy>Microsoft Office User</cp:lastModifiedBy>
  <cp:revision>2193</cp:revision>
  <cp:lastPrinted>2017-04-19T11:32:07Z</cp:lastPrinted>
  <dcterms:created xsi:type="dcterms:W3CDTF">2012-07-02T12:35:46Z</dcterms:created>
  <dcterms:modified xsi:type="dcterms:W3CDTF">2021-03-06T03:36:29Z</dcterms:modified>
</cp:coreProperties>
</file>